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426" r:id="rId5"/>
    <p:sldId id="471" r:id="rId6"/>
    <p:sldId id="470" r:id="rId7"/>
    <p:sldId id="472" r:id="rId8"/>
    <p:sldId id="473" r:id="rId9"/>
    <p:sldId id="474" r:id="rId10"/>
    <p:sldId id="475" r:id="rId11"/>
    <p:sldId id="476" r:id="rId12"/>
    <p:sldId id="477" r:id="rId13"/>
    <p:sldId id="493" r:id="rId14"/>
    <p:sldId id="497" r:id="rId15"/>
    <p:sldId id="478" r:id="rId16"/>
    <p:sldId id="485" r:id="rId1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06"/>
    <a:srgbClr val="DF3C06"/>
    <a:srgbClr val="A5A6A5"/>
    <a:srgbClr val="5A5A59"/>
    <a:srgbClr val="F7B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8" autoAdjust="0"/>
    <p:restoredTop sz="93278" autoAdjust="0"/>
  </p:normalViewPr>
  <p:slideViewPr>
    <p:cSldViewPr snapToGrid="0" snapToObjects="1">
      <p:cViewPr varScale="1">
        <p:scale>
          <a:sx n="102" d="100"/>
          <a:sy n="102" d="100"/>
        </p:scale>
        <p:origin x="-18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-295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6DB285-0BF2-4EFC-944B-882AE8647C5A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A717814-0051-4398-B19F-904340F3AB5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dirty="0" smtClean="0"/>
            <a:t>Identify the command</a:t>
          </a:r>
          <a:endParaRPr lang="en-GB" dirty="0"/>
        </a:p>
      </dgm:t>
    </dgm:pt>
    <dgm:pt modelId="{9CE02A1F-120C-4823-8511-30D44859828F}" type="parTrans" cxnId="{790EB14B-70DE-4076-B3C6-31FC571EB6C2}">
      <dgm:prSet/>
      <dgm:spPr/>
      <dgm:t>
        <a:bodyPr/>
        <a:lstStyle/>
        <a:p>
          <a:endParaRPr lang="en-GB"/>
        </a:p>
      </dgm:t>
    </dgm:pt>
    <dgm:pt modelId="{569D6174-2EC1-48BC-9209-900F65199DF7}" type="sibTrans" cxnId="{790EB14B-70DE-4076-B3C6-31FC571EB6C2}">
      <dgm:prSet/>
      <dgm:spPr/>
      <dgm:t>
        <a:bodyPr/>
        <a:lstStyle/>
        <a:p>
          <a:endParaRPr lang="en-GB"/>
        </a:p>
      </dgm:t>
    </dgm:pt>
    <dgm:pt modelId="{23573808-2C88-45BF-A64B-8001EC95EA2A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/>
            <a:t>Identify specialised concepts</a:t>
          </a:r>
          <a:endParaRPr lang="en-GB" dirty="0"/>
        </a:p>
      </dgm:t>
    </dgm:pt>
    <dgm:pt modelId="{FC368734-1E9D-4321-9ACF-14B30B69A7D5}" type="parTrans" cxnId="{F884344C-7322-4574-8A35-6B41801E3EF3}">
      <dgm:prSet/>
      <dgm:spPr/>
      <dgm:t>
        <a:bodyPr/>
        <a:lstStyle/>
        <a:p>
          <a:endParaRPr lang="en-GB"/>
        </a:p>
      </dgm:t>
    </dgm:pt>
    <dgm:pt modelId="{BDADE18A-B475-4E12-B4B8-2F2FDDF7A7A6}" type="sibTrans" cxnId="{F884344C-7322-4574-8A35-6B41801E3EF3}">
      <dgm:prSet/>
      <dgm:spPr/>
      <dgm:t>
        <a:bodyPr/>
        <a:lstStyle/>
        <a:p>
          <a:endParaRPr lang="en-GB"/>
        </a:p>
      </dgm:t>
    </dgm:pt>
    <dgm:pt modelId="{5132F9D5-9BAD-40C6-8751-FF9D235BDC5F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/>
            <a:t>Use evaluative language</a:t>
          </a:r>
          <a:endParaRPr lang="en-GB" dirty="0"/>
        </a:p>
      </dgm:t>
    </dgm:pt>
    <dgm:pt modelId="{62B7E61D-6C57-40A7-ADA8-D74FE1BF630B}" type="parTrans" cxnId="{CCA6A733-FE81-404D-98DD-78B3C9FA27FF}">
      <dgm:prSet/>
      <dgm:spPr/>
      <dgm:t>
        <a:bodyPr/>
        <a:lstStyle/>
        <a:p>
          <a:endParaRPr lang="en-GB"/>
        </a:p>
      </dgm:t>
    </dgm:pt>
    <dgm:pt modelId="{099BB5EB-7C1F-4EA5-9065-B1059EAC2205}" type="sibTrans" cxnId="{CCA6A733-FE81-404D-98DD-78B3C9FA27FF}">
      <dgm:prSet/>
      <dgm:spPr/>
      <dgm:t>
        <a:bodyPr/>
        <a:lstStyle/>
        <a:p>
          <a:endParaRPr lang="en-GB"/>
        </a:p>
      </dgm:t>
    </dgm:pt>
    <dgm:pt modelId="{28C0A9B2-52E6-4B03-8EBF-720A033FD3E6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 smtClean="0"/>
            <a:t>Synthesise knowledge</a:t>
          </a:r>
          <a:endParaRPr lang="en-GB" dirty="0"/>
        </a:p>
      </dgm:t>
    </dgm:pt>
    <dgm:pt modelId="{B21D2A88-20DC-421B-AF8D-97CCA8B3CE24}" type="parTrans" cxnId="{521CDDFF-1C95-4FDA-A26E-81D6649CA820}">
      <dgm:prSet/>
      <dgm:spPr/>
      <dgm:t>
        <a:bodyPr/>
        <a:lstStyle/>
        <a:p>
          <a:endParaRPr lang="en-GB"/>
        </a:p>
      </dgm:t>
    </dgm:pt>
    <dgm:pt modelId="{24D4ACBB-D753-45BD-81F6-12DE07159319}" type="sibTrans" cxnId="{521CDDFF-1C95-4FDA-A26E-81D6649CA820}">
      <dgm:prSet/>
      <dgm:spPr/>
      <dgm:t>
        <a:bodyPr/>
        <a:lstStyle/>
        <a:p>
          <a:endParaRPr lang="en-GB"/>
        </a:p>
      </dgm:t>
    </dgm:pt>
    <dgm:pt modelId="{FFEE26EA-70C5-443F-A4FD-4AEF030D4CF5}" type="pres">
      <dgm:prSet presAssocID="{546DB285-0BF2-4EFC-944B-882AE8647C5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9509AAA-2DD4-43E2-95BB-65A7511816C1}" type="pres">
      <dgm:prSet presAssocID="{546DB285-0BF2-4EFC-944B-882AE8647C5A}" presName="diamond" presStyleLbl="bgShp" presStyleIdx="0" presStyleCnt="1"/>
      <dgm:spPr/>
    </dgm:pt>
    <dgm:pt modelId="{D23893DF-F1CA-4084-A0F0-7CBDC66B7CD3}" type="pres">
      <dgm:prSet presAssocID="{546DB285-0BF2-4EFC-944B-882AE8647C5A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48131C-41B5-4134-9077-0F177C5E7CAD}" type="pres">
      <dgm:prSet presAssocID="{546DB285-0BF2-4EFC-944B-882AE8647C5A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87C7CA-19DD-482F-BAC1-7B82370D66BE}" type="pres">
      <dgm:prSet presAssocID="{546DB285-0BF2-4EFC-944B-882AE8647C5A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2D678F-8F6B-4DDD-8CE1-383EBECE002F}" type="pres">
      <dgm:prSet presAssocID="{546DB285-0BF2-4EFC-944B-882AE8647C5A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21CDDFF-1C95-4FDA-A26E-81D6649CA820}" srcId="{546DB285-0BF2-4EFC-944B-882AE8647C5A}" destId="{28C0A9B2-52E6-4B03-8EBF-720A033FD3E6}" srcOrd="3" destOrd="0" parTransId="{B21D2A88-20DC-421B-AF8D-97CCA8B3CE24}" sibTransId="{24D4ACBB-D753-45BD-81F6-12DE07159319}"/>
    <dgm:cxn modelId="{790EB14B-70DE-4076-B3C6-31FC571EB6C2}" srcId="{546DB285-0BF2-4EFC-944B-882AE8647C5A}" destId="{6A717814-0051-4398-B19F-904340F3AB5F}" srcOrd="0" destOrd="0" parTransId="{9CE02A1F-120C-4823-8511-30D44859828F}" sibTransId="{569D6174-2EC1-48BC-9209-900F65199DF7}"/>
    <dgm:cxn modelId="{6F9C059F-7F39-4ABB-B852-7E6C7A7CC705}" type="presOf" srcId="{5132F9D5-9BAD-40C6-8751-FF9D235BDC5F}" destId="{6187C7CA-19DD-482F-BAC1-7B82370D66BE}" srcOrd="0" destOrd="0" presId="urn:microsoft.com/office/officeart/2005/8/layout/matrix3"/>
    <dgm:cxn modelId="{56A1BB86-CA1B-4FB7-976C-94E028685CF2}" type="presOf" srcId="{546DB285-0BF2-4EFC-944B-882AE8647C5A}" destId="{FFEE26EA-70C5-443F-A4FD-4AEF030D4CF5}" srcOrd="0" destOrd="0" presId="urn:microsoft.com/office/officeart/2005/8/layout/matrix3"/>
    <dgm:cxn modelId="{F884344C-7322-4574-8A35-6B41801E3EF3}" srcId="{546DB285-0BF2-4EFC-944B-882AE8647C5A}" destId="{23573808-2C88-45BF-A64B-8001EC95EA2A}" srcOrd="1" destOrd="0" parTransId="{FC368734-1E9D-4321-9ACF-14B30B69A7D5}" sibTransId="{BDADE18A-B475-4E12-B4B8-2F2FDDF7A7A6}"/>
    <dgm:cxn modelId="{ACC22054-A407-4EC1-BAC3-AF348B6276EA}" type="presOf" srcId="{28C0A9B2-52E6-4B03-8EBF-720A033FD3E6}" destId="{D02D678F-8F6B-4DDD-8CE1-383EBECE002F}" srcOrd="0" destOrd="0" presId="urn:microsoft.com/office/officeart/2005/8/layout/matrix3"/>
    <dgm:cxn modelId="{3C0B64EE-48C0-4C0B-91F9-52049B85889F}" type="presOf" srcId="{6A717814-0051-4398-B19F-904340F3AB5F}" destId="{D23893DF-F1CA-4084-A0F0-7CBDC66B7CD3}" srcOrd="0" destOrd="0" presId="urn:microsoft.com/office/officeart/2005/8/layout/matrix3"/>
    <dgm:cxn modelId="{CCA6A733-FE81-404D-98DD-78B3C9FA27FF}" srcId="{546DB285-0BF2-4EFC-944B-882AE8647C5A}" destId="{5132F9D5-9BAD-40C6-8751-FF9D235BDC5F}" srcOrd="2" destOrd="0" parTransId="{62B7E61D-6C57-40A7-ADA8-D74FE1BF630B}" sibTransId="{099BB5EB-7C1F-4EA5-9065-B1059EAC2205}"/>
    <dgm:cxn modelId="{40357AC7-90C7-4EE7-AE7F-A8D973983283}" type="presOf" srcId="{23573808-2C88-45BF-A64B-8001EC95EA2A}" destId="{1848131C-41B5-4134-9077-0F177C5E7CAD}" srcOrd="0" destOrd="0" presId="urn:microsoft.com/office/officeart/2005/8/layout/matrix3"/>
    <dgm:cxn modelId="{56BB7060-887D-4A4E-825C-4857575496C2}" type="presParOf" srcId="{FFEE26EA-70C5-443F-A4FD-4AEF030D4CF5}" destId="{79509AAA-2DD4-43E2-95BB-65A7511816C1}" srcOrd="0" destOrd="0" presId="urn:microsoft.com/office/officeart/2005/8/layout/matrix3"/>
    <dgm:cxn modelId="{63669FFA-DF7B-4D49-AB67-E7A36E7C6A9F}" type="presParOf" srcId="{FFEE26EA-70C5-443F-A4FD-4AEF030D4CF5}" destId="{D23893DF-F1CA-4084-A0F0-7CBDC66B7CD3}" srcOrd="1" destOrd="0" presId="urn:microsoft.com/office/officeart/2005/8/layout/matrix3"/>
    <dgm:cxn modelId="{A77821DE-B56C-4C25-8B96-14CB5A42BAA0}" type="presParOf" srcId="{FFEE26EA-70C5-443F-A4FD-4AEF030D4CF5}" destId="{1848131C-41B5-4134-9077-0F177C5E7CAD}" srcOrd="2" destOrd="0" presId="urn:microsoft.com/office/officeart/2005/8/layout/matrix3"/>
    <dgm:cxn modelId="{1FC46FD2-2CCD-4A37-A413-5ED40C2B517D}" type="presParOf" srcId="{FFEE26EA-70C5-443F-A4FD-4AEF030D4CF5}" destId="{6187C7CA-19DD-482F-BAC1-7B82370D66BE}" srcOrd="3" destOrd="0" presId="urn:microsoft.com/office/officeart/2005/8/layout/matrix3"/>
    <dgm:cxn modelId="{6A046EAC-221C-4969-B570-3FA23D884935}" type="presParOf" srcId="{FFEE26EA-70C5-443F-A4FD-4AEF030D4CF5}" destId="{D02D678F-8F6B-4DDD-8CE1-383EBECE002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09AAA-2DD4-43E2-95BB-65A7511816C1}">
      <dsp:nvSpPr>
        <dsp:cNvPr id="0" name=""/>
        <dsp:cNvSpPr/>
      </dsp:nvSpPr>
      <dsp:spPr>
        <a:xfrm>
          <a:off x="2106895" y="0"/>
          <a:ext cx="4048788" cy="404878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3893DF-F1CA-4084-A0F0-7CBDC66B7CD3}">
      <dsp:nvSpPr>
        <dsp:cNvPr id="0" name=""/>
        <dsp:cNvSpPr/>
      </dsp:nvSpPr>
      <dsp:spPr>
        <a:xfrm>
          <a:off x="2491530" y="384634"/>
          <a:ext cx="1579027" cy="1579027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Identify the command</a:t>
          </a:r>
          <a:endParaRPr lang="en-GB" sz="2200" kern="1200" dirty="0"/>
        </a:p>
      </dsp:txBody>
      <dsp:txXfrm>
        <a:off x="2568612" y="461716"/>
        <a:ext cx="1424863" cy="1424863"/>
      </dsp:txXfrm>
    </dsp:sp>
    <dsp:sp modelId="{1848131C-41B5-4134-9077-0F177C5E7CAD}">
      <dsp:nvSpPr>
        <dsp:cNvPr id="0" name=""/>
        <dsp:cNvSpPr/>
      </dsp:nvSpPr>
      <dsp:spPr>
        <a:xfrm>
          <a:off x="4192021" y="384634"/>
          <a:ext cx="1579027" cy="1579027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Identify specialised concepts</a:t>
          </a:r>
          <a:endParaRPr lang="en-GB" sz="2200" kern="1200" dirty="0"/>
        </a:p>
      </dsp:txBody>
      <dsp:txXfrm>
        <a:off x="4269103" y="461716"/>
        <a:ext cx="1424863" cy="1424863"/>
      </dsp:txXfrm>
    </dsp:sp>
    <dsp:sp modelId="{6187C7CA-19DD-482F-BAC1-7B82370D66BE}">
      <dsp:nvSpPr>
        <dsp:cNvPr id="0" name=""/>
        <dsp:cNvSpPr/>
      </dsp:nvSpPr>
      <dsp:spPr>
        <a:xfrm>
          <a:off x="2491530" y="2085125"/>
          <a:ext cx="1579027" cy="1579027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Use evaluative language</a:t>
          </a:r>
          <a:endParaRPr lang="en-GB" sz="2200" kern="1200" dirty="0"/>
        </a:p>
      </dsp:txBody>
      <dsp:txXfrm>
        <a:off x="2568612" y="2162207"/>
        <a:ext cx="1424863" cy="1424863"/>
      </dsp:txXfrm>
    </dsp:sp>
    <dsp:sp modelId="{D02D678F-8F6B-4DDD-8CE1-383EBECE002F}">
      <dsp:nvSpPr>
        <dsp:cNvPr id="0" name=""/>
        <dsp:cNvSpPr/>
      </dsp:nvSpPr>
      <dsp:spPr>
        <a:xfrm>
          <a:off x="4192021" y="2085125"/>
          <a:ext cx="1579027" cy="1579027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Synthesise knowledge</a:t>
          </a:r>
          <a:endParaRPr lang="en-GB" sz="2200" kern="1200" dirty="0"/>
        </a:p>
      </dsp:txBody>
      <dsp:txXfrm>
        <a:off x="4269103" y="2162207"/>
        <a:ext cx="1424863" cy="1424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310E-9BF3-4E40-BD51-2533BD215772}" type="datetimeFigureOut">
              <a:rPr lang="en-GB" smtClean="0"/>
              <a:pPr/>
              <a:t>21/06/2019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17C83-4966-442B-B151-5F2D8E788E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144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NB all </a:t>
            </a:r>
            <a:r>
              <a:rPr lang="en-GB" baseline="0" dirty="0" smtClean="0"/>
              <a:t>three </a:t>
            </a:r>
            <a:r>
              <a:rPr lang="en-GB" baseline="0" dirty="0" smtClean="0"/>
              <a:t>AOs </a:t>
            </a:r>
            <a:r>
              <a:rPr lang="en-GB" baseline="0" dirty="0" smtClean="0"/>
              <a:t>will be rigorously applied</a:t>
            </a:r>
            <a:r>
              <a:rPr lang="en-GB" baseline="0" dirty="0" smtClean="0"/>
              <a:t>. So you </a:t>
            </a:r>
            <a:r>
              <a:rPr lang="en-GB" baseline="0" dirty="0" smtClean="0"/>
              <a:t>will NEED to be aware of this as </a:t>
            </a:r>
            <a:r>
              <a:rPr lang="en-GB" baseline="0" dirty="0" smtClean="0"/>
              <a:t>you plan your essays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baseline="0" dirty="0" smtClean="0"/>
              <a:t>AO3</a:t>
            </a:r>
            <a:r>
              <a:rPr lang="en-GB" baseline="0" dirty="0" smtClean="0"/>
              <a:t> qualitative skills could include the skill of presenting a well-constructed, ordered, logical argument, constructing relevant diagrams or sketch maps in support, or the skill of reaching conclusions. The candidate does not have to include a concluding paragraph to gain full marks for AO3 – conclusions could be ongoing.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These are the requirements</a:t>
            </a:r>
            <a:r>
              <a:rPr lang="en-GB" baseline="0" dirty="0" smtClean="0"/>
              <a:t> for reaching the top band in Section 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Candidates will need to develop</a:t>
            </a:r>
            <a:r>
              <a:rPr lang="en-GB" baseline="0" dirty="0" smtClean="0"/>
              <a:t> the toolkit to respond to the AO2 element in each of the three essays in Component 3. Above are some suggestions that could provide a framework for developing this skill.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72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weighting</a:t>
            </a:r>
            <a:r>
              <a:rPr lang="en-GB" baseline="0" dirty="0" smtClean="0"/>
              <a:t> of each AO </a:t>
            </a:r>
            <a:r>
              <a:rPr lang="en-GB" i="0" baseline="0" dirty="0" smtClean="0">
                <a:solidFill>
                  <a:schemeClr val="accent6"/>
                </a:solidFill>
              </a:rPr>
              <a:t>differs between </a:t>
            </a:r>
            <a:r>
              <a:rPr lang="en-GB" baseline="0" dirty="0" smtClean="0"/>
              <a:t>Section A and Section B but 20 marks are consistently available for the application of knowledge and understanding to interpret, analyse or evaluate geographical information. The quality of the argument constructed is dominant in Section A whereas more in-depth knowledge and understanding of the themes chosen should be displayed in Section B.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Red identifies the AO1 elements</a:t>
            </a:r>
            <a:r>
              <a:rPr lang="en-GB" baseline="0" dirty="0" smtClean="0"/>
              <a:t> of the question, green the AO2.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AO2 element is largely steered by the command word (stem).</a:t>
            </a:r>
            <a:r>
              <a:rPr lang="en-GB" baseline="0" dirty="0" smtClean="0"/>
              <a:t> This is what will tell candidates </a:t>
            </a:r>
            <a:r>
              <a:rPr lang="en-GB" b="1" baseline="0" dirty="0" smtClean="0"/>
              <a:t>how</a:t>
            </a:r>
            <a:r>
              <a:rPr lang="en-GB" baseline="0" dirty="0" smtClean="0"/>
              <a:t> to answer the question, </a:t>
            </a:r>
            <a:r>
              <a:rPr lang="en-GB" dirty="0" smtClean="0"/>
              <a:t>but candidates should remember</a:t>
            </a:r>
            <a:r>
              <a:rPr lang="en-GB" baseline="0" dirty="0" smtClean="0"/>
              <a:t> that key and specialised concepts could give their discussions a framework that will be given credit. </a:t>
            </a:r>
            <a:r>
              <a:rPr lang="en-GB" dirty="0" smtClean="0"/>
              <a:t>Reference to applicable key or specialised concepts (implied or explicit) will be credited.</a:t>
            </a:r>
            <a:endParaRPr lang="en-GB" baseline="0" dirty="0" smtClean="0"/>
          </a:p>
          <a:p>
            <a:r>
              <a:rPr lang="en-GB" b="1" baseline="0" dirty="0" smtClean="0"/>
              <a:t>Key concepts</a:t>
            </a:r>
            <a:r>
              <a:rPr lang="en-GB" baseline="0" dirty="0" smtClean="0"/>
              <a:t>: place, space, scale (temporal and spatial) and environment</a:t>
            </a:r>
          </a:p>
          <a:p>
            <a:r>
              <a:rPr lang="en-GB" b="1" dirty="0" smtClean="0"/>
              <a:t>Specialised concepts</a:t>
            </a:r>
            <a:r>
              <a:rPr lang="en-GB" dirty="0" smtClean="0"/>
              <a:t>: causality, equilibrium, feedback,</a:t>
            </a:r>
            <a:r>
              <a:rPr lang="en-GB" baseline="0" dirty="0" smtClean="0"/>
              <a:t> identity, inequality, interdependence, globalisation, mitigation and adaptation, representation, risk, resilience, sustainability, systems, and thresholds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Definitions from</a:t>
            </a:r>
            <a:r>
              <a:rPr lang="en-GB" baseline="0" dirty="0" smtClean="0"/>
              <a:t> Teacher Guides (pages 5 – 9). These commands ask the student to formulate a debate or an argument. They should use any relevant knowledge and understanding to help them do so.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7C83-4966-442B-B151-5F2D8E788EA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/>
        </p:blipFill>
        <p:spPr>
          <a:xfrm>
            <a:off x="5525038" y="2485776"/>
            <a:ext cx="3261600" cy="280541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2486025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1"/>
            <a:ext cx="8229600" cy="2829786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</a:defRPr>
            </a:lvl1pPr>
          </a:lstStyle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79107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  <a:endParaRPr lang="en-GB" b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GB" sz="1600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02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b="1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  <a:endParaRPr lang="en-GB" b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GB" sz="1600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538746"/>
              </p:ext>
            </p:extLst>
          </p:nvPr>
        </p:nvGraphicFramePr>
        <p:xfrm>
          <a:off x="481547" y="2770558"/>
          <a:ext cx="5759450" cy="300727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879725"/>
                <a:gridCol w="2879725"/>
              </a:tblGrid>
              <a:tr h="604893">
                <a:tc gridSpan="2"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latin typeface="Bliss-Light"/>
                        </a:rPr>
                        <a:t>Table Heading</a:t>
                      </a:r>
                      <a:endParaRPr lang="en-GB" dirty="0"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53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Bliss-Ligh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3C06"/>
                    </a:solidFill>
                  </a:tcPr>
                </a:tc>
              </a:tr>
              <a:tr h="367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 smtClean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5146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DF05E-0434-4D9E-A45E-CE9212DC93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  <p:sldLayoutId id="214748365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630490"/>
            <a:ext cx="8446160" cy="365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Aft>
                <a:spcPts val="1200"/>
              </a:spcAft>
            </a:pPr>
            <a:endParaRPr lang="en-US" sz="4400" kern="1100" spc="-30" dirty="0" smtClean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4400" kern="1100" spc="-3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What makes a good essay?</a:t>
            </a:r>
          </a:p>
          <a:p>
            <a:pPr>
              <a:lnSpc>
                <a:spcPct val="80000"/>
              </a:lnSpc>
            </a:pPr>
            <a:endParaRPr lang="en-US" sz="4400" kern="1100" spc="-30" dirty="0" smtClean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</a:pPr>
            <a:r>
              <a:rPr lang="en-US" sz="4400" i="1" kern="1100" spc="-3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Preparing your students for C3</a:t>
            </a:r>
          </a:p>
          <a:p>
            <a:pPr>
              <a:lnSpc>
                <a:spcPct val="80000"/>
              </a:lnSpc>
            </a:pPr>
            <a:endParaRPr lang="en-US" sz="4400" kern="1100" spc="-3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6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 fontScale="90000"/>
          </a:bodyPr>
          <a:lstStyle/>
          <a:p>
            <a:r>
              <a:rPr lang="en-GB" sz="4200" dirty="0" smtClean="0">
                <a:latin typeface="+mn-lt"/>
              </a:rPr>
              <a:t>Ensure that your students understand each of the four C3 commands</a:t>
            </a:r>
            <a:endParaRPr lang="en-GB" sz="42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52332"/>
              </p:ext>
            </p:extLst>
          </p:nvPr>
        </p:nvGraphicFramePr>
        <p:xfrm>
          <a:off x="232012" y="2257340"/>
          <a:ext cx="8666327" cy="419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769"/>
                <a:gridCol w="6710558"/>
              </a:tblGrid>
              <a:tr h="538678">
                <a:tc>
                  <a:txBody>
                    <a:bodyPr/>
                    <a:lstStyle/>
                    <a:p>
                      <a:r>
                        <a:rPr lang="en-GB" sz="1700" dirty="0" smtClean="0">
                          <a:solidFill>
                            <a:schemeClr val="tx1"/>
                          </a:solidFill>
                        </a:rPr>
                        <a:t>C3 commands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49860"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Discuss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Goes beyond knowledge and understanding to offer a considered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that includes a range of arguments.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becomes a written debate, identifying through description and explanation, both positive and negative points and reaches a conclusion from the debate.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1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Evaluate</a:t>
                      </a:r>
                      <a:endParaRPr lang="en-GB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Goes beyond knowledge and understanding to evaluate. Requires a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judgement about the overall quality or value of the feature(s)/issue(s) in terms of the strengths and limitations. Supporting evidence should be clearly given.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9672">
                <a:tc>
                  <a:txBody>
                    <a:bodyPr/>
                    <a:lstStyle/>
                    <a:p>
                      <a:r>
                        <a:rPr lang="en-GB" dirty="0" smtClean="0"/>
                        <a:t>To</a:t>
                      </a:r>
                      <a:r>
                        <a:rPr lang="en-GB" baseline="0" dirty="0" smtClean="0"/>
                        <a:t> what extent….?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Goes beyond knowledge and understanding to give possible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explanations for and against, and justify a viewpoint(s).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611">
                <a:tc>
                  <a:txBody>
                    <a:bodyPr/>
                    <a:lstStyle/>
                    <a:p>
                      <a:r>
                        <a:rPr lang="en-GB" dirty="0" smtClean="0"/>
                        <a:t>Justify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Goes beyond knowledge and understanding to explain why the choice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given is better than other possible options.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1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/>
          </a:bodyPr>
          <a:lstStyle/>
          <a:p>
            <a:r>
              <a:rPr lang="en-GB" sz="4200" dirty="0" smtClean="0">
                <a:latin typeface="+mn-lt"/>
              </a:rPr>
              <a:t>Exemplar essay from Student Guide:</a:t>
            </a:r>
            <a:endParaRPr lang="en-GB" sz="4200" dirty="0">
              <a:latin typeface="+mn-lt"/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457200" y="4408227"/>
            <a:ext cx="8454788" cy="2292824"/>
          </a:xfrm>
          <a:prstGeom prst="up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AO1	Knowledge and understanding</a:t>
            </a:r>
          </a:p>
          <a:p>
            <a:pPr algn="ctr"/>
            <a:r>
              <a:rPr lang="en-GB" sz="2400" b="1" dirty="0" smtClean="0">
                <a:solidFill>
                  <a:srgbClr val="00B050"/>
                </a:solidFill>
              </a:rPr>
              <a:t>AO2	Application of knowledge  to interpret/analyse/evaluate</a:t>
            </a:r>
          </a:p>
          <a:p>
            <a:pPr algn="ctr"/>
            <a:r>
              <a:rPr lang="en-GB" sz="2400" b="1" dirty="0" smtClean="0">
                <a:solidFill>
                  <a:srgbClr val="7030A0"/>
                </a:solidFill>
              </a:rPr>
              <a:t>AO3 	Use of qualitative skills to construct arguments and draw conclusions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46" y="2047163"/>
            <a:ext cx="8215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‘To what extent </a:t>
            </a:r>
            <a:r>
              <a:rPr lang="en-GB" sz="2400" dirty="0" smtClean="0"/>
              <a:t>is the </a:t>
            </a:r>
            <a:r>
              <a:rPr lang="en-GB" sz="2400" b="1" dirty="0" smtClean="0">
                <a:solidFill>
                  <a:srgbClr val="FF0000"/>
                </a:solidFill>
              </a:rPr>
              <a:t>quality of governance </a:t>
            </a:r>
            <a:r>
              <a:rPr lang="en-GB" sz="2400" dirty="0" smtClean="0"/>
              <a:t>the </a:t>
            </a:r>
            <a:r>
              <a:rPr lang="en-GB" sz="2400" b="1" dirty="0" smtClean="0">
                <a:solidFill>
                  <a:srgbClr val="00B050"/>
                </a:solidFill>
              </a:rPr>
              <a:t>most important factor </a:t>
            </a:r>
            <a:r>
              <a:rPr lang="en-GB" sz="2400" b="1" dirty="0" smtClean="0">
                <a:solidFill>
                  <a:srgbClr val="FF0000"/>
                </a:solidFill>
              </a:rPr>
              <a:t>in the recovery of countries and communities from tectonic disasters</a:t>
            </a:r>
            <a:r>
              <a:rPr lang="en-GB" sz="2400" dirty="0"/>
              <a:t>?’ [38 marks]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73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407293"/>
              </p:ext>
            </p:extLst>
          </p:nvPr>
        </p:nvGraphicFramePr>
        <p:xfrm>
          <a:off x="259306" y="2115403"/>
          <a:ext cx="8488908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9636"/>
                <a:gridCol w="3775882"/>
                <a:gridCol w="188339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AO1 (14 marks)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AO2 (20 marks)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AO3 (4 marks)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Thorough and accurate knowledge;</a:t>
                      </a:r>
                      <a:r>
                        <a:rPr lang="en-GB" baseline="0" dirty="0" smtClean="0"/>
                        <a:t> confident understanding of concepts and principles throughout the response that is wholly relevant to the question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Appropriate, accurate and well-developed examples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accurate and relevant terminology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Well-directed and well-annotated sketch</a:t>
                      </a:r>
                      <a:r>
                        <a:rPr lang="en-GB" baseline="0" dirty="0" smtClean="0"/>
                        <a:t> maps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Sophisticated application of knowledge and understanding to </a:t>
                      </a:r>
                      <a:r>
                        <a:rPr lang="en-GB" b="1" dirty="0" smtClean="0"/>
                        <a:t>analyse</a:t>
                      </a:r>
                      <a:r>
                        <a:rPr lang="en-GB" dirty="0" smtClean="0"/>
                        <a:t>, </a:t>
                      </a:r>
                      <a:r>
                        <a:rPr lang="en-GB" b="1" dirty="0" smtClean="0"/>
                        <a:t>interpret</a:t>
                      </a:r>
                      <a:r>
                        <a:rPr lang="en-GB" dirty="0" smtClean="0"/>
                        <a:t> or </a:t>
                      </a:r>
                      <a:r>
                        <a:rPr lang="en-GB" b="1" dirty="0" smtClean="0"/>
                        <a:t>evaluate</a:t>
                      </a:r>
                      <a:r>
                        <a:rPr lang="en-GB" dirty="0" smtClean="0"/>
                        <a:t> to produce a full and coherent</a:t>
                      </a:r>
                      <a:r>
                        <a:rPr lang="en-GB" baseline="0" dirty="0" smtClean="0"/>
                        <a:t> response that is supported by wholly appropriate evidence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Demonstrates application of knowledge and understanding through the synthesis of the connections between different elements of the question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Confident application of the specialised concepts throughout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The response uses wholly relevant</a:t>
                      </a:r>
                      <a:r>
                        <a:rPr lang="en-GB" baseline="0" dirty="0" smtClean="0"/>
                        <a:t> quantitative skills to construct clear, coherent and appropriately structured arguments and conclusions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/>
          </a:bodyPr>
          <a:lstStyle/>
          <a:p>
            <a:r>
              <a:rPr lang="en-GB" sz="4200" dirty="0" smtClean="0">
                <a:latin typeface="+mn-lt"/>
              </a:rPr>
              <a:t>Component 3 Band 4 descriptors:</a:t>
            </a:r>
            <a:endParaRPr lang="en-GB" sz="4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146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7261" y="0"/>
            <a:ext cx="4960961" cy="990528"/>
          </a:xfrm>
        </p:spPr>
        <p:txBody>
          <a:bodyPr>
            <a:normAutofit/>
          </a:bodyPr>
          <a:lstStyle/>
          <a:p>
            <a:r>
              <a:rPr lang="en-GB" sz="3800" dirty="0" smtClean="0">
                <a:solidFill>
                  <a:schemeClr val="bg1"/>
                </a:solidFill>
                <a:latin typeface="+mn-lt"/>
              </a:rPr>
              <a:t>Tackling AO2……..</a:t>
            </a:r>
            <a:endParaRPr lang="en-GB" sz="3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309323"/>
              </p:ext>
            </p:extLst>
          </p:nvPr>
        </p:nvGraphicFramePr>
        <p:xfrm>
          <a:off x="424220" y="1746914"/>
          <a:ext cx="8262579" cy="4048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6332561" y="327545"/>
            <a:ext cx="2585111" cy="3384645"/>
          </a:xfrm>
          <a:prstGeom prst="wedgeRoundRectCallout">
            <a:avLst>
              <a:gd name="adj1" fmla="val -64223"/>
              <a:gd name="adj2" fmla="val 3252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Students should be able to apply relevant concepts to each essay question. Display these clearly in the classroom and refer to them often – enable the students to identify these as strands that run through their A Level studies</a:t>
            </a:r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332561" y="4067034"/>
            <a:ext cx="2585111" cy="2574830"/>
          </a:xfrm>
          <a:prstGeom prst="wedgeRoundRectCallout">
            <a:avLst>
              <a:gd name="adj1" fmla="val -58363"/>
              <a:gd name="adj2" fmla="val -3599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  <a:r>
              <a:rPr lang="en-GB" dirty="0" smtClean="0">
                <a:solidFill>
                  <a:schemeClr val="tx1"/>
                </a:solidFill>
              </a:rPr>
              <a:t>raw </a:t>
            </a:r>
            <a:r>
              <a:rPr lang="en-GB" dirty="0">
                <a:solidFill>
                  <a:schemeClr val="tx1"/>
                </a:solidFill>
              </a:rPr>
              <a:t>knowledge together to reach rational </a:t>
            </a:r>
            <a:r>
              <a:rPr lang="en-GB" dirty="0" smtClean="0">
                <a:solidFill>
                  <a:schemeClr val="tx1"/>
                </a:solidFill>
              </a:rPr>
              <a:t>conclusions to the argument or debate. Use appropriate language e.g. ‘in conclusion…’ ‘in summary…’, ‘therefore…’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163773" y="4067034"/>
            <a:ext cx="2579427" cy="2601303"/>
          </a:xfrm>
          <a:prstGeom prst="wedgeRoundRectCallout">
            <a:avLst>
              <a:gd name="adj1" fmla="val 57504"/>
              <a:gd name="adj2" fmla="val -4012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Using contrasting and/or evaluative language can help focus students on AO2. ‘However’, ‘on the other hand..’, nevertheless..’, ‘ as opposed to…’ and ‘yet’ are very useful tools</a:t>
            </a:r>
            <a:endParaRPr lang="en-GB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163773" y="990528"/>
            <a:ext cx="2579427" cy="2141198"/>
          </a:xfrm>
          <a:prstGeom prst="wedgeRoundRectCallout">
            <a:avLst>
              <a:gd name="adj1" fmla="val 58562"/>
              <a:gd name="adj2" fmla="val 2680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Students should identify the command word and create a debate or argument around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7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Autofit/>
          </a:bodyPr>
          <a:lstStyle/>
          <a:p>
            <a:r>
              <a:rPr lang="en-GB" sz="4200" dirty="0" smtClean="0">
                <a:latin typeface="+mn-lt"/>
              </a:rPr>
              <a:t>Assessment</a:t>
            </a:r>
            <a:br>
              <a:rPr lang="en-GB" sz="4200" dirty="0" smtClean="0">
                <a:latin typeface="+mn-lt"/>
              </a:rPr>
            </a:br>
            <a:r>
              <a:rPr lang="en-GB" sz="4200" dirty="0" smtClean="0">
                <a:latin typeface="+mn-lt"/>
              </a:rPr>
              <a:t>structure of A level:</a:t>
            </a:r>
            <a:endParaRPr lang="en-GB" sz="4200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25" y="209902"/>
            <a:ext cx="3644875" cy="6485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708478" y="3452551"/>
            <a:ext cx="4203510" cy="2593408"/>
          </a:xfrm>
          <a:prstGeom prst="ellipse">
            <a:avLst/>
          </a:prstGeom>
          <a:noFill/>
          <a:ln w="60325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Callout 5"/>
          <p:cNvSpPr/>
          <p:nvPr/>
        </p:nvSpPr>
        <p:spPr>
          <a:xfrm>
            <a:off x="722408" y="2361063"/>
            <a:ext cx="4135272" cy="4279544"/>
          </a:xfrm>
          <a:prstGeom prst="right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C3 </a:t>
            </a:r>
            <a:r>
              <a:rPr lang="en-GB" sz="2400" dirty="0" smtClean="0">
                <a:solidFill>
                  <a:schemeClr val="tx1"/>
                </a:solidFill>
              </a:rPr>
              <a:t>examination carries 32</a:t>
            </a:r>
            <a:r>
              <a:rPr lang="en-GB" sz="2400" dirty="0">
                <a:solidFill>
                  <a:schemeClr val="tx1"/>
                </a:solidFill>
              </a:rPr>
              <a:t>% of A </a:t>
            </a:r>
            <a:r>
              <a:rPr lang="en-GB" sz="2400" dirty="0" smtClean="0">
                <a:solidFill>
                  <a:schemeClr val="tx1"/>
                </a:solidFill>
              </a:rPr>
              <a:t>level marks – this is the  </a:t>
            </a:r>
            <a:r>
              <a:rPr lang="en-GB" sz="2400" dirty="0">
                <a:solidFill>
                  <a:schemeClr val="tx1"/>
                </a:solidFill>
              </a:rPr>
              <a:t>highest weighting of </a:t>
            </a:r>
            <a:r>
              <a:rPr lang="en-GB" sz="2400" dirty="0" smtClean="0">
                <a:solidFill>
                  <a:schemeClr val="tx1"/>
                </a:solidFill>
              </a:rPr>
              <a:t>all Components.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The examination comprises three extended response questions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7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/>
          </a:bodyPr>
          <a:lstStyle/>
          <a:p>
            <a:r>
              <a:rPr lang="en-GB" sz="4200" dirty="0" smtClean="0">
                <a:latin typeface="+mn-lt"/>
              </a:rPr>
              <a:t>The C3 examination comprises….</a:t>
            </a:r>
            <a:endParaRPr lang="en-GB" sz="42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524" y="2169994"/>
            <a:ext cx="5807275" cy="310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Callout 4"/>
          <p:cNvSpPr/>
          <p:nvPr/>
        </p:nvSpPr>
        <p:spPr>
          <a:xfrm>
            <a:off x="189992" y="2169992"/>
            <a:ext cx="2689532" cy="2601183"/>
          </a:xfrm>
          <a:prstGeom prst="right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One Tectonic Hazards essay from a choice of two - 38 marks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2347415" y="5270038"/>
            <a:ext cx="6339384" cy="1433017"/>
          </a:xfrm>
          <a:prstGeom prst="up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Two Contemporary Themes essays, each from a choice of two – 45 marks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0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 fontScale="90000"/>
          </a:bodyPr>
          <a:lstStyle/>
          <a:p>
            <a:r>
              <a:rPr lang="en-GB" sz="4200" dirty="0" smtClean="0">
                <a:latin typeface="+mn-lt"/>
              </a:rPr>
              <a:t>Ensure that your students understand the assessment objectives</a:t>
            </a:r>
            <a:endParaRPr lang="en-GB" sz="42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947666"/>
              </p:ext>
            </p:extLst>
          </p:nvPr>
        </p:nvGraphicFramePr>
        <p:xfrm>
          <a:off x="736270" y="2352875"/>
          <a:ext cx="7667500" cy="252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500"/>
                <a:gridCol w="1533500"/>
                <a:gridCol w="1533500"/>
                <a:gridCol w="1533500"/>
                <a:gridCol w="1533500"/>
              </a:tblGrid>
              <a:tr h="538678">
                <a:tc>
                  <a:txBody>
                    <a:bodyPr/>
                    <a:lstStyle/>
                    <a:p>
                      <a:r>
                        <a:rPr lang="en-GB" sz="1700" dirty="0" smtClean="0">
                          <a:solidFill>
                            <a:schemeClr val="tx1"/>
                          </a:solidFill>
                        </a:rPr>
                        <a:t>Component 3</a:t>
                      </a:r>
                      <a:endParaRPr lang="en-GB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TOTAL MARKS = 128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49860">
                <a:tc>
                  <a:txBody>
                    <a:bodyPr/>
                    <a:lstStyle/>
                    <a:p>
                      <a:r>
                        <a:rPr lang="en-GB" dirty="0" smtClean="0"/>
                        <a:t>Section</a:t>
                      </a:r>
                      <a:r>
                        <a:rPr lang="en-GB" baseline="0" dirty="0" smtClean="0"/>
                        <a:t> 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AO1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AO2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AO3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1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Tectonics</a:t>
                      </a:r>
                      <a:endParaRPr lang="en-GB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38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9672">
                <a:tc>
                  <a:txBody>
                    <a:bodyPr/>
                    <a:lstStyle/>
                    <a:p>
                      <a:r>
                        <a:rPr lang="en-GB" dirty="0" smtClean="0"/>
                        <a:t>Section</a:t>
                      </a:r>
                      <a:r>
                        <a:rPr lang="en-GB" baseline="0" dirty="0" smtClean="0"/>
                        <a:t> B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AO1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AO2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AO3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611">
                <a:tc>
                  <a:txBody>
                    <a:bodyPr/>
                    <a:lstStyle/>
                    <a:p>
                      <a:r>
                        <a:rPr lang="en-GB" dirty="0" smtClean="0"/>
                        <a:t>Option</a:t>
                      </a:r>
                      <a:r>
                        <a:rPr lang="en-GB" baseline="0" dirty="0" smtClean="0"/>
                        <a:t> 1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45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92611">
                <a:tc>
                  <a:txBody>
                    <a:bodyPr/>
                    <a:lstStyle/>
                    <a:p>
                      <a:r>
                        <a:rPr lang="en-GB" dirty="0" smtClean="0"/>
                        <a:t>Option 2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45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Up Arrow Callout 4"/>
          <p:cNvSpPr/>
          <p:nvPr/>
        </p:nvSpPr>
        <p:spPr>
          <a:xfrm>
            <a:off x="457200" y="4408227"/>
            <a:ext cx="8454788" cy="2292824"/>
          </a:xfrm>
          <a:prstGeom prst="up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AO1	Knowledge and understanding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AO2	Application of knowledge  to interpret/analyse/evaluate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AO3 	Use of qualitative skills to construct arguments and draw conclusions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24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/>
          </a:bodyPr>
          <a:lstStyle/>
          <a:p>
            <a:r>
              <a:rPr lang="en-GB" sz="4200" dirty="0" smtClean="0">
                <a:latin typeface="+mn-lt"/>
              </a:rPr>
              <a:t>Exemplar essay from Student Guide:</a:t>
            </a:r>
            <a:endParaRPr lang="en-GB" sz="4200" dirty="0">
              <a:latin typeface="+mn-lt"/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457200" y="4408227"/>
            <a:ext cx="8454788" cy="2292824"/>
          </a:xfrm>
          <a:prstGeom prst="up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AO1	Knowledge and understanding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AO2	Application of knowledge  to interpret/analyse/evaluate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AO3 	Use of qualitative skills to construct arguments and draw conclusions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46" y="2047163"/>
            <a:ext cx="8215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‘To what extent is the quality of governance the most important factor in the recovery of countries and communities from tectonic disasters?’ [38 marks]</a:t>
            </a:r>
            <a:endParaRPr lang="en-GB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136831"/>
              </p:ext>
            </p:extLst>
          </p:nvPr>
        </p:nvGraphicFramePr>
        <p:xfrm>
          <a:off x="850844" y="3561971"/>
          <a:ext cx="76675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500"/>
                <a:gridCol w="1533500"/>
                <a:gridCol w="1533500"/>
                <a:gridCol w="1533500"/>
                <a:gridCol w="1533500"/>
              </a:tblGrid>
              <a:tr h="34986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Section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AO1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AO2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AO3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E75306"/>
                          </a:solidFill>
                        </a:rPr>
                        <a:t>Total</a:t>
                      </a:r>
                      <a:endParaRPr lang="en-GB" b="1" dirty="0">
                        <a:solidFill>
                          <a:srgbClr val="E7530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41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Tectonics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E75306"/>
                          </a:solidFill>
                        </a:rPr>
                        <a:t>38</a:t>
                      </a:r>
                      <a:endParaRPr lang="en-GB" b="1" dirty="0">
                        <a:solidFill>
                          <a:srgbClr val="E75306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1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/>
          </a:bodyPr>
          <a:lstStyle/>
          <a:p>
            <a:r>
              <a:rPr lang="en-GB" sz="4200" dirty="0" smtClean="0">
                <a:latin typeface="+mn-lt"/>
              </a:rPr>
              <a:t>Exemplar essay from Student Guide:</a:t>
            </a:r>
            <a:endParaRPr lang="en-GB" sz="4200" dirty="0">
              <a:latin typeface="+mn-lt"/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457200" y="4408227"/>
            <a:ext cx="8454788" cy="2292824"/>
          </a:xfrm>
          <a:prstGeom prst="up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AO1	Knowledge and understanding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AO2	Application of knowledge  to interpret/analyse/evaluate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AO3 	Use of qualitative skills to construct arguments and draw conclusions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46" y="2047163"/>
            <a:ext cx="8215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‘To what extent is the quality of governance the most important factor in the recovery of countries and communities from tectonic disasters</a:t>
            </a:r>
            <a:r>
              <a:rPr lang="en-GB" sz="2400" dirty="0"/>
              <a:t>?’ [38 marks]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4741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/>
          </a:bodyPr>
          <a:lstStyle/>
          <a:p>
            <a:r>
              <a:rPr lang="en-GB" sz="4200" dirty="0" smtClean="0">
                <a:latin typeface="+mn-lt"/>
              </a:rPr>
              <a:t>Exemplar essay from Student Guide:</a:t>
            </a:r>
            <a:endParaRPr lang="en-GB" sz="4200" dirty="0">
              <a:latin typeface="+mn-lt"/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457200" y="4408227"/>
            <a:ext cx="8454788" cy="2292824"/>
          </a:xfrm>
          <a:prstGeom prst="up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AO1	Knowledge and understanding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AO2	Application of knowledge  to interpret/analyse/evaluate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AO3 	Use of qualitative skills to construct arguments and draw conclusions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46" y="2047163"/>
            <a:ext cx="8215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‘To what extent is the </a:t>
            </a:r>
            <a:r>
              <a:rPr lang="en-GB" sz="2400" b="1" dirty="0" smtClean="0">
                <a:solidFill>
                  <a:srgbClr val="FF0000"/>
                </a:solidFill>
              </a:rPr>
              <a:t>quality of governance </a:t>
            </a:r>
            <a:r>
              <a:rPr lang="en-GB" sz="2400" dirty="0" smtClean="0"/>
              <a:t>the most important factor </a:t>
            </a:r>
            <a:r>
              <a:rPr lang="en-GB" sz="2400" b="1" dirty="0" smtClean="0">
                <a:solidFill>
                  <a:srgbClr val="FF0000"/>
                </a:solidFill>
              </a:rPr>
              <a:t>in the recovery of countries and communities from tectonic disasters</a:t>
            </a:r>
            <a:r>
              <a:rPr lang="en-GB" sz="2400" dirty="0"/>
              <a:t>?’ [38 marks]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68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/>
          </a:bodyPr>
          <a:lstStyle/>
          <a:p>
            <a:r>
              <a:rPr lang="en-GB" sz="4200" dirty="0" smtClean="0">
                <a:latin typeface="+mn-lt"/>
              </a:rPr>
              <a:t>Exemplar essay from Student Guide:</a:t>
            </a:r>
            <a:endParaRPr lang="en-GB" sz="4200" dirty="0">
              <a:latin typeface="+mn-lt"/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457200" y="4408227"/>
            <a:ext cx="8454788" cy="2292824"/>
          </a:xfrm>
          <a:prstGeom prst="up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AO1	Knowledge and understanding</a:t>
            </a:r>
          </a:p>
          <a:p>
            <a:pPr algn="ctr"/>
            <a:r>
              <a:rPr lang="en-GB" sz="2400" b="1" dirty="0" smtClean="0">
                <a:solidFill>
                  <a:srgbClr val="00B050"/>
                </a:solidFill>
              </a:rPr>
              <a:t>AO2	Application of knowledge  to interpret/analyse/evaluate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AO3 	Use of qualitative skills to construct arguments and draw conclusions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46" y="2047163"/>
            <a:ext cx="8215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‘To what extent is the </a:t>
            </a:r>
            <a:r>
              <a:rPr lang="en-GB" sz="2400" b="1" dirty="0" smtClean="0">
                <a:solidFill>
                  <a:srgbClr val="FF0000"/>
                </a:solidFill>
              </a:rPr>
              <a:t>quality of governance </a:t>
            </a:r>
            <a:r>
              <a:rPr lang="en-GB" sz="2400" dirty="0" smtClean="0"/>
              <a:t>the most important factor </a:t>
            </a:r>
            <a:r>
              <a:rPr lang="en-GB" sz="2400" b="1" dirty="0" smtClean="0">
                <a:solidFill>
                  <a:srgbClr val="FF0000"/>
                </a:solidFill>
              </a:rPr>
              <a:t>in the recovery of countries and communities from tectonic disasters</a:t>
            </a:r>
            <a:r>
              <a:rPr lang="en-GB" sz="2400" dirty="0"/>
              <a:t>?’ [38 marks]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12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099710"/>
          </a:xfrm>
        </p:spPr>
        <p:txBody>
          <a:bodyPr>
            <a:normAutofit/>
          </a:bodyPr>
          <a:lstStyle/>
          <a:p>
            <a:r>
              <a:rPr lang="en-GB" sz="4200" dirty="0" smtClean="0">
                <a:latin typeface="+mn-lt"/>
              </a:rPr>
              <a:t>Exemplar essay from Student Guide:</a:t>
            </a:r>
            <a:endParaRPr lang="en-GB" sz="4200" dirty="0">
              <a:latin typeface="+mn-lt"/>
            </a:endParaRPr>
          </a:p>
        </p:txBody>
      </p:sp>
      <p:sp>
        <p:nvSpPr>
          <p:cNvPr id="5" name="Up Arrow Callout 4"/>
          <p:cNvSpPr/>
          <p:nvPr/>
        </p:nvSpPr>
        <p:spPr>
          <a:xfrm>
            <a:off x="457200" y="4408227"/>
            <a:ext cx="8454788" cy="2292824"/>
          </a:xfrm>
          <a:prstGeom prst="upArrowCallou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AO1	Knowledge and understanding</a:t>
            </a:r>
          </a:p>
          <a:p>
            <a:pPr algn="ctr"/>
            <a:r>
              <a:rPr lang="en-GB" sz="2400" b="1" dirty="0" smtClean="0">
                <a:solidFill>
                  <a:srgbClr val="00B050"/>
                </a:solidFill>
              </a:rPr>
              <a:t>AO2	Application of knowledge  to interpret/analyse/evaluate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AO3 	Use of qualitative skills to construct arguments and draw conclusions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46" y="2047163"/>
            <a:ext cx="8215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‘To what extent </a:t>
            </a:r>
            <a:r>
              <a:rPr lang="en-GB" sz="2400" dirty="0" smtClean="0"/>
              <a:t>is the </a:t>
            </a:r>
            <a:r>
              <a:rPr lang="en-GB" sz="2400" b="1" dirty="0" smtClean="0">
                <a:solidFill>
                  <a:srgbClr val="FF0000"/>
                </a:solidFill>
              </a:rPr>
              <a:t>quality of governance </a:t>
            </a:r>
            <a:r>
              <a:rPr lang="en-GB" sz="2400" dirty="0" smtClean="0"/>
              <a:t>the </a:t>
            </a:r>
            <a:r>
              <a:rPr lang="en-GB" sz="2400" b="1" dirty="0" smtClean="0">
                <a:solidFill>
                  <a:srgbClr val="00B050"/>
                </a:solidFill>
              </a:rPr>
              <a:t>most important factor </a:t>
            </a:r>
            <a:r>
              <a:rPr lang="en-GB" sz="2400" b="1" dirty="0" smtClean="0">
                <a:solidFill>
                  <a:srgbClr val="FF0000"/>
                </a:solidFill>
              </a:rPr>
              <a:t>in the recovery of countries and communities from tectonic disasters</a:t>
            </a:r>
            <a:r>
              <a:rPr lang="en-GB" sz="2400" dirty="0"/>
              <a:t>?’ [38 marks]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2270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q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BC5F733C7E474190C86D20B39DD1C4" ma:contentTypeVersion="1" ma:contentTypeDescription="Create a new document." ma:contentTypeScope="" ma:versionID="ac364a9d89e8f6f71a6a96d9d873916c">
  <xsd:schema xmlns:xsd="http://www.w3.org/2001/XMLSchema" xmlns:xs="http://www.w3.org/2001/XMLSchema" xmlns:p="http://schemas.microsoft.com/office/2006/metadata/properties" xmlns:ns2="http://schemas.microsoft.com/sharepoint/v4" targetNamespace="http://schemas.microsoft.com/office/2006/metadata/properties" ma:root="true" ma:fieldsID="c79c8594d4fa4c9fd200c91a62336472" ns2:_=""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73DC8F-AB9D-4910-94BF-5076350377AD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sharepoint/v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D9FB68D-A36F-4F40-9DDD-C7C8C55F1F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DC212E-7575-431E-9E63-C0DE05502B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Eduqas PowerPoint Template</Template>
  <TotalTime>6541</TotalTime>
  <Words>1091</Words>
  <Application>Microsoft Office PowerPoint</Application>
  <PresentationFormat>On-screen Show (4:3)</PresentationFormat>
  <Paragraphs>134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Eduqas PowerPoint Template</vt:lpstr>
      <vt:lpstr>PowerPoint Presentation</vt:lpstr>
      <vt:lpstr>Assessment structure of A level:</vt:lpstr>
      <vt:lpstr>The C3 examination comprises….</vt:lpstr>
      <vt:lpstr>Ensure that your students understand the assessment objectives</vt:lpstr>
      <vt:lpstr>Exemplar essay from Student Guide:</vt:lpstr>
      <vt:lpstr>Exemplar essay from Student Guide:</vt:lpstr>
      <vt:lpstr>Exemplar essay from Student Guide:</vt:lpstr>
      <vt:lpstr>Exemplar essay from Student Guide:</vt:lpstr>
      <vt:lpstr>Exemplar essay from Student Guide:</vt:lpstr>
      <vt:lpstr>Ensure that your students understand each of the four C3 commands</vt:lpstr>
      <vt:lpstr>Exemplar essay from Student Guide:</vt:lpstr>
      <vt:lpstr>Component 3 Band 4 descriptors:</vt:lpstr>
      <vt:lpstr>Tackling AO2……..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Software Setup Account</cp:lastModifiedBy>
  <cp:revision>365</cp:revision>
  <cp:lastPrinted>2014-04-03T15:37:56Z</cp:lastPrinted>
  <dcterms:created xsi:type="dcterms:W3CDTF">2015-04-01T10:04:59Z</dcterms:created>
  <dcterms:modified xsi:type="dcterms:W3CDTF">2019-06-21T13:25:15Z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0x01010017BC5F733C7E474190C86D20B39DD1C4</vt:lpwstr>
  </property>
</Properties>
</file>