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2CEC-4469-40D4-8DEC-15E0C44598AC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59B-368B-4332-9A4D-DEBAAFE78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39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2CEC-4469-40D4-8DEC-15E0C44598AC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59B-368B-4332-9A4D-DEBAAFE78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76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2CEC-4469-40D4-8DEC-15E0C44598AC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59B-368B-4332-9A4D-DEBAAFE78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31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2CEC-4469-40D4-8DEC-15E0C44598AC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59B-368B-4332-9A4D-DEBAAFE78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93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2CEC-4469-40D4-8DEC-15E0C44598AC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59B-368B-4332-9A4D-DEBAAFE78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40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2CEC-4469-40D4-8DEC-15E0C44598AC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59B-368B-4332-9A4D-DEBAAFE78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0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2CEC-4469-40D4-8DEC-15E0C44598AC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59B-368B-4332-9A4D-DEBAAFE78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75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2CEC-4469-40D4-8DEC-15E0C44598AC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59B-368B-4332-9A4D-DEBAAFE78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05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2CEC-4469-40D4-8DEC-15E0C44598AC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59B-368B-4332-9A4D-DEBAAFE78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65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2CEC-4469-40D4-8DEC-15E0C44598AC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59B-368B-4332-9A4D-DEBAAFE78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59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2CEC-4469-40D4-8DEC-15E0C44598AC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59B-368B-4332-9A4D-DEBAAFE78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2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E2CEC-4469-40D4-8DEC-15E0C44598AC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FA59B-368B-4332-9A4D-DEBAAFE78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38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0480" y="116632"/>
            <a:ext cx="3923928" cy="12772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 smtClean="0"/>
              <a:t>ALL of these questions assess AO3 [</a:t>
            </a:r>
            <a:r>
              <a:rPr lang="en-GB" sz="1100" b="1" i="1" dirty="0" smtClean="0"/>
              <a:t>Apply knowledge and understanding to interpret, analyse and evaluate geographical information and issues and to make judgements]</a:t>
            </a:r>
            <a:endParaRPr lang="en-GB" sz="1100" b="1" i="1" dirty="0"/>
          </a:p>
          <a:p>
            <a:r>
              <a:rPr lang="en-GB" sz="1100" dirty="0" err="1" smtClean="0"/>
              <a:t>Eduqas</a:t>
            </a:r>
            <a:r>
              <a:rPr lang="en-GB" sz="1100" dirty="0" smtClean="0"/>
              <a:t> GCSE Geography B</a:t>
            </a:r>
          </a:p>
          <a:p>
            <a:r>
              <a:rPr lang="en-GB" sz="1100" dirty="0" smtClean="0"/>
              <a:t>Component 1:  	8 mark questions at the end of each theme</a:t>
            </a:r>
          </a:p>
          <a:p>
            <a:r>
              <a:rPr lang="en-GB" sz="1100" dirty="0" smtClean="0"/>
              <a:t>Component 2: 	one 12 mark question at the end of Part C</a:t>
            </a:r>
          </a:p>
          <a:p>
            <a:r>
              <a:rPr lang="en-GB" sz="1100" dirty="0" smtClean="0"/>
              <a:t>Component 3: 	one 10 or 12 mark question at the end of Part C</a:t>
            </a:r>
            <a:endParaRPr lang="en-GB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110480" y="1373367"/>
            <a:ext cx="3923928" cy="3308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Develop Strategies to help prepare for (AO3) extended writing: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</a:rPr>
              <a:t>Making comparisons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Applying evidence from known examples to compare likely outcomes in a novel situation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</a:rPr>
              <a:t>Recognising bias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Detecting neutrality or vested interests in evidence. </a:t>
            </a:r>
            <a:r>
              <a:rPr lang="en-GB" sz="1100" dirty="0" err="1" smtClean="0">
                <a:solidFill>
                  <a:schemeClr val="tx1"/>
                </a:solidFill>
              </a:rPr>
              <a:t>Identifyin</a:t>
            </a:r>
            <a:r>
              <a:rPr lang="en-GB" sz="1100" dirty="0" smtClean="0">
                <a:solidFill>
                  <a:schemeClr val="tx1"/>
                </a:solidFill>
              </a:rPr>
              <a:t> limitations in evidence.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</a:rPr>
              <a:t>Identifying trends/patterns and anomalies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Using current evidence to forecast likely short/long term scenarios/impacts</a:t>
            </a: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</a:rPr>
              <a:t>Ascribing meaning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Identifying layers of meaning – applying understanding to new situations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</a:rPr>
              <a:t>Recognising costs and benefits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Weighing the positive and negative impacts. Identifying winners, losers and decision makers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</a:rPr>
              <a:t>Ranking / prioritising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Deciding on best and better options</a:t>
            </a:r>
            <a:endParaRPr lang="en-GB" sz="11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139952" y="129847"/>
            <a:ext cx="2261757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Less focus on learning facts related to case studies.</a:t>
            </a:r>
          </a:p>
          <a:p>
            <a:r>
              <a:rPr lang="en-GB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More emphasis 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Interpretation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Appraisal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Making decisions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Justification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06025"/>
            <a:ext cx="487484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2108768"/>
            <a:ext cx="4874841" cy="251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482680" y="140770"/>
            <a:ext cx="2381578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Ascribing meaning – layers of inference..</a:t>
            </a:r>
          </a:p>
          <a:p>
            <a:endParaRPr lang="en-GB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What does the source tell 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What can I infer (guess)?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What does the source omit?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What other questions should I ask?</a:t>
            </a:r>
          </a:p>
          <a:p>
            <a:endParaRPr lang="en-GB" sz="1100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06" b="14480"/>
          <a:stretch/>
        </p:blipFill>
        <p:spPr bwMode="auto">
          <a:xfrm>
            <a:off x="85620" y="5023136"/>
            <a:ext cx="3973648" cy="157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558" y="6286837"/>
            <a:ext cx="684495" cy="39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203848" y="5157192"/>
            <a:ext cx="337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5" y="4747157"/>
            <a:ext cx="3024336" cy="46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139952" y="4623612"/>
            <a:ext cx="3013484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GB" sz="1100" b="1" dirty="0" smtClean="0"/>
              <a:t>Weighing impacts / identifying decision makers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139952" y="4908091"/>
            <a:ext cx="4572000" cy="6001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sz="1100" b="1" dirty="0" smtClean="0">
                <a:cs typeface="Arial" charset="0"/>
              </a:rPr>
              <a:t>Who decides?</a:t>
            </a:r>
          </a:p>
          <a:p>
            <a:r>
              <a:rPr lang="en-GB" sz="1100" dirty="0" smtClean="0">
                <a:cs typeface="Arial" charset="0"/>
              </a:rPr>
              <a:t>Who are making decisions about change – raising questions about the involvement of local communities or the imposition of decisions from above</a:t>
            </a:r>
            <a:endParaRPr lang="en-GB" sz="1100" dirty="0"/>
          </a:p>
        </p:txBody>
      </p:sp>
      <p:sp>
        <p:nvSpPr>
          <p:cNvPr id="28" name="Rectangle 27"/>
          <p:cNvSpPr/>
          <p:nvPr/>
        </p:nvSpPr>
        <p:spPr>
          <a:xfrm>
            <a:off x="4152853" y="5526524"/>
            <a:ext cx="2304256" cy="6001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100" b="1" dirty="0" smtClean="0"/>
              <a:t>Social</a:t>
            </a:r>
          </a:p>
          <a:p>
            <a:r>
              <a:rPr lang="en-GB" sz="1100" dirty="0" smtClean="0"/>
              <a:t>How will people be affected?</a:t>
            </a:r>
          </a:p>
          <a:p>
            <a:r>
              <a:rPr lang="en-GB" sz="1100" dirty="0" smtClean="0"/>
              <a:t>Will the local community benefit? </a:t>
            </a:r>
            <a:endParaRPr lang="en-GB" sz="1100" dirty="0"/>
          </a:p>
        </p:txBody>
      </p:sp>
      <p:sp>
        <p:nvSpPr>
          <p:cNvPr id="29" name="Rectangle 28"/>
          <p:cNvSpPr/>
          <p:nvPr/>
        </p:nvSpPr>
        <p:spPr>
          <a:xfrm>
            <a:off x="6479704" y="5508255"/>
            <a:ext cx="2232248" cy="6001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100" b="1" dirty="0" smtClean="0"/>
              <a:t>Economic</a:t>
            </a:r>
          </a:p>
          <a:p>
            <a:r>
              <a:rPr lang="en-GB" sz="1100" dirty="0" smtClean="0"/>
              <a:t>Will jobs be created or lost?</a:t>
            </a:r>
          </a:p>
          <a:p>
            <a:r>
              <a:rPr lang="en-GB" sz="1100" dirty="0" smtClean="0"/>
              <a:t>Will local people benefit? Skills?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09928" y="6126688"/>
            <a:ext cx="2502024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100" b="1" dirty="0" smtClean="0"/>
              <a:t>Natural</a:t>
            </a:r>
          </a:p>
          <a:p>
            <a:r>
              <a:rPr lang="en-GB" sz="1100" dirty="0" smtClean="0"/>
              <a:t>How will the environment be affected?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52853" y="6195665"/>
            <a:ext cx="1987116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Strategies for planning a response: evaluate, assess, justify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34197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16632"/>
            <a:ext cx="2799215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AO3 requires:</a:t>
            </a:r>
          </a:p>
          <a:p>
            <a:r>
              <a:rPr lang="en-GB" sz="1100" b="1" dirty="0" smtClean="0">
                <a:cs typeface="Arial" panose="020B0604020202020204" pitchFamily="34" charset="0"/>
              </a:rPr>
              <a:t>Critical thinkers</a:t>
            </a:r>
          </a:p>
          <a:p>
            <a:r>
              <a:rPr lang="en-GB" sz="1100" dirty="0" smtClean="0">
                <a:cs typeface="Arial" panose="020B0604020202020204" pitchFamily="34" charset="0"/>
              </a:rPr>
              <a:t>1 Reduce time spent on case studies</a:t>
            </a:r>
          </a:p>
          <a:p>
            <a:r>
              <a:rPr lang="en-GB" sz="1100" dirty="0" smtClean="0">
                <a:cs typeface="Arial" panose="020B0604020202020204" pitchFamily="34" charset="0"/>
              </a:rPr>
              <a:t>2 Make time to practise the skills of evaluation and decision making</a:t>
            </a:r>
          </a:p>
          <a:p>
            <a:r>
              <a:rPr lang="en-GB" sz="1100" dirty="0" smtClean="0">
                <a:cs typeface="Arial" panose="020B0604020202020204" pitchFamily="34" charset="0"/>
              </a:rPr>
              <a:t>3 Emphasise the process of learning (how did I learn) rather than the end product</a:t>
            </a:r>
          </a:p>
          <a:p>
            <a:r>
              <a:rPr lang="en-GB" sz="1100" dirty="0" smtClean="0">
                <a:cs typeface="Arial" panose="020B0604020202020204" pitchFamily="34" charset="0"/>
              </a:rPr>
              <a:t>4 Provide some simple scaffolding techniques as safety nets for learners who lack confidence</a:t>
            </a:r>
          </a:p>
          <a:p>
            <a:r>
              <a:rPr lang="en-GB" sz="1100" dirty="0" smtClean="0">
                <a:cs typeface="Arial" panose="020B0604020202020204" pitchFamily="34" charset="0"/>
              </a:rPr>
              <a:t>5 Encourage the use of connectives to extend writing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131840" y="116632"/>
            <a:ext cx="5756704" cy="11233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1200" b="1" dirty="0" smtClean="0"/>
              <a:t>use one or more type of argument </a:t>
            </a:r>
          </a:p>
          <a:p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Consider future scenarios and consequences (</a:t>
            </a:r>
            <a:r>
              <a:rPr lang="en-GB" sz="1100" b="1" dirty="0" smtClean="0"/>
              <a:t>Probability</a:t>
            </a:r>
            <a:r>
              <a:rPr lang="en-GB" sz="11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Use </a:t>
            </a:r>
            <a:r>
              <a:rPr lang="en-GB" sz="1100" u="sng" dirty="0" smtClean="0"/>
              <a:t>evidence</a:t>
            </a:r>
            <a:r>
              <a:rPr lang="en-GB" sz="1100" dirty="0" smtClean="0"/>
              <a:t> to support a reasoned argument (</a:t>
            </a:r>
            <a:r>
              <a:rPr lang="en-GB" sz="1100" b="1" dirty="0" smtClean="0"/>
              <a:t>Empiricism)</a:t>
            </a:r>
            <a:endParaRPr lang="en-GB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Analyse claims and opinions held by some stakeholders (</a:t>
            </a:r>
            <a:r>
              <a:rPr lang="en-GB" sz="1100" b="1" dirty="0" smtClean="0"/>
              <a:t>Scepticism</a:t>
            </a:r>
            <a:r>
              <a:rPr lang="en-GB" sz="11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Weigh positives against negatives when considering the likely impacts of change (</a:t>
            </a:r>
            <a:r>
              <a:rPr lang="en-GB" sz="1100" b="1" dirty="0" smtClean="0"/>
              <a:t>Pragmatism</a:t>
            </a:r>
            <a:r>
              <a:rPr lang="en-GB" sz="1100" dirty="0" smtClean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0415" y="2272396"/>
            <a:ext cx="2808312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100" b="1" u="sng" dirty="0" smtClean="0">
                <a:solidFill>
                  <a:schemeClr val="tx1"/>
                </a:solidFill>
              </a:rPr>
              <a:t>SIGNPOSTING</a:t>
            </a:r>
            <a:r>
              <a:rPr lang="en-GB" sz="1100" dirty="0" smtClean="0">
                <a:solidFill>
                  <a:schemeClr val="tx1"/>
                </a:solidFill>
              </a:rPr>
              <a:t> is used by news broadcasters. They use headlines, then detail, then a summary.</a:t>
            </a:r>
          </a:p>
          <a:p>
            <a:pPr>
              <a:lnSpc>
                <a:spcPct val="100000"/>
              </a:lnSpc>
            </a:pPr>
            <a:r>
              <a:rPr lang="en-GB" sz="1100" dirty="0" smtClean="0">
                <a:solidFill>
                  <a:schemeClr val="tx1"/>
                </a:solidFill>
              </a:rPr>
              <a:t>The use of signposts </a:t>
            </a:r>
            <a:r>
              <a:rPr lang="en-GB" sz="1100" b="1" dirty="0" smtClean="0">
                <a:solidFill>
                  <a:schemeClr val="tx1"/>
                </a:solidFill>
              </a:rPr>
              <a:t>and connectives </a:t>
            </a:r>
            <a:r>
              <a:rPr lang="en-GB" sz="1100" dirty="0" smtClean="0">
                <a:solidFill>
                  <a:schemeClr val="tx1"/>
                </a:solidFill>
              </a:rPr>
              <a:t>can help to link together an extended response</a:t>
            </a:r>
          </a:p>
          <a:p>
            <a:endParaRPr lang="en-GB" sz="1100" dirty="0" smtClean="0"/>
          </a:p>
          <a:p>
            <a:r>
              <a:rPr lang="en-GB" sz="1100" dirty="0" smtClean="0"/>
              <a:t>I would recommend…</a:t>
            </a:r>
          </a:p>
          <a:p>
            <a:r>
              <a:rPr lang="en-GB" sz="1100" dirty="0" smtClean="0"/>
              <a:t>The most important reason…</a:t>
            </a:r>
          </a:p>
          <a:p>
            <a:r>
              <a:rPr lang="en-GB" sz="1100" dirty="0" smtClean="0"/>
              <a:t>This is better than other options because..</a:t>
            </a:r>
          </a:p>
          <a:p>
            <a:r>
              <a:rPr lang="en-GB" sz="1100" dirty="0" smtClean="0"/>
              <a:t>In conclusion…</a:t>
            </a:r>
            <a:endParaRPr lang="en-GB" sz="1100" dirty="0"/>
          </a:p>
        </p:txBody>
      </p:sp>
      <p:sp>
        <p:nvSpPr>
          <p:cNvPr id="11" name="Rectangle 10"/>
          <p:cNvSpPr/>
          <p:nvPr/>
        </p:nvSpPr>
        <p:spPr>
          <a:xfrm>
            <a:off x="170415" y="4057500"/>
            <a:ext cx="2808312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100" b="1" dirty="0" smtClean="0">
                <a:cs typeface="Arial" panose="020B0604020202020204" pitchFamily="34" charset="0"/>
              </a:rPr>
              <a:t>Think about </a:t>
            </a:r>
            <a:r>
              <a:rPr lang="en-GB" sz="1100" b="1" u="sng" dirty="0" smtClean="0">
                <a:cs typeface="Arial" panose="020B0604020202020204" pitchFamily="34" charset="0"/>
              </a:rPr>
              <a:t>who</a:t>
            </a:r>
            <a:r>
              <a:rPr lang="en-GB" sz="1100" b="1" dirty="0" smtClean="0">
                <a:cs typeface="Arial" panose="020B0604020202020204" pitchFamily="34" charset="0"/>
              </a:rPr>
              <a:t> benefits</a:t>
            </a:r>
          </a:p>
          <a:p>
            <a:r>
              <a:rPr lang="en-GB" sz="1100" dirty="0" smtClean="0">
                <a:cs typeface="Arial" panose="020B0604020202020204" pitchFamily="34" charset="0"/>
              </a:rPr>
              <a:t>Benefits for local people would be…</a:t>
            </a:r>
          </a:p>
          <a:p>
            <a:r>
              <a:rPr lang="en-GB" sz="1100" dirty="0" smtClean="0">
                <a:cs typeface="Arial" panose="020B0604020202020204" pitchFamily="34" charset="0"/>
              </a:rPr>
              <a:t>Whereas the benefits for the government/ businesses would be…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0416" y="4826941"/>
            <a:ext cx="2808312" cy="9387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100" b="1" dirty="0" smtClean="0">
                <a:cs typeface="Arial" panose="020B0604020202020204" pitchFamily="34" charset="0"/>
              </a:rPr>
              <a:t>Make comparisons</a:t>
            </a:r>
          </a:p>
          <a:p>
            <a:r>
              <a:rPr lang="en-GB" sz="1100" dirty="0" smtClean="0">
                <a:cs typeface="Arial" panose="020B0604020202020204" pitchFamily="34" charset="0"/>
              </a:rPr>
              <a:t>A similar strategy was used at …</a:t>
            </a:r>
          </a:p>
          <a:p>
            <a:r>
              <a:rPr lang="en-GB" sz="1100" dirty="0" smtClean="0">
                <a:cs typeface="Arial" panose="020B0604020202020204" pitchFamily="34" charset="0"/>
              </a:rPr>
              <a:t>It worked well because …</a:t>
            </a:r>
          </a:p>
          <a:p>
            <a:r>
              <a:rPr lang="en-GB" sz="1100" dirty="0" smtClean="0">
                <a:cs typeface="Arial" panose="020B0604020202020204" pitchFamily="34" charset="0"/>
              </a:rPr>
              <a:t>The circumstances here are similar because</a:t>
            </a:r>
          </a:p>
          <a:p>
            <a:r>
              <a:rPr lang="en-GB" sz="1100" dirty="0" smtClean="0">
                <a:cs typeface="Arial" panose="020B0604020202020204" pitchFamily="34" charset="0"/>
              </a:rPr>
              <a:t>So I would expect the consequences to be..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5866" y="5773201"/>
            <a:ext cx="2817409" cy="9387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100" b="1" dirty="0" smtClean="0">
                <a:cs typeface="Arial" panose="020B0604020202020204" pitchFamily="34" charset="0"/>
              </a:rPr>
              <a:t>Think about futures</a:t>
            </a:r>
          </a:p>
          <a:p>
            <a:r>
              <a:rPr lang="en-GB" sz="1100" dirty="0" smtClean="0">
                <a:cs typeface="Arial" panose="020B0604020202020204" pitchFamily="34" charset="0"/>
              </a:rPr>
              <a:t>In the short term … the trends suggest that… because…</a:t>
            </a:r>
          </a:p>
          <a:p>
            <a:r>
              <a:rPr lang="en-GB" sz="1100" dirty="0" smtClean="0">
                <a:cs typeface="Arial" panose="020B0604020202020204" pitchFamily="34" charset="0"/>
              </a:rPr>
              <a:t>In the longer term … the evidence suggests that …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88256" y="1669306"/>
            <a:ext cx="2666114" cy="2616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1100" b="1" dirty="0" smtClean="0"/>
              <a:t>Application of a concept to justify a choice</a:t>
            </a:r>
            <a:endParaRPr lang="en-GB" sz="1100" b="1" dirty="0"/>
          </a:p>
        </p:txBody>
      </p:sp>
      <p:sp>
        <p:nvSpPr>
          <p:cNvPr id="15" name="Rectangle 14"/>
          <p:cNvSpPr/>
          <p:nvPr/>
        </p:nvSpPr>
        <p:spPr>
          <a:xfrm>
            <a:off x="5797954" y="2101205"/>
            <a:ext cx="3090590" cy="161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100" dirty="0" smtClean="0">
                <a:solidFill>
                  <a:schemeClr val="tx1"/>
                </a:solidFill>
              </a:rPr>
              <a:t>key concepts can be used as ways into an evaluative answer. For example:</a:t>
            </a:r>
          </a:p>
          <a:p>
            <a:pPr lvl="0"/>
            <a:r>
              <a:rPr lang="en-GB" sz="1100" b="1" dirty="0" smtClean="0">
                <a:solidFill>
                  <a:schemeClr val="tx1"/>
                </a:solidFill>
              </a:rPr>
              <a:t>Futures</a:t>
            </a:r>
            <a:r>
              <a:rPr lang="en-GB" sz="1100" dirty="0" smtClean="0">
                <a:solidFill>
                  <a:schemeClr val="tx1"/>
                </a:solidFill>
              </a:rPr>
              <a:t> – analysing trends to predict the likely impact of a decision </a:t>
            </a:r>
          </a:p>
          <a:p>
            <a:r>
              <a:rPr lang="en-GB" sz="1100" b="1" dirty="0" smtClean="0">
                <a:solidFill>
                  <a:schemeClr val="tx1"/>
                </a:solidFill>
              </a:rPr>
              <a:t>Sustainability</a:t>
            </a:r>
            <a:r>
              <a:rPr lang="en-GB" sz="1100" dirty="0" smtClean="0">
                <a:solidFill>
                  <a:schemeClr val="tx1"/>
                </a:solidFill>
              </a:rPr>
              <a:t> of a choice . Use sectors of Egan’s wheel as memory ‘pegs’ to evaluate sustainability of a decision.</a:t>
            </a:r>
            <a:endParaRPr lang="en-US" sz="1100" dirty="0" smtClean="0">
              <a:solidFill>
                <a:schemeClr val="tx1"/>
              </a:solidFill>
            </a:endParaRPr>
          </a:p>
          <a:p>
            <a:pPr lvl="0"/>
            <a:r>
              <a:rPr lang="en-GB" sz="1100" b="1" dirty="0" smtClean="0">
                <a:solidFill>
                  <a:schemeClr val="tx1"/>
                </a:solidFill>
              </a:rPr>
              <a:t>Vulnerability/resilience – </a:t>
            </a:r>
            <a:r>
              <a:rPr lang="en-GB" sz="1100" dirty="0" smtClean="0">
                <a:solidFill>
                  <a:schemeClr val="tx1"/>
                </a:solidFill>
              </a:rPr>
              <a:t>how will the local community be affected by your decision?</a:t>
            </a:r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721" y="1412776"/>
            <a:ext cx="2642918" cy="2551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492493"/>
              </p:ext>
            </p:extLst>
          </p:nvPr>
        </p:nvGraphicFramePr>
        <p:xfrm>
          <a:off x="3149609" y="4433272"/>
          <a:ext cx="5760639" cy="2164080"/>
        </p:xfrm>
        <a:graphic>
          <a:graphicData uri="http://schemas.openxmlformats.org/drawingml/2006/table">
            <a:tbl>
              <a:tblPr/>
              <a:tblGrid>
                <a:gridCol w="1920213"/>
                <a:gridCol w="1888341"/>
                <a:gridCol w="1952085"/>
              </a:tblGrid>
              <a:tr h="115390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GB" sz="1200" b="1" baseline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BALANCED</a:t>
                      </a:r>
                      <a:endParaRPr lang="en-GB" sz="1200" b="1" dirty="0" smtClean="0"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Weigh up advantages </a:t>
                      </a:r>
                      <a:r>
                        <a:rPr lang="en-GB" sz="1200" dirty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disadvantages – e.g. costs </a:t>
                      </a:r>
                      <a:r>
                        <a:rPr lang="en-GB" sz="1200" dirty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/ benefits, good / bad, positive / negative 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impacts</a:t>
                      </a:r>
                    </a:p>
                  </a:txBody>
                  <a:tcPr marL="45548" marR="45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Use </a:t>
                      </a:r>
                      <a:r>
                        <a:rPr lang="en-GB" sz="1200" b="1" baseline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EVIDENCE 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Give extended and detailed evidence to support a decision. Use  hard and soft</a:t>
                      </a:r>
                      <a:r>
                        <a:rPr lang="en-GB" sz="1200" baseline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evidence but do </a:t>
                      </a:r>
                      <a:r>
                        <a:rPr lang="en-GB" sz="1200" b="1" baseline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n-GB" sz="1200" baseline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use 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vague </a:t>
                      </a:r>
                      <a:r>
                        <a:rPr lang="en-GB" sz="1200" dirty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assertions. 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5548" marR="45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COUNTER-ARGUMENT</a:t>
                      </a:r>
                      <a:endParaRPr lang="en-US" sz="1200" dirty="0" smtClean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Be able to explain why some proposals or ideas 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have been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1" i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rejected</a:t>
                      </a:r>
                      <a:endParaRPr lang="en-US" sz="1200" dirty="0" smtClean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48" marR="45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9891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Be SYNOPTIC </a:t>
                      </a:r>
                      <a:endParaRPr lang="en-US" sz="1200" dirty="0"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Use knowledge </a:t>
                      </a:r>
                      <a:r>
                        <a:rPr lang="en-GB" sz="1200" dirty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and understanding from 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other topics in Geography, from the news,</a:t>
                      </a:r>
                      <a:r>
                        <a:rPr lang="en-GB" sz="1200" baseline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other s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ubjects</a:t>
                      </a:r>
                      <a:endParaRPr lang="en-US" sz="1200" dirty="0"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48" marR="45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Think about FUTURES</a:t>
                      </a:r>
                      <a:endParaRPr lang="en-US" sz="1200" dirty="0" smtClean="0"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Consider the impacts of your decision</a:t>
                      </a:r>
                      <a:r>
                        <a:rPr lang="en-GB" sz="1200" baseline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in the short term and longer term. Is it sustainable? </a:t>
                      </a:r>
                      <a:endParaRPr lang="en-US" sz="1200" dirty="0"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48" marR="45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Reach</a:t>
                      </a:r>
                      <a:r>
                        <a:rPr lang="en-GB" sz="1200" b="1" baseline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a</a:t>
                      </a:r>
                      <a:r>
                        <a:rPr lang="en-GB" sz="1200" b="1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JUDGEMENT</a:t>
                      </a:r>
                      <a:endParaRPr lang="en-US" sz="1200" dirty="0"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DECIDE! Be able to put</a:t>
                      </a:r>
                      <a:r>
                        <a:rPr lang="en-GB" sz="1200" baseline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together a logical case that is 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linked </a:t>
                      </a:r>
                      <a:r>
                        <a:rPr lang="en-GB" sz="1200" dirty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evidence </a:t>
                      </a:r>
                      <a:endParaRPr lang="en-US" sz="1200" dirty="0"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48" marR="45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61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687</Words>
  <Application>Microsoft Office PowerPoint</Application>
  <PresentationFormat>On-screen Show (4:3)</PresentationFormat>
  <Paragraphs>92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</dc:creator>
  <cp:lastModifiedBy>Software Setup Account</cp:lastModifiedBy>
  <cp:revision>13</cp:revision>
  <cp:lastPrinted>2017-12-12T11:43:10Z</cp:lastPrinted>
  <dcterms:created xsi:type="dcterms:W3CDTF">2017-12-10T18:28:29Z</dcterms:created>
  <dcterms:modified xsi:type="dcterms:W3CDTF">2019-06-21T13:20:58Z</dcterms:modified>
</cp:coreProperties>
</file>