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81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E2CEC-4469-40D4-8DEC-15E0C44598AC}" type="datetimeFigureOut">
              <a:rPr lang="en-GB" smtClean="0"/>
              <a:t>21/06/2019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FA59B-368B-4332-9A4D-DEBAAFE781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395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E2CEC-4469-40D4-8DEC-15E0C44598AC}" type="datetimeFigureOut">
              <a:rPr lang="en-GB" smtClean="0"/>
              <a:t>21/06/2019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FA59B-368B-4332-9A4D-DEBAAFE781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1767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E2CEC-4469-40D4-8DEC-15E0C44598AC}" type="datetimeFigureOut">
              <a:rPr lang="en-GB" smtClean="0"/>
              <a:t>21/06/2019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FA59B-368B-4332-9A4D-DEBAAFE781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315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E2CEC-4469-40D4-8DEC-15E0C44598AC}" type="datetimeFigureOut">
              <a:rPr lang="en-GB" smtClean="0"/>
              <a:t>21/06/2019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FA59B-368B-4332-9A4D-DEBAAFE781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932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E2CEC-4469-40D4-8DEC-15E0C44598AC}" type="datetimeFigureOut">
              <a:rPr lang="en-GB" smtClean="0"/>
              <a:t>21/06/2019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FA59B-368B-4332-9A4D-DEBAAFE781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402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E2CEC-4469-40D4-8DEC-15E0C44598AC}" type="datetimeFigureOut">
              <a:rPr lang="en-GB" smtClean="0"/>
              <a:t>21/06/2019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FA59B-368B-4332-9A4D-DEBAAFE781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06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E2CEC-4469-40D4-8DEC-15E0C44598AC}" type="datetimeFigureOut">
              <a:rPr lang="en-GB" smtClean="0"/>
              <a:t>21/06/2019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FA59B-368B-4332-9A4D-DEBAAFE781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1756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E2CEC-4469-40D4-8DEC-15E0C44598AC}" type="datetimeFigureOut">
              <a:rPr lang="en-GB" smtClean="0"/>
              <a:t>21/06/2019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FA59B-368B-4332-9A4D-DEBAAFE781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058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E2CEC-4469-40D4-8DEC-15E0C44598AC}" type="datetimeFigureOut">
              <a:rPr lang="en-GB" smtClean="0"/>
              <a:t>21/06/2019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FA59B-368B-4332-9A4D-DEBAAFE781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659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E2CEC-4469-40D4-8DEC-15E0C44598AC}" type="datetimeFigureOut">
              <a:rPr lang="en-GB" smtClean="0"/>
              <a:t>21/06/2019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FA59B-368B-4332-9A4D-DEBAAFE781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596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E2CEC-4469-40D4-8DEC-15E0C44598AC}" type="datetimeFigureOut">
              <a:rPr lang="en-GB" smtClean="0"/>
              <a:t>21/06/2019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FA59B-368B-4332-9A4D-DEBAAFE781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926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E2CEC-4469-40D4-8DEC-15E0C44598AC}" type="datetimeFigureOut">
              <a:rPr lang="en-GB" smtClean="0"/>
              <a:t>21/06/2019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FA59B-368B-4332-9A4D-DEBAAFE781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1386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0480" y="116632"/>
            <a:ext cx="3923928" cy="127727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100" dirty="0" smtClean="0"/>
              <a:t>ALL of these questions assess AO3 [</a:t>
            </a:r>
            <a:r>
              <a:rPr lang="en-GB" sz="1100" b="1" i="1" dirty="0" smtClean="0"/>
              <a:t>Apply knowledge and understanding to interpret, analyse and evaluate geographical information and issues and to make judgements]</a:t>
            </a:r>
            <a:endParaRPr lang="en-GB" sz="1100" b="1" i="1" dirty="0"/>
          </a:p>
          <a:p>
            <a:r>
              <a:rPr lang="en-GB" sz="1100" dirty="0" err="1" smtClean="0"/>
              <a:t>Eduqas</a:t>
            </a:r>
            <a:r>
              <a:rPr lang="en-GB" sz="1100" dirty="0" smtClean="0"/>
              <a:t> GCSE Geography B</a:t>
            </a:r>
          </a:p>
          <a:p>
            <a:r>
              <a:rPr lang="en-GB" sz="1100" dirty="0" smtClean="0"/>
              <a:t>Component 1:  	8 mark questions at the end of each theme</a:t>
            </a:r>
          </a:p>
          <a:p>
            <a:r>
              <a:rPr lang="en-GB" sz="1100" dirty="0" smtClean="0"/>
              <a:t>Component 2: 	one 12 mark question at the end of Part C</a:t>
            </a:r>
          </a:p>
          <a:p>
            <a:r>
              <a:rPr lang="en-GB" sz="1100" dirty="0" smtClean="0"/>
              <a:t>Component 3: 	one 10 or 12 mark question at the end of Part C</a:t>
            </a:r>
            <a:endParaRPr lang="en-GB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110480" y="1373367"/>
            <a:ext cx="3923928" cy="33085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b="1" dirty="0" smtClean="0"/>
              <a:t>Develop Strategies to help prepare for (AO3) extended writing: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 smtClean="0">
                <a:solidFill>
                  <a:schemeClr val="tx1"/>
                </a:solidFill>
              </a:rPr>
              <a:t>Making comparisons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1"/>
                </a:solidFill>
              </a:rPr>
              <a:t>Applying evidence from known examples to compare likely outcomes in a novel situation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 smtClean="0">
                <a:solidFill>
                  <a:schemeClr val="tx1"/>
                </a:solidFill>
              </a:rPr>
              <a:t>Recognising bias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1"/>
                </a:solidFill>
              </a:rPr>
              <a:t>Detecting neutrality or vested interests in evidence. </a:t>
            </a:r>
            <a:r>
              <a:rPr lang="en-GB" sz="1100" dirty="0" err="1" smtClean="0">
                <a:solidFill>
                  <a:schemeClr val="tx1"/>
                </a:solidFill>
              </a:rPr>
              <a:t>Identifyin</a:t>
            </a:r>
            <a:r>
              <a:rPr lang="en-GB" sz="1100" dirty="0" smtClean="0">
                <a:solidFill>
                  <a:schemeClr val="tx1"/>
                </a:solidFill>
              </a:rPr>
              <a:t> limitations in evidence.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 smtClean="0">
                <a:solidFill>
                  <a:schemeClr val="tx1"/>
                </a:solidFill>
              </a:rPr>
              <a:t>Identifying trends/patterns and anomalies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1"/>
                </a:solidFill>
              </a:rPr>
              <a:t>Using current evidence to forecast likely short/long term scenarios/impacts</a:t>
            </a:r>
            <a:endParaRPr lang="en-GB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 smtClean="0">
                <a:solidFill>
                  <a:schemeClr val="tx1"/>
                </a:solidFill>
              </a:rPr>
              <a:t>Ascribing meaning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1"/>
                </a:solidFill>
              </a:rPr>
              <a:t>Identifying layers of meaning – applying understanding to new situations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 smtClean="0">
                <a:solidFill>
                  <a:schemeClr val="tx1"/>
                </a:solidFill>
              </a:rPr>
              <a:t>Recognising costs and benefits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1"/>
                </a:solidFill>
              </a:rPr>
              <a:t>Weighing the positive and negative impacts. Identifying winners, losers and decision makers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 smtClean="0">
                <a:solidFill>
                  <a:schemeClr val="tx1"/>
                </a:solidFill>
              </a:rPr>
              <a:t>Ranking / prioritising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1"/>
                </a:solidFill>
              </a:rPr>
              <a:t>Deciding on best and better options</a:t>
            </a:r>
            <a:endParaRPr lang="en-GB" sz="11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4139952" y="129847"/>
            <a:ext cx="2261757" cy="14465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Less focus on learning facts related to case studies.</a:t>
            </a:r>
          </a:p>
          <a:p>
            <a:r>
              <a:rPr lang="en-GB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More emphasis on: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Interpretation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Analysis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Appraisal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Making decisions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Justification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706025"/>
            <a:ext cx="4874840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1" y="2108768"/>
            <a:ext cx="4874841" cy="2515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482680" y="140770"/>
            <a:ext cx="2381578" cy="14465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b="1" dirty="0" smtClean="0"/>
              <a:t>Ascribing meaning – layers of inference..</a:t>
            </a:r>
          </a:p>
          <a:p>
            <a:endParaRPr lang="en-GB" sz="11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What does the source tell me?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What can I infer (guess)?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What does the source omit?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What other questions should I ask?</a:t>
            </a:r>
          </a:p>
          <a:p>
            <a:endParaRPr lang="en-GB" sz="1100" dirty="0"/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06" b="14480"/>
          <a:stretch/>
        </p:blipFill>
        <p:spPr bwMode="auto">
          <a:xfrm>
            <a:off x="85620" y="5023136"/>
            <a:ext cx="3973648" cy="1579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6558" y="6286837"/>
            <a:ext cx="684495" cy="394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3203848" y="5157192"/>
            <a:ext cx="3373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24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75" y="4747157"/>
            <a:ext cx="3024336" cy="461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4139952" y="4623612"/>
            <a:ext cx="3013484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numCol="1" rtlCol="0">
            <a:spAutoFit/>
          </a:bodyPr>
          <a:lstStyle/>
          <a:p>
            <a:r>
              <a:rPr lang="en-GB" sz="1100" b="1" dirty="0" smtClean="0"/>
              <a:t>Weighing impacts / identifying decision makers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139952" y="4908091"/>
            <a:ext cx="4572000" cy="6001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r>
              <a:rPr lang="en-GB" sz="1100" b="1" dirty="0" smtClean="0">
                <a:cs typeface="Arial" charset="0"/>
              </a:rPr>
              <a:t>Who decides?</a:t>
            </a:r>
          </a:p>
          <a:p>
            <a:r>
              <a:rPr lang="en-GB" sz="1100" dirty="0" smtClean="0">
                <a:cs typeface="Arial" charset="0"/>
              </a:rPr>
              <a:t>Who are making decisions about change – raising questions about the involvement of local communities or the imposition of decisions from above</a:t>
            </a:r>
            <a:endParaRPr lang="en-GB" sz="1100" dirty="0"/>
          </a:p>
        </p:txBody>
      </p:sp>
      <p:sp>
        <p:nvSpPr>
          <p:cNvPr id="28" name="Rectangle 27"/>
          <p:cNvSpPr/>
          <p:nvPr/>
        </p:nvSpPr>
        <p:spPr>
          <a:xfrm>
            <a:off x="4152853" y="5526524"/>
            <a:ext cx="2304256" cy="6001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100" b="1" dirty="0" smtClean="0"/>
              <a:t>Social</a:t>
            </a:r>
          </a:p>
          <a:p>
            <a:r>
              <a:rPr lang="en-GB" sz="1100" dirty="0" smtClean="0"/>
              <a:t>How will people be affected?</a:t>
            </a:r>
          </a:p>
          <a:p>
            <a:r>
              <a:rPr lang="en-GB" sz="1100" dirty="0" smtClean="0"/>
              <a:t>Will the local community benefit? </a:t>
            </a:r>
            <a:endParaRPr lang="en-GB" sz="1100" dirty="0"/>
          </a:p>
        </p:txBody>
      </p:sp>
      <p:sp>
        <p:nvSpPr>
          <p:cNvPr id="29" name="Rectangle 28"/>
          <p:cNvSpPr/>
          <p:nvPr/>
        </p:nvSpPr>
        <p:spPr>
          <a:xfrm>
            <a:off x="6479704" y="5508255"/>
            <a:ext cx="2232248" cy="6001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100" b="1" dirty="0" smtClean="0"/>
              <a:t>Economic</a:t>
            </a:r>
          </a:p>
          <a:p>
            <a:r>
              <a:rPr lang="en-GB" sz="1100" dirty="0" smtClean="0"/>
              <a:t>Will jobs be created or lost?</a:t>
            </a:r>
          </a:p>
          <a:p>
            <a:r>
              <a:rPr lang="en-GB" sz="1100" dirty="0" smtClean="0"/>
              <a:t>Will local people benefit? Skills?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209928" y="6126688"/>
            <a:ext cx="2502024" cy="4308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100" b="1" dirty="0" smtClean="0"/>
              <a:t>Natural</a:t>
            </a:r>
          </a:p>
          <a:p>
            <a:r>
              <a:rPr lang="en-GB" sz="1100" dirty="0" smtClean="0"/>
              <a:t>How will the environment be affected?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152853" y="6195665"/>
            <a:ext cx="1987116" cy="577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Strategies for planning a response: evaluate, assess, justify</a:t>
            </a:r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3341977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9512" y="116632"/>
            <a:ext cx="2799215" cy="212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AO3 requires:</a:t>
            </a:r>
          </a:p>
          <a:p>
            <a:r>
              <a:rPr lang="en-GB" sz="1100" b="1" dirty="0" smtClean="0">
                <a:cs typeface="Arial" panose="020B0604020202020204" pitchFamily="34" charset="0"/>
              </a:rPr>
              <a:t>Critical thinkers</a:t>
            </a:r>
          </a:p>
          <a:p>
            <a:r>
              <a:rPr lang="en-GB" sz="1100" dirty="0" smtClean="0">
                <a:cs typeface="Arial" panose="020B0604020202020204" pitchFamily="34" charset="0"/>
              </a:rPr>
              <a:t>1 Reduce time spent on case studies</a:t>
            </a:r>
          </a:p>
          <a:p>
            <a:r>
              <a:rPr lang="en-GB" sz="1100" dirty="0" smtClean="0">
                <a:cs typeface="Arial" panose="020B0604020202020204" pitchFamily="34" charset="0"/>
              </a:rPr>
              <a:t>2 Make time to practise the skills of evaluation and decision making</a:t>
            </a:r>
          </a:p>
          <a:p>
            <a:r>
              <a:rPr lang="en-GB" sz="1100" dirty="0" smtClean="0">
                <a:cs typeface="Arial" panose="020B0604020202020204" pitchFamily="34" charset="0"/>
              </a:rPr>
              <a:t>3 Emphasise the process of learning (how did I learn) rather than the end product</a:t>
            </a:r>
          </a:p>
          <a:p>
            <a:r>
              <a:rPr lang="en-GB" sz="1100" dirty="0" smtClean="0">
                <a:cs typeface="Arial" panose="020B0604020202020204" pitchFamily="34" charset="0"/>
              </a:rPr>
              <a:t>4 Provide some simple scaffolding techniques as safety nets for learners who lack confidence</a:t>
            </a:r>
          </a:p>
          <a:p>
            <a:r>
              <a:rPr lang="en-GB" sz="1100" dirty="0" smtClean="0">
                <a:cs typeface="Arial" panose="020B0604020202020204" pitchFamily="34" charset="0"/>
              </a:rPr>
              <a:t>5 Encourage the use of connectives to extend writing</a:t>
            </a:r>
          </a:p>
        </p:txBody>
      </p:sp>
      <p:sp>
        <p:nvSpPr>
          <p:cNvPr id="9" name="Rectangle 8"/>
          <p:cNvSpPr/>
          <p:nvPr/>
        </p:nvSpPr>
        <p:spPr>
          <a:xfrm>
            <a:off x="3131840" y="116632"/>
            <a:ext cx="5756704" cy="112338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GB" sz="1200" b="1" dirty="0" smtClean="0"/>
              <a:t>use one or more type of argument </a:t>
            </a:r>
          </a:p>
          <a:p>
            <a:endParaRPr lang="en-GB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Consider future scenarios and consequences (</a:t>
            </a:r>
            <a:r>
              <a:rPr lang="en-GB" sz="1100" b="1" dirty="0" smtClean="0"/>
              <a:t>Probability</a:t>
            </a:r>
            <a:r>
              <a:rPr lang="en-GB" sz="1100" dirty="0" smtClean="0"/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Use </a:t>
            </a:r>
            <a:r>
              <a:rPr lang="en-GB" sz="1100" u="sng" dirty="0" smtClean="0"/>
              <a:t>evidence</a:t>
            </a:r>
            <a:r>
              <a:rPr lang="en-GB" sz="1100" dirty="0" smtClean="0"/>
              <a:t> to support a reasoned argument (</a:t>
            </a:r>
            <a:r>
              <a:rPr lang="en-GB" sz="1100" b="1" dirty="0" smtClean="0"/>
              <a:t>Empiricism)</a:t>
            </a:r>
            <a:endParaRPr lang="en-GB" sz="11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Analyse claims and opinions held by some stakeholders (</a:t>
            </a:r>
            <a:r>
              <a:rPr lang="en-GB" sz="1100" b="1" dirty="0" smtClean="0"/>
              <a:t>Scepticism</a:t>
            </a:r>
            <a:r>
              <a:rPr lang="en-GB" sz="1100" dirty="0" smtClean="0"/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Weigh positives against negatives when considering the likely impacts of change (</a:t>
            </a:r>
            <a:r>
              <a:rPr lang="en-GB" sz="1100" b="1" dirty="0" smtClean="0"/>
              <a:t>Pragmatism</a:t>
            </a:r>
            <a:r>
              <a:rPr lang="en-GB" sz="1100" dirty="0" smtClean="0"/>
              <a:t>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0415" y="2272396"/>
            <a:ext cx="2808312" cy="17851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GB" sz="1100" b="1" u="sng" dirty="0" smtClean="0">
                <a:solidFill>
                  <a:schemeClr val="tx1"/>
                </a:solidFill>
              </a:rPr>
              <a:t>SIGNPOSTING</a:t>
            </a:r>
            <a:r>
              <a:rPr lang="en-GB" sz="1100" dirty="0" smtClean="0">
                <a:solidFill>
                  <a:schemeClr val="tx1"/>
                </a:solidFill>
              </a:rPr>
              <a:t> is used by news broadcasters. They use headlines, then detail, then a summary.</a:t>
            </a:r>
          </a:p>
          <a:p>
            <a:pPr>
              <a:lnSpc>
                <a:spcPct val="100000"/>
              </a:lnSpc>
            </a:pPr>
            <a:r>
              <a:rPr lang="en-GB" sz="1100" dirty="0" smtClean="0">
                <a:solidFill>
                  <a:schemeClr val="tx1"/>
                </a:solidFill>
              </a:rPr>
              <a:t>The use of signposts </a:t>
            </a:r>
            <a:r>
              <a:rPr lang="en-GB" sz="1100" b="1" dirty="0" smtClean="0">
                <a:solidFill>
                  <a:schemeClr val="tx1"/>
                </a:solidFill>
              </a:rPr>
              <a:t>and connectives </a:t>
            </a:r>
            <a:r>
              <a:rPr lang="en-GB" sz="1100" dirty="0" smtClean="0">
                <a:solidFill>
                  <a:schemeClr val="tx1"/>
                </a:solidFill>
              </a:rPr>
              <a:t>can help to link together an extended response</a:t>
            </a:r>
          </a:p>
          <a:p>
            <a:endParaRPr lang="en-GB" sz="1100" dirty="0" smtClean="0"/>
          </a:p>
          <a:p>
            <a:r>
              <a:rPr lang="en-GB" sz="1100" dirty="0" smtClean="0"/>
              <a:t>I would recommend…</a:t>
            </a:r>
          </a:p>
          <a:p>
            <a:r>
              <a:rPr lang="en-GB" sz="1100" dirty="0" smtClean="0"/>
              <a:t>The most important reason…</a:t>
            </a:r>
          </a:p>
          <a:p>
            <a:r>
              <a:rPr lang="en-GB" sz="1100" dirty="0" smtClean="0"/>
              <a:t>This is better than other options because..</a:t>
            </a:r>
          </a:p>
          <a:p>
            <a:r>
              <a:rPr lang="en-GB" sz="1100" dirty="0" smtClean="0"/>
              <a:t>In conclusion…</a:t>
            </a:r>
            <a:endParaRPr lang="en-GB" sz="1100" dirty="0"/>
          </a:p>
        </p:txBody>
      </p:sp>
      <p:sp>
        <p:nvSpPr>
          <p:cNvPr id="11" name="Rectangle 10"/>
          <p:cNvSpPr/>
          <p:nvPr/>
        </p:nvSpPr>
        <p:spPr>
          <a:xfrm>
            <a:off x="170415" y="4057500"/>
            <a:ext cx="2808312" cy="76944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100" b="1" dirty="0" smtClean="0">
                <a:cs typeface="Arial" panose="020B0604020202020204" pitchFamily="34" charset="0"/>
              </a:rPr>
              <a:t>Think about </a:t>
            </a:r>
            <a:r>
              <a:rPr lang="en-GB" sz="1100" b="1" u="sng" dirty="0" smtClean="0">
                <a:cs typeface="Arial" panose="020B0604020202020204" pitchFamily="34" charset="0"/>
              </a:rPr>
              <a:t>who</a:t>
            </a:r>
            <a:r>
              <a:rPr lang="en-GB" sz="1100" b="1" dirty="0" smtClean="0">
                <a:cs typeface="Arial" panose="020B0604020202020204" pitchFamily="34" charset="0"/>
              </a:rPr>
              <a:t> benefits</a:t>
            </a:r>
          </a:p>
          <a:p>
            <a:r>
              <a:rPr lang="en-GB" sz="1100" dirty="0" smtClean="0">
                <a:cs typeface="Arial" panose="020B0604020202020204" pitchFamily="34" charset="0"/>
              </a:rPr>
              <a:t>Benefits for local people would be…</a:t>
            </a:r>
          </a:p>
          <a:p>
            <a:r>
              <a:rPr lang="en-GB" sz="1100" dirty="0" smtClean="0">
                <a:cs typeface="Arial" panose="020B0604020202020204" pitchFamily="34" charset="0"/>
              </a:rPr>
              <a:t>Whereas the benefits for the government/ businesses would be…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70416" y="4826941"/>
            <a:ext cx="2808312" cy="93871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100" b="1" dirty="0" smtClean="0">
                <a:cs typeface="Arial" panose="020B0604020202020204" pitchFamily="34" charset="0"/>
              </a:rPr>
              <a:t>Make comparisons</a:t>
            </a:r>
          </a:p>
          <a:p>
            <a:r>
              <a:rPr lang="en-GB" sz="1100" dirty="0" smtClean="0">
                <a:cs typeface="Arial" panose="020B0604020202020204" pitchFamily="34" charset="0"/>
              </a:rPr>
              <a:t>A similar strategy was used at …</a:t>
            </a:r>
          </a:p>
          <a:p>
            <a:r>
              <a:rPr lang="en-GB" sz="1100" dirty="0" smtClean="0">
                <a:cs typeface="Arial" panose="020B0604020202020204" pitchFamily="34" charset="0"/>
              </a:rPr>
              <a:t>It worked well because …</a:t>
            </a:r>
          </a:p>
          <a:p>
            <a:r>
              <a:rPr lang="en-GB" sz="1100" dirty="0" smtClean="0">
                <a:cs typeface="Arial" panose="020B0604020202020204" pitchFamily="34" charset="0"/>
              </a:rPr>
              <a:t>The circumstances here are similar because</a:t>
            </a:r>
          </a:p>
          <a:p>
            <a:r>
              <a:rPr lang="en-GB" sz="1100" dirty="0" smtClean="0">
                <a:cs typeface="Arial" panose="020B0604020202020204" pitchFamily="34" charset="0"/>
              </a:rPr>
              <a:t>So I would expect the consequences to be..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5866" y="5773201"/>
            <a:ext cx="2817409" cy="93871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100" b="1" dirty="0" smtClean="0">
                <a:cs typeface="Arial" panose="020B0604020202020204" pitchFamily="34" charset="0"/>
              </a:rPr>
              <a:t>Think about futures</a:t>
            </a:r>
          </a:p>
          <a:p>
            <a:r>
              <a:rPr lang="en-GB" sz="1100" dirty="0" smtClean="0">
                <a:cs typeface="Arial" panose="020B0604020202020204" pitchFamily="34" charset="0"/>
              </a:rPr>
              <a:t>In the short term … the trends suggest that… because…</a:t>
            </a:r>
          </a:p>
          <a:p>
            <a:r>
              <a:rPr lang="en-GB" sz="1100" dirty="0" smtClean="0">
                <a:cs typeface="Arial" panose="020B0604020202020204" pitchFamily="34" charset="0"/>
              </a:rPr>
              <a:t>In the longer term … the evidence suggests that …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788256" y="1669306"/>
            <a:ext cx="2666114" cy="2616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1100" b="1" dirty="0" smtClean="0"/>
              <a:t>Application of a concept to justify a choice</a:t>
            </a:r>
            <a:endParaRPr lang="en-GB" sz="1100" b="1" dirty="0"/>
          </a:p>
        </p:txBody>
      </p:sp>
      <p:sp>
        <p:nvSpPr>
          <p:cNvPr id="15" name="Rectangle 14"/>
          <p:cNvSpPr/>
          <p:nvPr/>
        </p:nvSpPr>
        <p:spPr>
          <a:xfrm>
            <a:off x="5797954" y="2101205"/>
            <a:ext cx="3090590" cy="161582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GB" sz="1100" dirty="0" smtClean="0">
                <a:solidFill>
                  <a:schemeClr val="tx1"/>
                </a:solidFill>
              </a:rPr>
              <a:t>key concepts can be used as ways into an evaluative answer. For example:</a:t>
            </a:r>
          </a:p>
          <a:p>
            <a:pPr lvl="0"/>
            <a:r>
              <a:rPr lang="en-GB" sz="1100" b="1" dirty="0" smtClean="0">
                <a:solidFill>
                  <a:schemeClr val="tx1"/>
                </a:solidFill>
              </a:rPr>
              <a:t>Futures</a:t>
            </a:r>
            <a:r>
              <a:rPr lang="en-GB" sz="1100" dirty="0" smtClean="0">
                <a:solidFill>
                  <a:schemeClr val="tx1"/>
                </a:solidFill>
              </a:rPr>
              <a:t> – analysing trends to predict the likely impact of a decision </a:t>
            </a:r>
          </a:p>
          <a:p>
            <a:r>
              <a:rPr lang="en-GB" sz="1100" b="1" dirty="0" smtClean="0">
                <a:solidFill>
                  <a:schemeClr val="tx1"/>
                </a:solidFill>
              </a:rPr>
              <a:t>Sustainability</a:t>
            </a:r>
            <a:r>
              <a:rPr lang="en-GB" sz="1100" dirty="0" smtClean="0">
                <a:solidFill>
                  <a:schemeClr val="tx1"/>
                </a:solidFill>
              </a:rPr>
              <a:t> of a choice . Use sectors of Egan’s wheel as memory ‘pegs’ to evaluate sustainability of a decision.</a:t>
            </a:r>
            <a:endParaRPr lang="en-US" sz="1100" dirty="0" smtClean="0">
              <a:solidFill>
                <a:schemeClr val="tx1"/>
              </a:solidFill>
            </a:endParaRPr>
          </a:p>
          <a:p>
            <a:pPr lvl="0"/>
            <a:r>
              <a:rPr lang="en-GB" sz="1100" b="1" dirty="0" smtClean="0">
                <a:solidFill>
                  <a:schemeClr val="tx1"/>
                </a:solidFill>
              </a:rPr>
              <a:t>Vulnerability/resilience – </a:t>
            </a:r>
            <a:r>
              <a:rPr lang="en-GB" sz="1100" dirty="0" smtClean="0">
                <a:solidFill>
                  <a:schemeClr val="tx1"/>
                </a:solidFill>
              </a:rPr>
              <a:t>how will the local community be affected by your decision?</a:t>
            </a:r>
            <a:endParaRPr lang="en-GB" sz="1100" dirty="0">
              <a:solidFill>
                <a:schemeClr val="tx1"/>
              </a:solidFill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0721" y="1412776"/>
            <a:ext cx="2642918" cy="2551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5492493"/>
              </p:ext>
            </p:extLst>
          </p:nvPr>
        </p:nvGraphicFramePr>
        <p:xfrm>
          <a:off x="3149609" y="4433272"/>
          <a:ext cx="5760639" cy="2164080"/>
        </p:xfrm>
        <a:graphic>
          <a:graphicData uri="http://schemas.openxmlformats.org/drawingml/2006/table">
            <a:tbl>
              <a:tblPr/>
              <a:tblGrid>
                <a:gridCol w="1920213"/>
                <a:gridCol w="1888341"/>
                <a:gridCol w="1952085"/>
              </a:tblGrid>
              <a:tr h="1153908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200" b="1" dirty="0" smtClean="0"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Be</a:t>
                      </a:r>
                      <a:r>
                        <a:rPr lang="en-GB" sz="1200" b="1" baseline="0" dirty="0" smtClean="0"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 BALANCED</a:t>
                      </a:r>
                      <a:endParaRPr lang="en-GB" sz="1200" b="1" dirty="0" smtClean="0"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GB" sz="1200" dirty="0" smtClean="0"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Weigh up advantages </a:t>
                      </a:r>
                      <a:r>
                        <a:rPr lang="en-GB" sz="1200" dirty="0"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and 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disadvantages – e.g. costs </a:t>
                      </a:r>
                      <a:r>
                        <a:rPr lang="en-GB" sz="1200" dirty="0"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/ benefits, good / bad, positive / negative 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impacts</a:t>
                      </a:r>
                    </a:p>
                  </a:txBody>
                  <a:tcPr marL="45548" marR="45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200" b="1" dirty="0" smtClean="0"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Use </a:t>
                      </a:r>
                      <a:r>
                        <a:rPr lang="en-GB" sz="1200" b="1" baseline="0" dirty="0" smtClean="0"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EVIDENCE 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200" dirty="0" smtClean="0"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Give extended and detailed evidence to support a decision. Use  hard and soft</a:t>
                      </a:r>
                      <a:r>
                        <a:rPr lang="en-GB" sz="1200" baseline="0" dirty="0" smtClean="0"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 evidence but do </a:t>
                      </a:r>
                      <a:r>
                        <a:rPr lang="en-GB" sz="1200" b="1" baseline="0" dirty="0" smtClean="0"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not</a:t>
                      </a:r>
                      <a:r>
                        <a:rPr lang="en-GB" sz="1200" baseline="0" dirty="0" smtClean="0"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 use 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vague </a:t>
                      </a:r>
                      <a:r>
                        <a:rPr lang="en-GB" sz="1200" dirty="0"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assertions. 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45548" marR="45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2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COUNTER-ARGUMENT</a:t>
                      </a:r>
                      <a:endParaRPr lang="en-US" sz="1200" dirty="0" smtClean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Be able to explain why some proposals or ideas </a:t>
                      </a:r>
                      <a:r>
                        <a:rPr lang="en-GB" sz="1200" baseline="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have been</a:t>
                      </a: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200" b="1" i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rejected</a:t>
                      </a:r>
                      <a:endParaRPr lang="en-US" sz="1200" dirty="0" smtClean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48" marR="45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98917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200" b="1" dirty="0" smtClean="0"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Be SYNOPTIC </a:t>
                      </a:r>
                      <a:endParaRPr lang="en-US" sz="1200" dirty="0"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200" dirty="0" smtClean="0"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Use knowledge </a:t>
                      </a:r>
                      <a:r>
                        <a:rPr lang="en-GB" sz="1200" dirty="0"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and understanding from 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other topics in Geography, from the news,</a:t>
                      </a:r>
                      <a:r>
                        <a:rPr lang="en-GB" sz="1200" baseline="0" dirty="0" smtClean="0"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 other s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ubjects</a:t>
                      </a:r>
                      <a:endParaRPr lang="en-US" sz="1200" dirty="0"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48" marR="45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200" b="1" dirty="0" smtClean="0"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Think about FUTURES</a:t>
                      </a:r>
                      <a:endParaRPr lang="en-US" sz="1200" dirty="0" smtClean="0"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200" dirty="0" smtClean="0"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Consider the impacts of your decision</a:t>
                      </a:r>
                      <a:r>
                        <a:rPr lang="en-GB" sz="1200" baseline="0" dirty="0" smtClean="0"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 in the short term and longer term. Is it sustainable? </a:t>
                      </a:r>
                      <a:endParaRPr lang="en-US" sz="1200" dirty="0"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48" marR="45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200" b="1" dirty="0" smtClean="0"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Reach</a:t>
                      </a:r>
                      <a:r>
                        <a:rPr lang="en-GB" sz="1200" b="1" baseline="0" dirty="0" smtClean="0"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 a</a:t>
                      </a:r>
                      <a:r>
                        <a:rPr lang="en-GB" sz="1200" b="1" dirty="0" smtClean="0"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 JUDGEMENT</a:t>
                      </a:r>
                      <a:endParaRPr lang="en-US" sz="1200" dirty="0"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200" dirty="0" smtClean="0"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DECIDE! Be able to put</a:t>
                      </a:r>
                      <a:r>
                        <a:rPr lang="en-GB" sz="1200" baseline="0" dirty="0" smtClean="0"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 together a logical case that is 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linked </a:t>
                      </a:r>
                      <a:r>
                        <a:rPr lang="en-GB" sz="1200" dirty="0"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to </a:t>
                      </a:r>
                      <a:r>
                        <a:rPr lang="en-GB" sz="1200" dirty="0" smtClean="0"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evidence </a:t>
                      </a:r>
                      <a:endParaRPr lang="en-US" sz="1200" dirty="0"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48" marR="45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561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687</Words>
  <Application>Microsoft Office PowerPoint</Application>
  <PresentationFormat>On-screen Show (4:3)</PresentationFormat>
  <Paragraphs>92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</dc:creator>
  <cp:lastModifiedBy>Software Setup Account</cp:lastModifiedBy>
  <cp:revision>13</cp:revision>
  <cp:lastPrinted>2017-12-12T11:43:10Z</cp:lastPrinted>
  <dcterms:created xsi:type="dcterms:W3CDTF">2017-12-10T18:28:29Z</dcterms:created>
  <dcterms:modified xsi:type="dcterms:W3CDTF">2019-06-21T13:20:58Z</dcterms:modified>
</cp:coreProperties>
</file>