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7" d="100"/>
          <a:sy n="137" d="100"/>
        </p:scale>
        <p:origin x="-828"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extLst>
      <p:ext uri="{BB962C8B-B14F-4D97-AF65-F5344CB8AC3E}">
        <p14:creationId xmlns:p14="http://schemas.microsoft.com/office/powerpoint/2010/main" val="199664260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wrap="square"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wrap="square"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wrap="square"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wrap="square"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wrap="square"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wrap="square"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wrap="square"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wrap="square"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wrap="square"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wrap="square"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wrap="square"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wrap="square"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wrap="square"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wrap="square"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dk2"/>
              </a:buClr>
              <a:buSzPct val="100000"/>
              <a:buChar char="●"/>
              <a:defRPr sz="1800">
                <a:solidFill>
                  <a:schemeClr val="dk2"/>
                </a:solidFill>
              </a:defRPr>
            </a:lvl1pPr>
            <a:lvl2pPr lvl="1">
              <a:lnSpc>
                <a:spcPct val="115000"/>
              </a:lnSpc>
              <a:spcBef>
                <a:spcPts val="0"/>
              </a:spcBef>
              <a:spcAft>
                <a:spcPts val="1600"/>
              </a:spcAft>
              <a:buClr>
                <a:schemeClr val="dk2"/>
              </a:buClr>
              <a:buChar char="○"/>
              <a:defRPr>
                <a:solidFill>
                  <a:schemeClr val="dk2"/>
                </a:solidFill>
              </a:defRPr>
            </a:lvl2pPr>
            <a:lvl3pPr lvl="2">
              <a:lnSpc>
                <a:spcPct val="115000"/>
              </a:lnSpc>
              <a:spcBef>
                <a:spcPts val="0"/>
              </a:spcBef>
              <a:spcAft>
                <a:spcPts val="1600"/>
              </a:spcAft>
              <a:buClr>
                <a:schemeClr val="dk2"/>
              </a:buClr>
              <a:buChar char="■"/>
              <a:defRPr>
                <a:solidFill>
                  <a:schemeClr val="dk2"/>
                </a:solidFill>
              </a:defRPr>
            </a:lvl3pPr>
            <a:lvl4pPr lvl="3">
              <a:lnSpc>
                <a:spcPct val="115000"/>
              </a:lnSpc>
              <a:spcBef>
                <a:spcPts val="0"/>
              </a:spcBef>
              <a:spcAft>
                <a:spcPts val="1600"/>
              </a:spcAft>
              <a:buClr>
                <a:schemeClr val="dk2"/>
              </a:buClr>
              <a:buChar char="●"/>
              <a:defRPr>
                <a:solidFill>
                  <a:schemeClr val="dk2"/>
                </a:solidFill>
              </a:defRPr>
            </a:lvl4pPr>
            <a:lvl5pPr lvl="4">
              <a:lnSpc>
                <a:spcPct val="115000"/>
              </a:lnSpc>
              <a:spcBef>
                <a:spcPts val="0"/>
              </a:spcBef>
              <a:spcAft>
                <a:spcPts val="1600"/>
              </a:spcAft>
              <a:buClr>
                <a:schemeClr val="dk2"/>
              </a:buClr>
              <a:buChar char="○"/>
              <a:defRPr>
                <a:solidFill>
                  <a:schemeClr val="dk2"/>
                </a:solidFill>
              </a:defRPr>
            </a:lvl5pPr>
            <a:lvl6pPr lvl="5">
              <a:lnSpc>
                <a:spcPct val="115000"/>
              </a:lnSpc>
              <a:spcBef>
                <a:spcPts val="0"/>
              </a:spcBef>
              <a:spcAft>
                <a:spcPts val="1600"/>
              </a:spcAft>
              <a:buClr>
                <a:schemeClr val="dk2"/>
              </a:buClr>
              <a:buChar char="■"/>
              <a:defRPr>
                <a:solidFill>
                  <a:schemeClr val="dk2"/>
                </a:solidFill>
              </a:defRPr>
            </a:lvl6pPr>
            <a:lvl7pPr lvl="6">
              <a:lnSpc>
                <a:spcPct val="115000"/>
              </a:lnSpc>
              <a:spcBef>
                <a:spcPts val="0"/>
              </a:spcBef>
              <a:spcAft>
                <a:spcPts val="1600"/>
              </a:spcAft>
              <a:buClr>
                <a:schemeClr val="dk2"/>
              </a:buClr>
              <a:buChar char="●"/>
              <a:defRPr>
                <a:solidFill>
                  <a:schemeClr val="dk2"/>
                </a:solidFill>
              </a:defRPr>
            </a:lvl7pPr>
            <a:lvl8pPr lvl="7">
              <a:lnSpc>
                <a:spcPct val="115000"/>
              </a:lnSpc>
              <a:spcBef>
                <a:spcPts val="0"/>
              </a:spcBef>
              <a:spcAft>
                <a:spcPts val="1600"/>
              </a:spcAft>
              <a:buClr>
                <a:schemeClr val="dk2"/>
              </a:buClr>
              <a:buChar char="○"/>
              <a:defRPr>
                <a:solidFill>
                  <a:schemeClr val="dk2"/>
                </a:solidFill>
              </a:defRPr>
            </a:lvl8pPr>
            <a:lvl9pPr lvl="8">
              <a:lnSpc>
                <a:spcPct val="115000"/>
              </a:lnSpc>
              <a:spcBef>
                <a:spcPts val="0"/>
              </a:spcBef>
              <a:spcAft>
                <a:spcPts val="1600"/>
              </a:spcAft>
              <a:buClr>
                <a:schemeClr val="dk2"/>
              </a:buClr>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wrap="square"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DFE9FB"/>
            </a:gs>
            <a:gs pos="100000">
              <a:srgbClr val="6E9BE7"/>
            </a:gs>
          </a:gsLst>
          <a:path path="circle">
            <a:fillToRect l="50000" t="50000" r="50000" b="50000"/>
          </a:path>
          <a:tileRect/>
        </a:gradFill>
        <a:effectLst/>
      </p:bgPr>
    </p:bg>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wrap="square" lIns="91425" tIns="91425" rIns="91425" bIns="91425" anchor="b" anchorCtr="0">
            <a:noAutofit/>
          </a:bodyPr>
          <a:lstStyle/>
          <a:p>
            <a:pPr lvl="0">
              <a:spcBef>
                <a:spcPts val="0"/>
              </a:spcBef>
              <a:buNone/>
            </a:pPr>
            <a:r>
              <a:rPr lang="en">
                <a:solidFill>
                  <a:srgbClr val="FFFF00"/>
                </a:solidFill>
              </a:rPr>
              <a:t>Processes and patterns of global migration</a:t>
            </a:r>
          </a:p>
        </p:txBody>
      </p:sp>
      <p:sp>
        <p:nvSpPr>
          <p:cNvPr id="55" name="Shape 55"/>
          <p:cNvSpPr txBox="1">
            <a:spLocks noGrp="1"/>
          </p:cNvSpPr>
          <p:nvPr>
            <p:ph type="subTitle" idx="1"/>
          </p:nvPr>
        </p:nvSpPr>
        <p:spPr>
          <a:xfrm>
            <a:off x="311700" y="2834125"/>
            <a:ext cx="8520600" cy="792600"/>
          </a:xfrm>
          <a:prstGeom prst="rect">
            <a:avLst/>
          </a:prstGeom>
        </p:spPr>
        <p:txBody>
          <a:bodyPr wrap="square" lIns="91425" tIns="91425" rIns="91425" bIns="91425" anchor="t" anchorCtr="0">
            <a:noAutofit/>
          </a:bodyPr>
          <a:lstStyle/>
          <a:p>
            <a:pPr lvl="0"/>
            <a:r>
              <a:rPr lang="en" dirty="0" smtClean="0">
                <a:solidFill>
                  <a:srgbClr val="FFFF00"/>
                </a:solidFill>
              </a:rPr>
              <a:t>National, </a:t>
            </a:r>
            <a:r>
              <a:rPr lang="en" dirty="0">
                <a:solidFill>
                  <a:srgbClr val="FFFF00"/>
                </a:solidFill>
              </a:rPr>
              <a:t>temporary, voluntary </a:t>
            </a:r>
            <a:r>
              <a:rPr lang="en" dirty="0">
                <a:solidFill>
                  <a:srgbClr val="FFFF00"/>
                </a:solidFill>
              </a:rPr>
              <a:t>migration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DFE9FB"/>
            </a:gs>
            <a:gs pos="100000">
              <a:srgbClr val="6E9BE7"/>
            </a:gs>
          </a:gsLst>
          <a:path path="circle">
            <a:fillToRect l="50000" t="50000" r="50000" b="50000"/>
          </a:path>
          <a:tileRect/>
        </a:gradFill>
        <a:effectLst/>
      </p:bgPr>
    </p:bg>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5758875" y="4447250"/>
            <a:ext cx="3324600" cy="696300"/>
          </a:xfrm>
          <a:prstGeom prst="rect">
            <a:avLst/>
          </a:prstGeom>
        </p:spPr>
        <p:txBody>
          <a:bodyPr wrap="square" lIns="91425" tIns="91425" rIns="91425" bIns="91425" anchor="t" anchorCtr="0">
            <a:noAutofit/>
          </a:bodyPr>
          <a:lstStyle/>
          <a:p>
            <a:pPr lvl="0" algn="ctr" rtl="0">
              <a:spcBef>
                <a:spcPts val="0"/>
              </a:spcBef>
              <a:buNone/>
            </a:pPr>
            <a:r>
              <a:rPr lang="en" sz="1800" i="1">
                <a:solidFill>
                  <a:srgbClr val="FFFF00"/>
                </a:solidFill>
              </a:rPr>
              <a:t>Major Net Internal Migration Flows in India, 2001</a:t>
            </a:r>
          </a:p>
        </p:txBody>
      </p:sp>
      <p:sp>
        <p:nvSpPr>
          <p:cNvPr id="61" name="Shape 61"/>
          <p:cNvSpPr txBox="1">
            <a:spLocks noGrp="1"/>
          </p:cNvSpPr>
          <p:nvPr>
            <p:ph type="body" idx="1"/>
          </p:nvPr>
        </p:nvSpPr>
        <p:spPr>
          <a:xfrm>
            <a:off x="-4" y="671147"/>
            <a:ext cx="5857500" cy="4431300"/>
          </a:xfrm>
          <a:prstGeom prst="rect">
            <a:avLst/>
          </a:prstGeom>
        </p:spPr>
        <p:txBody>
          <a:bodyPr wrap="square" lIns="91425" tIns="91425" rIns="91425" bIns="91425" anchor="t" anchorCtr="0">
            <a:noAutofit/>
          </a:bodyPr>
          <a:lstStyle/>
          <a:p>
            <a:pPr lvl="0">
              <a:spcBef>
                <a:spcPts val="0"/>
              </a:spcBef>
              <a:buNone/>
            </a:pPr>
            <a:r>
              <a:rPr lang="en" sz="1400"/>
              <a:t>This migration involves the movement of migrants from villages and cities and back. </a:t>
            </a:r>
          </a:p>
          <a:p>
            <a:pPr lvl="0">
              <a:spcBef>
                <a:spcPts val="0"/>
              </a:spcBef>
              <a:buNone/>
            </a:pPr>
            <a:r>
              <a:rPr lang="en" sz="1400"/>
              <a:t>National Sample Survey estimates that there are 15 million circular migrants in India - but there are other estimates that there are almost 100 million circular migrants.</a:t>
            </a:r>
          </a:p>
          <a:p>
            <a:pPr lvl="0">
              <a:spcBef>
                <a:spcPts val="0"/>
              </a:spcBef>
              <a:buNone/>
            </a:pPr>
            <a:r>
              <a:rPr lang="en" sz="1400"/>
              <a:t>Most semi-permanent and temporary migrants (in this case migrants who stay for between 60 days and a year) are aged between 16 and 40.</a:t>
            </a:r>
          </a:p>
          <a:p>
            <a:pPr lvl="0" rtl="0">
              <a:spcBef>
                <a:spcPts val="0"/>
              </a:spcBef>
              <a:buNone/>
            </a:pPr>
            <a:r>
              <a:rPr lang="en" sz="1400" i="1"/>
              <a:t>Note: map (right) is for all internal migration in India, not just voluntary and temporary. </a:t>
            </a:r>
          </a:p>
        </p:txBody>
      </p:sp>
      <p:pic>
        <p:nvPicPr>
          <p:cNvPr id="62" name="Shape 62"/>
          <p:cNvPicPr preferRelativeResize="0"/>
          <p:nvPr/>
        </p:nvPicPr>
        <p:blipFill>
          <a:blip r:embed="rId3">
            <a:alphaModFix/>
          </a:blip>
          <a:stretch>
            <a:fillRect/>
          </a:stretch>
        </p:blipFill>
        <p:spPr>
          <a:xfrm>
            <a:off x="5857662" y="1170137"/>
            <a:ext cx="3127037" cy="3277125"/>
          </a:xfrm>
          <a:prstGeom prst="rect">
            <a:avLst/>
          </a:prstGeom>
          <a:noFill/>
          <a:ln>
            <a:noFill/>
          </a:ln>
        </p:spPr>
      </p:pic>
      <p:sp>
        <p:nvSpPr>
          <p:cNvPr id="63" name="Shape 63"/>
          <p:cNvSpPr txBox="1">
            <a:spLocks noGrp="1"/>
          </p:cNvSpPr>
          <p:nvPr>
            <p:ph type="title"/>
          </p:nvPr>
        </p:nvSpPr>
        <p:spPr>
          <a:xfrm>
            <a:off x="409450" y="98450"/>
            <a:ext cx="8520600" cy="572700"/>
          </a:xfrm>
          <a:prstGeom prst="rect">
            <a:avLst/>
          </a:prstGeom>
        </p:spPr>
        <p:txBody>
          <a:bodyPr wrap="square" lIns="91425" tIns="91425" rIns="91425" bIns="91425" anchor="t" anchorCtr="0">
            <a:noAutofit/>
          </a:bodyPr>
          <a:lstStyle/>
          <a:p>
            <a:pPr lvl="0" rtl="0">
              <a:spcBef>
                <a:spcPts val="0"/>
              </a:spcBef>
              <a:buNone/>
            </a:pPr>
            <a:r>
              <a:rPr lang="en">
                <a:solidFill>
                  <a:srgbClr val="FFFF00"/>
                </a:solidFill>
              </a:rPr>
              <a:t>Volume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DFE9FB"/>
            </a:gs>
            <a:gs pos="100000">
              <a:srgbClr val="6E9BE7"/>
            </a:gs>
          </a:gsLst>
          <a:path path="circle">
            <a:fillToRect l="50000" t="50000" r="50000" b="50000"/>
          </a:path>
          <a:tileRect/>
        </a:gradFill>
        <a:effectLst/>
      </p:bgPr>
    </p:bg>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311700" y="139700"/>
            <a:ext cx="8520600" cy="572700"/>
          </a:xfrm>
          <a:prstGeom prst="rect">
            <a:avLst/>
          </a:prstGeom>
        </p:spPr>
        <p:txBody>
          <a:bodyPr wrap="square" lIns="91425" tIns="91425" rIns="91425" bIns="91425" anchor="t" anchorCtr="0">
            <a:noAutofit/>
          </a:bodyPr>
          <a:lstStyle/>
          <a:p>
            <a:pPr lvl="0" rtl="0">
              <a:spcBef>
                <a:spcPts val="0"/>
              </a:spcBef>
              <a:buNone/>
            </a:pPr>
            <a:r>
              <a:rPr lang="en">
                <a:solidFill>
                  <a:srgbClr val="FFFF00"/>
                </a:solidFill>
              </a:rPr>
              <a:t>Causes</a:t>
            </a:r>
          </a:p>
        </p:txBody>
      </p:sp>
      <p:sp>
        <p:nvSpPr>
          <p:cNvPr id="69" name="Shape 69"/>
          <p:cNvSpPr txBox="1">
            <a:spLocks noGrp="1"/>
          </p:cNvSpPr>
          <p:nvPr>
            <p:ph type="body" idx="1"/>
          </p:nvPr>
        </p:nvSpPr>
        <p:spPr>
          <a:xfrm>
            <a:off x="211375" y="833775"/>
            <a:ext cx="8620800" cy="3723300"/>
          </a:xfrm>
          <a:prstGeom prst="rect">
            <a:avLst/>
          </a:prstGeom>
        </p:spPr>
        <p:txBody>
          <a:bodyPr wrap="square" lIns="91425" tIns="91425" rIns="91425" bIns="91425" anchor="t" anchorCtr="0">
            <a:noAutofit/>
          </a:bodyPr>
          <a:lstStyle/>
          <a:p>
            <a:pPr lvl="0">
              <a:spcBef>
                <a:spcPts val="0"/>
              </a:spcBef>
              <a:buClr>
                <a:schemeClr val="dk1"/>
              </a:buClr>
              <a:buSzPct val="78571"/>
              <a:buFont typeface="Arial"/>
              <a:buNone/>
            </a:pPr>
            <a:r>
              <a:rPr lang="en" sz="1400"/>
              <a:t>Growing agricultural disasters in rural India and lack of local employment opportunities cause rural-urban migration.</a:t>
            </a:r>
          </a:p>
          <a:p>
            <a:pPr lvl="0">
              <a:spcBef>
                <a:spcPts val="0"/>
              </a:spcBef>
              <a:buClr>
                <a:schemeClr val="dk1"/>
              </a:buClr>
              <a:buSzPct val="78571"/>
              <a:buFont typeface="Arial"/>
              <a:buNone/>
            </a:pPr>
            <a:r>
              <a:rPr lang="en" sz="1400"/>
              <a:t>Increased casualisation of labour force and increasing flexibility suited to needs of industry. Of India’s workforce, 92% is in the ‘unorganised sector’ (when used in Indian context this means not incorporated with Govt. so no rules/regulations) and most of the unorganised sector consists of seasonal migrant workers - insecure employment (</a:t>
            </a:r>
            <a:r>
              <a:rPr lang="en" sz="1400" u="sng"/>
              <a:t>risk</a:t>
            </a:r>
            <a:r>
              <a:rPr lang="en" sz="1400"/>
              <a:t>).</a:t>
            </a:r>
          </a:p>
          <a:p>
            <a:pPr lvl="0">
              <a:spcBef>
                <a:spcPts val="0"/>
              </a:spcBef>
              <a:buClr>
                <a:schemeClr val="dk1"/>
              </a:buClr>
              <a:buSzPct val="78571"/>
              <a:buFont typeface="Arial"/>
              <a:buNone/>
            </a:pPr>
            <a:r>
              <a:rPr lang="en" sz="1400"/>
              <a:t>Search for employment (above) a particularly significant cause due to age profile of migrants.</a:t>
            </a:r>
          </a:p>
          <a:p>
            <a:pPr lvl="0">
              <a:spcBef>
                <a:spcPts val="0"/>
              </a:spcBef>
              <a:buClr>
                <a:schemeClr val="dk1"/>
              </a:buClr>
              <a:buSzPct val="78571"/>
              <a:buFont typeface="Arial"/>
              <a:buNone/>
            </a:pPr>
            <a:r>
              <a:rPr lang="en" sz="1400"/>
              <a:t>Growing imbalances in regional development across India.</a:t>
            </a:r>
          </a:p>
          <a:p>
            <a:pPr lvl="0" rtl="0">
              <a:spcBef>
                <a:spcPts val="0"/>
              </a:spcBef>
              <a:buClr>
                <a:schemeClr val="dk1"/>
              </a:buClr>
              <a:buSzPct val="78571"/>
              <a:buFont typeface="Arial"/>
              <a:buNone/>
            </a:pPr>
            <a:r>
              <a:rPr lang="en" sz="1400"/>
              <a:t>70% of internal migrants are women - migrate for marriage.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DFE9FB"/>
            </a:gs>
            <a:gs pos="100000">
              <a:srgbClr val="6E9BE7"/>
            </a:gs>
          </a:gsLst>
          <a:path path="circle">
            <a:fillToRect l="50000" t="50000" r="50000" b="50000"/>
          </a:path>
          <a:tileRect/>
        </a:gradFill>
        <a:effectLst/>
      </p:bgPr>
    </p:bg>
    <p:spTree>
      <p:nvGrpSpPr>
        <p:cNvPr id="1" name="Shape 73"/>
        <p:cNvGrpSpPr/>
        <p:nvPr/>
      </p:nvGrpSpPr>
      <p:grpSpPr>
        <a:xfrm>
          <a:off x="0" y="0"/>
          <a:ext cx="0" cy="0"/>
          <a:chOff x="0" y="0"/>
          <a:chExt cx="0" cy="0"/>
        </a:xfrm>
      </p:grpSpPr>
      <p:sp>
        <p:nvSpPr>
          <p:cNvPr id="74" name="Shape 74"/>
          <p:cNvSpPr txBox="1">
            <a:spLocks noGrp="1"/>
          </p:cNvSpPr>
          <p:nvPr>
            <p:ph type="body" idx="1"/>
          </p:nvPr>
        </p:nvSpPr>
        <p:spPr>
          <a:xfrm>
            <a:off x="0" y="593050"/>
            <a:ext cx="8930100" cy="4431300"/>
          </a:xfrm>
          <a:prstGeom prst="rect">
            <a:avLst/>
          </a:prstGeom>
        </p:spPr>
        <p:txBody>
          <a:bodyPr wrap="square" lIns="91425" tIns="91425" rIns="91425" bIns="91425" anchor="t" anchorCtr="0">
            <a:noAutofit/>
          </a:bodyPr>
          <a:lstStyle/>
          <a:p>
            <a:pPr lvl="0">
              <a:spcBef>
                <a:spcPts val="0"/>
              </a:spcBef>
              <a:buNone/>
            </a:pPr>
            <a:r>
              <a:rPr lang="en" sz="1400"/>
              <a:t>Particularly high rates are found in drought prone areas with low agro-ecological potential, estimated 300,000 labourers migrate from drought prone Bolangir District in Western Orissa every year - heavy agriculture.</a:t>
            </a:r>
          </a:p>
          <a:p>
            <a:pPr lvl="0">
              <a:spcBef>
                <a:spcPts val="0"/>
              </a:spcBef>
              <a:buNone/>
            </a:pPr>
            <a:r>
              <a:rPr lang="en" sz="1400"/>
              <a:t>In the highly drought prone and poor district of Anantapur in Andhra Pradesh, migration increased between 1980 and 2001.</a:t>
            </a:r>
          </a:p>
          <a:p>
            <a:pPr lvl="0">
              <a:spcBef>
                <a:spcPts val="0"/>
              </a:spcBef>
              <a:buNone/>
            </a:pPr>
            <a:r>
              <a:rPr lang="en" sz="1400"/>
              <a:t>In Jharkhand, a study of twelve villages found that one-third of the households had at least one member migrating.</a:t>
            </a:r>
          </a:p>
          <a:p>
            <a:pPr lvl="0">
              <a:spcBef>
                <a:spcPts val="0"/>
              </a:spcBef>
              <a:buNone/>
            </a:pPr>
            <a:r>
              <a:rPr lang="en" sz="1400"/>
              <a:t>Short-term migration was higher among poorer groups, involving over 80% of the landless and 88% of illiterate people.</a:t>
            </a:r>
          </a:p>
          <a:p>
            <a:pPr lvl="0">
              <a:spcBef>
                <a:spcPts val="0"/>
              </a:spcBef>
              <a:buNone/>
            </a:pPr>
            <a:r>
              <a:rPr lang="en" sz="1400"/>
              <a:t>A study in Andhra Pradesh and Madhya Pradesh found that many rural migrant households cultivated one rain-fed subsistence crop and few chose to settle permanently at their migration destination, recognising that keeping a foot in both the rural and the urban economies provides them with greater security </a:t>
            </a:r>
          </a:p>
          <a:p>
            <a:pPr lvl="0" rtl="0">
              <a:spcBef>
                <a:spcPts val="0"/>
              </a:spcBef>
              <a:buNone/>
            </a:pPr>
            <a:endParaRPr sz="1400"/>
          </a:p>
        </p:txBody>
      </p:sp>
      <p:sp>
        <p:nvSpPr>
          <p:cNvPr id="75" name="Shape 75"/>
          <p:cNvSpPr txBox="1">
            <a:spLocks noGrp="1"/>
          </p:cNvSpPr>
          <p:nvPr>
            <p:ph type="title"/>
          </p:nvPr>
        </p:nvSpPr>
        <p:spPr>
          <a:xfrm>
            <a:off x="409450" y="98450"/>
            <a:ext cx="8520600" cy="572700"/>
          </a:xfrm>
          <a:prstGeom prst="rect">
            <a:avLst/>
          </a:prstGeom>
        </p:spPr>
        <p:txBody>
          <a:bodyPr wrap="square" lIns="91425" tIns="91425" rIns="91425" bIns="91425" anchor="t" anchorCtr="0">
            <a:noAutofit/>
          </a:bodyPr>
          <a:lstStyle/>
          <a:p>
            <a:pPr lvl="0" rtl="0">
              <a:spcBef>
                <a:spcPts val="0"/>
              </a:spcBef>
              <a:buNone/>
            </a:pPr>
            <a:r>
              <a:rPr lang="en">
                <a:solidFill>
                  <a:srgbClr val="FFFF00"/>
                </a:solidFill>
              </a:rPr>
              <a:t>Examples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DFE9FB"/>
            </a:gs>
            <a:gs pos="100000">
              <a:srgbClr val="6E9BE7"/>
            </a:gs>
          </a:gsLst>
          <a:path path="circle">
            <a:fillToRect l="50000" t="50000" r="50000" b="50000"/>
          </a:path>
          <a:tileRect/>
        </a:gradFill>
        <a:effectLst/>
      </p:bgPr>
    </p:bg>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139700"/>
            <a:ext cx="8520600" cy="572700"/>
          </a:xfrm>
          <a:prstGeom prst="rect">
            <a:avLst/>
          </a:prstGeom>
        </p:spPr>
        <p:txBody>
          <a:bodyPr wrap="square" lIns="91425" tIns="91425" rIns="91425" bIns="91425" anchor="t" anchorCtr="0">
            <a:noAutofit/>
          </a:bodyPr>
          <a:lstStyle/>
          <a:p>
            <a:pPr lvl="0" rtl="0">
              <a:spcBef>
                <a:spcPts val="0"/>
              </a:spcBef>
              <a:buNone/>
            </a:pPr>
            <a:r>
              <a:rPr lang="en">
                <a:solidFill>
                  <a:srgbClr val="FFFF00"/>
                </a:solidFill>
              </a:rPr>
              <a:t>Consequences</a:t>
            </a:r>
          </a:p>
        </p:txBody>
      </p:sp>
      <p:sp>
        <p:nvSpPr>
          <p:cNvPr id="81" name="Shape 81"/>
          <p:cNvSpPr txBox="1">
            <a:spLocks noGrp="1"/>
          </p:cNvSpPr>
          <p:nvPr>
            <p:ph type="body" idx="1"/>
          </p:nvPr>
        </p:nvSpPr>
        <p:spPr>
          <a:xfrm>
            <a:off x="46500" y="608375"/>
            <a:ext cx="9051000" cy="3723300"/>
          </a:xfrm>
          <a:prstGeom prst="rect">
            <a:avLst/>
          </a:prstGeom>
        </p:spPr>
        <p:txBody>
          <a:bodyPr wrap="square" lIns="91425" tIns="91425" rIns="91425" bIns="91425" anchor="t" anchorCtr="0">
            <a:noAutofit/>
          </a:bodyPr>
          <a:lstStyle/>
          <a:p>
            <a:pPr lvl="0">
              <a:spcBef>
                <a:spcPts val="0"/>
              </a:spcBef>
              <a:buNone/>
            </a:pPr>
            <a:r>
              <a:rPr lang="en" sz="1200"/>
              <a:t>Unorganised sector means increased exploitation of workers (no regulations to follow - </a:t>
            </a:r>
            <a:r>
              <a:rPr lang="en" sz="1200" u="sng"/>
              <a:t>risk</a:t>
            </a:r>
            <a:r>
              <a:rPr lang="en" sz="1200"/>
              <a:t>). Withholding of wages, underpayment, lack of compensation after accidents and physical abuse are common.</a:t>
            </a:r>
          </a:p>
          <a:p>
            <a:pPr lvl="0">
              <a:lnSpc>
                <a:spcPct val="100000"/>
              </a:lnSpc>
              <a:spcBef>
                <a:spcPts val="0"/>
              </a:spcBef>
              <a:buNone/>
            </a:pPr>
            <a:r>
              <a:rPr lang="en" sz="1200"/>
              <a:t>Basic entitlements (e.g. state health benefits, voting rights) vary across Indian states so migrants are increasingly excluded from social, financial and political systems.</a:t>
            </a:r>
          </a:p>
          <a:p>
            <a:pPr lvl="0">
              <a:spcBef>
                <a:spcPts val="0"/>
              </a:spcBef>
              <a:buNone/>
            </a:pPr>
            <a:r>
              <a:rPr lang="en" sz="1200"/>
              <a:t>Integration challenges of temporary migrants - for example India has a wide range of languages and cultures.</a:t>
            </a:r>
          </a:p>
          <a:p>
            <a:pPr lvl="0">
              <a:spcBef>
                <a:spcPts val="0"/>
              </a:spcBef>
              <a:buNone/>
            </a:pPr>
            <a:r>
              <a:rPr lang="en" sz="1200"/>
              <a:t>Migrants often live in illegal settlements, where they have poor access to water, sanitation and electricity and face constant threats of eviction, disease, sexual abuse, underpayment and police harassment (Deshingkar and Anderson, 2004).</a:t>
            </a:r>
          </a:p>
          <a:p>
            <a:pPr lvl="0">
              <a:spcBef>
                <a:spcPts val="0"/>
              </a:spcBef>
              <a:buNone/>
            </a:pPr>
            <a:r>
              <a:rPr lang="en" sz="1200"/>
              <a:t>Migrants are excluded from the ration system because they cannot use their cards outside their home local authority. This means they spend a considerable proportion of their wages on basic food supplies and rents and when whole families migrate, children often do domestic chores while their parents work, missing out on an education (Deshingkar and Anderson, 2004);</a:t>
            </a:r>
          </a:p>
          <a:p>
            <a:pPr lvl="0">
              <a:spcBef>
                <a:spcPts val="0"/>
              </a:spcBef>
              <a:buNone/>
            </a:pPr>
            <a:r>
              <a:rPr lang="en" sz="1200"/>
              <a:t/>
            </a:r>
            <a:br>
              <a:rPr lang="en" sz="1200"/>
            </a:br>
            <a:r>
              <a:rPr lang="en" sz="1200"/>
              <a:t>Migrants do not have adequate access to essential services and amenities such as water and sanitation, health care and education (Deshingkar and Grimm, 2004);</a:t>
            </a:r>
          </a:p>
          <a:p>
            <a:pPr lvl="0">
              <a:spcBef>
                <a:spcPts val="0"/>
              </a:spcBef>
              <a:buNone/>
            </a:pPr>
            <a:r>
              <a:rPr lang="en" sz="1200"/>
              <a:t>Migrants are generally discriminated against, sometimes exploited, are generally paid less than non-migrant workers and conditions of work are poor (Deshingkar and Grimm, 2004; Deshingkar, 2005).</a:t>
            </a:r>
          </a:p>
          <a:p>
            <a:pPr lvl="0" rtl="0">
              <a:spcBef>
                <a:spcPts val="0"/>
              </a:spcBef>
              <a:buNone/>
            </a:pPr>
            <a:endParaRPr sz="16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555</Words>
  <Application>Microsoft Office PowerPoint</Application>
  <PresentationFormat>On-screen Show (16:9)</PresentationFormat>
  <Paragraphs>28</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Simple Light</vt:lpstr>
      <vt:lpstr>Processes and patterns of global migration</vt:lpstr>
      <vt:lpstr>Major Net Internal Migration Flows in India, 2001</vt:lpstr>
      <vt:lpstr>Causes</vt:lpstr>
      <vt:lpstr>Examples</vt:lpstr>
      <vt:lpstr>Consequences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Processes and patterns of global migration</dc:title>
  <dc:creator>A Harmsworth</dc:creator>
  <cp:lastModifiedBy>setup-Software Setup Account</cp:lastModifiedBy>
  <cp:revision>2</cp:revision>
  <dcterms:modified xsi:type="dcterms:W3CDTF">2017-11-07T16:54:21Z</dcterms:modified>
</cp:coreProperties>
</file>