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1"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54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6CB4C15-0A45-481B-A3C6-1A71FF7FCA28}"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4255519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CB4C15-0A45-481B-A3C6-1A71FF7FCA28}"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1323296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CB4C15-0A45-481B-A3C6-1A71FF7FCA28}"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3562337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CB4C15-0A45-481B-A3C6-1A71FF7FCA28}"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325632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CB4C15-0A45-481B-A3C6-1A71FF7FCA28}"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3946091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6CB4C15-0A45-481B-A3C6-1A71FF7FCA28}"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256403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6CB4C15-0A45-481B-A3C6-1A71FF7FCA28}" type="datetimeFigureOut">
              <a:rPr lang="en-GB" smtClean="0"/>
              <a:t>13/11/2017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263200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6CB4C15-0A45-481B-A3C6-1A71FF7FCA28}" type="datetimeFigureOut">
              <a:rPr lang="en-GB" smtClean="0"/>
              <a:t>13/11/2017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2907366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CB4C15-0A45-481B-A3C6-1A71FF7FCA28}" type="datetimeFigureOut">
              <a:rPr lang="en-GB" smtClean="0"/>
              <a:t>13/11/2017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4143621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CB4C15-0A45-481B-A3C6-1A71FF7FCA28}"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98958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CB4C15-0A45-481B-A3C6-1A71FF7FCA28}"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1E0528-E0D4-4D7C-B70C-02BB67DD43E5}" type="slidenum">
              <a:rPr lang="en-GB" smtClean="0"/>
              <a:t>‹#›</a:t>
            </a:fld>
            <a:endParaRPr lang="en-GB"/>
          </a:p>
        </p:txBody>
      </p:sp>
    </p:spTree>
    <p:extLst>
      <p:ext uri="{BB962C8B-B14F-4D97-AF65-F5344CB8AC3E}">
        <p14:creationId xmlns:p14="http://schemas.microsoft.com/office/powerpoint/2010/main" val="2995386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B4C15-0A45-481B-A3C6-1A71FF7FCA28}" type="datetimeFigureOut">
              <a:rPr lang="en-GB" smtClean="0"/>
              <a:t>13/11/2017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E0528-E0D4-4D7C-B70C-02BB67DD43E5}" type="slidenum">
              <a:rPr lang="en-GB" smtClean="0"/>
              <a:t>‹#›</a:t>
            </a:fld>
            <a:endParaRPr lang="en-GB"/>
          </a:p>
        </p:txBody>
      </p:sp>
    </p:spTree>
    <p:extLst>
      <p:ext uri="{BB962C8B-B14F-4D97-AF65-F5344CB8AC3E}">
        <p14:creationId xmlns:p14="http://schemas.microsoft.com/office/powerpoint/2010/main" val="3555277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u="sng" dirty="0"/>
              <a:t>Migration - </a:t>
            </a:r>
            <a:r>
              <a:rPr lang="en-GB" u="sng" dirty="0" smtClean="0"/>
              <a:t>International, </a:t>
            </a:r>
            <a:r>
              <a:rPr lang="en-GB" u="sng" dirty="0"/>
              <a:t>Temporary, </a:t>
            </a:r>
            <a:r>
              <a:rPr lang="en-GB" u="sng" dirty="0" smtClean="0"/>
              <a:t>Forced</a:t>
            </a:r>
            <a:endParaRPr lang="en-GB" dirty="0"/>
          </a:p>
        </p:txBody>
      </p:sp>
      <p:sp>
        <p:nvSpPr>
          <p:cNvPr id="3" name="Subtitle 2"/>
          <p:cNvSpPr>
            <a:spLocks noGrp="1"/>
          </p:cNvSpPr>
          <p:nvPr>
            <p:ph type="subTitle" idx="1"/>
          </p:nvPr>
        </p:nvSpPr>
        <p:spPr/>
        <p:txBody>
          <a:bodyPr/>
          <a:lstStyle/>
          <a:p>
            <a:r>
              <a:rPr lang="en-GB" dirty="0" smtClean="0">
                <a:solidFill>
                  <a:schemeClr val="tx1"/>
                </a:solidFill>
              </a:rPr>
              <a:t>Sudan</a:t>
            </a:r>
            <a:endParaRPr lang="en-GB" dirty="0">
              <a:solidFill>
                <a:schemeClr val="tx1"/>
              </a:solidFill>
            </a:endParaRPr>
          </a:p>
        </p:txBody>
      </p:sp>
    </p:spTree>
    <p:extLst>
      <p:ext uri="{BB962C8B-B14F-4D97-AF65-F5344CB8AC3E}">
        <p14:creationId xmlns:p14="http://schemas.microsoft.com/office/powerpoint/2010/main" val="2152909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Map of Refugee Camps in Chad</a:t>
            </a:r>
            <a:endParaRPr lang="en-GB" dirty="0"/>
          </a:p>
        </p:txBody>
      </p:sp>
      <p:pic>
        <p:nvPicPr>
          <p:cNvPr id="1026" name="Picture 2" descr="Image result for chad refugee c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484784"/>
            <a:ext cx="6696744" cy="4713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925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Happened?</a:t>
            </a:r>
            <a:endParaRPr lang="en-GB" dirty="0"/>
          </a:p>
        </p:txBody>
      </p:sp>
      <p:sp>
        <p:nvSpPr>
          <p:cNvPr id="3" name="Content Placeholder 2"/>
          <p:cNvSpPr>
            <a:spLocks noGrp="1"/>
          </p:cNvSpPr>
          <p:nvPr>
            <p:ph idx="1"/>
          </p:nvPr>
        </p:nvSpPr>
        <p:spPr/>
        <p:txBody>
          <a:bodyPr>
            <a:normAutofit fontScale="92500" lnSpcReduction="10000"/>
          </a:bodyPr>
          <a:lstStyle/>
          <a:p>
            <a:endParaRPr lang="en-GB" sz="2400" dirty="0" smtClean="0"/>
          </a:p>
          <a:p>
            <a:r>
              <a:rPr lang="en-GB" sz="2400" dirty="0" smtClean="0"/>
              <a:t>In </a:t>
            </a:r>
            <a:r>
              <a:rPr lang="en-GB" sz="2400" dirty="0"/>
              <a:t>2003, conflict in Darfur led to the internal displacement of now more than 2 million people. Over 300,000 Sudanese refugees remain in Chad. </a:t>
            </a:r>
            <a:endParaRPr lang="en-GB" sz="2400" dirty="0" smtClean="0"/>
          </a:p>
          <a:p>
            <a:pPr marL="0" indent="0">
              <a:buNone/>
            </a:pPr>
            <a:endParaRPr lang="en-GB" sz="2400" b="0" dirty="0" smtClean="0">
              <a:effectLst/>
            </a:endParaRPr>
          </a:p>
          <a:p>
            <a:r>
              <a:rPr lang="en-GB" sz="2400" dirty="0"/>
              <a:t>The number of returnees, both through spontaneous and organised repatriations largely increased following the January 2011 </a:t>
            </a:r>
            <a:r>
              <a:rPr lang="en-GB" sz="2400" dirty="0" smtClean="0"/>
              <a:t>referendum (to separate Sudan into Sudan and South Sudan), </a:t>
            </a:r>
            <a:r>
              <a:rPr lang="en-GB" sz="2400" dirty="0"/>
              <a:t>and subsequently following the declaration of independence in July 2011.</a:t>
            </a:r>
            <a:endParaRPr lang="en-GB" sz="2400" b="0" dirty="0" smtClean="0">
              <a:effectLst/>
            </a:endParaRPr>
          </a:p>
          <a:p>
            <a:pPr marL="0" indent="0">
              <a:buNone/>
            </a:pPr>
            <a:r>
              <a:rPr lang="en-GB" dirty="0" smtClean="0"/>
              <a:t/>
            </a:r>
            <a:br>
              <a:rPr lang="en-GB" dirty="0" smtClean="0"/>
            </a:br>
            <a:endParaRPr lang="en-GB" dirty="0"/>
          </a:p>
        </p:txBody>
      </p:sp>
    </p:spTree>
    <p:extLst>
      <p:ext uri="{BB962C8B-B14F-4D97-AF65-F5344CB8AC3E}">
        <p14:creationId xmlns:p14="http://schemas.microsoft.com/office/powerpoint/2010/main" val="93488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Volume</a:t>
            </a:r>
            <a:endParaRPr lang="en-GB" dirty="0"/>
          </a:p>
        </p:txBody>
      </p:sp>
      <p:sp>
        <p:nvSpPr>
          <p:cNvPr id="3" name="Content Placeholder 2"/>
          <p:cNvSpPr>
            <a:spLocks noGrp="1"/>
          </p:cNvSpPr>
          <p:nvPr>
            <p:ph idx="1"/>
          </p:nvPr>
        </p:nvSpPr>
        <p:spPr/>
        <p:txBody>
          <a:bodyPr>
            <a:normAutofit fontScale="25000" lnSpcReduction="20000"/>
          </a:bodyPr>
          <a:lstStyle/>
          <a:p>
            <a:pPr fontAlgn="base"/>
            <a:r>
              <a:rPr lang="en-GB" sz="7200" dirty="0"/>
              <a:t>The net migration rate from 2005-2010 was also stated to be 0.6 per 1000 people</a:t>
            </a:r>
          </a:p>
          <a:p>
            <a:pPr fontAlgn="base"/>
            <a:r>
              <a:rPr lang="en-GB" sz="7200" dirty="0" smtClean="0"/>
              <a:t>This </a:t>
            </a:r>
            <a:r>
              <a:rPr lang="en-GB" sz="7200" dirty="0"/>
              <a:t>figure refers to a combination of forced migration and those willingly looking for labour. As well as this approximately 2,900 Sudanese </a:t>
            </a:r>
            <a:r>
              <a:rPr lang="en-GB" sz="7200" dirty="0" smtClean="0"/>
              <a:t>emigrate </a:t>
            </a:r>
            <a:r>
              <a:rPr lang="en-GB" sz="7200" dirty="0"/>
              <a:t>looking for better education, so we must also take this into account for building up this statistic</a:t>
            </a:r>
          </a:p>
          <a:p>
            <a:pPr fontAlgn="base"/>
            <a:r>
              <a:rPr lang="en-GB" sz="7200" dirty="0"/>
              <a:t>The majority of migration flow from Sudan is to neighbouring African countries, especially Chad, Uganda, Egypt and Ethiopia</a:t>
            </a:r>
          </a:p>
          <a:p>
            <a:pPr fontAlgn="base"/>
            <a:r>
              <a:rPr lang="en-GB" sz="7200" dirty="0"/>
              <a:t>These migrants will typically be those that are being forced to migrate as the neighbouring countries are the most accessible to Sudanese migrants, especially those that have been devastated by war and have little money to travel with, and many of these </a:t>
            </a:r>
            <a:r>
              <a:rPr lang="en-GB" sz="7200" dirty="0" smtClean="0"/>
              <a:t>countries have refugee </a:t>
            </a:r>
            <a:r>
              <a:rPr lang="en-GB" sz="7200" dirty="0"/>
              <a:t>camps. </a:t>
            </a:r>
            <a:endParaRPr lang="en-GB" sz="7200" dirty="0" smtClean="0"/>
          </a:p>
          <a:p>
            <a:pPr fontAlgn="base"/>
            <a:r>
              <a:rPr lang="en-GB" sz="7200" dirty="0" smtClean="0"/>
              <a:t>Even </a:t>
            </a:r>
            <a:r>
              <a:rPr lang="en-GB" sz="7200" dirty="0"/>
              <a:t>today Uganda and Ethiopia are seeing around 2,400 migrants arriving in their countries after fleeing Sudan</a:t>
            </a:r>
          </a:p>
          <a:p>
            <a:pPr fontAlgn="base"/>
            <a:r>
              <a:rPr lang="en-GB" sz="7200" dirty="0"/>
              <a:t>In 2007, 350,000 of the refugees who migrated to these neighbouring countries were still living in refugee camps despite over 50,000 migrants having returned to Sudan</a:t>
            </a:r>
          </a:p>
          <a:p>
            <a:pPr fontAlgn="base"/>
            <a:r>
              <a:rPr lang="en-GB" sz="7200" dirty="0"/>
              <a:t>After 23,000 </a:t>
            </a:r>
            <a:r>
              <a:rPr lang="en-GB" sz="7200" dirty="0" smtClean="0"/>
              <a:t>more refugees returned </a:t>
            </a:r>
            <a:r>
              <a:rPr lang="en-GB" sz="7200" dirty="0"/>
              <a:t>to Sudan, the UN refugee agency were able to close two camps in Western Ethiopia. However, Chad still contained about 300,000 Sudanese refugees in 2011 in 12 camps set up by the UNHCR along the Sudan-Chad border.</a:t>
            </a:r>
          </a:p>
          <a:p>
            <a:endParaRPr lang="en-GB" dirty="0"/>
          </a:p>
        </p:txBody>
      </p:sp>
    </p:spTree>
    <p:extLst>
      <p:ext uri="{BB962C8B-B14F-4D97-AF65-F5344CB8AC3E}">
        <p14:creationId xmlns:p14="http://schemas.microsoft.com/office/powerpoint/2010/main" val="3719504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a:t>
            </a:r>
            <a:endParaRPr lang="en-GB" dirty="0"/>
          </a:p>
        </p:txBody>
      </p:sp>
      <p:sp>
        <p:nvSpPr>
          <p:cNvPr id="3" name="Content Placeholder 2"/>
          <p:cNvSpPr>
            <a:spLocks noGrp="1"/>
          </p:cNvSpPr>
          <p:nvPr>
            <p:ph idx="1"/>
          </p:nvPr>
        </p:nvSpPr>
        <p:spPr/>
        <p:txBody>
          <a:bodyPr>
            <a:normAutofit/>
          </a:bodyPr>
          <a:lstStyle/>
          <a:p>
            <a:pPr fontAlgn="base"/>
            <a:r>
              <a:rPr lang="en-GB" sz="1800" dirty="0"/>
              <a:t>People escaping internal conflict within South Sudan due to political </a:t>
            </a:r>
            <a:r>
              <a:rPr lang="en-GB" sz="1800" dirty="0" smtClean="0"/>
              <a:t>instability</a:t>
            </a:r>
          </a:p>
          <a:p>
            <a:pPr fontAlgn="base"/>
            <a:endParaRPr lang="en-GB" sz="1800" dirty="0"/>
          </a:p>
          <a:p>
            <a:pPr fontAlgn="base"/>
            <a:r>
              <a:rPr lang="en-GB" sz="1800" dirty="0" smtClean="0"/>
              <a:t>In </a:t>
            </a:r>
            <a:r>
              <a:rPr lang="en-GB" sz="1800" dirty="0"/>
              <a:t>Darfur, small farmers and nomads lost land rights, as government gave itself the right to occupy and dispose of land from which displaced people had been driven. </a:t>
            </a:r>
            <a:endParaRPr lang="en-GB" sz="1800" dirty="0" smtClean="0"/>
          </a:p>
          <a:p>
            <a:pPr fontAlgn="base"/>
            <a:endParaRPr lang="en-GB" sz="1800" dirty="0"/>
          </a:p>
          <a:p>
            <a:pPr fontAlgn="base"/>
            <a:r>
              <a:rPr lang="en-GB" sz="1800" dirty="0"/>
              <a:t>Rebel groups have contributed to the instability while being unable to offer sufficient protection to their civilian supporters</a:t>
            </a:r>
            <a:r>
              <a:rPr lang="en-GB" sz="1800" dirty="0" smtClean="0"/>
              <a:t>.</a:t>
            </a:r>
          </a:p>
          <a:p>
            <a:pPr fontAlgn="base"/>
            <a:endParaRPr lang="en-GB" sz="1800" dirty="0"/>
          </a:p>
          <a:p>
            <a:pPr fontAlgn="base"/>
            <a:r>
              <a:rPr lang="en-GB" sz="1800" dirty="0"/>
              <a:t>The southern border area with Uganda is destabilised by incursions of the Ugandan Lord’s Resistance Army, which is backed by Sudanese </a:t>
            </a:r>
            <a:r>
              <a:rPr lang="en-GB" sz="1800" dirty="0" smtClean="0"/>
              <a:t>government</a:t>
            </a:r>
          </a:p>
          <a:p>
            <a:pPr marL="0" indent="0" fontAlgn="base">
              <a:buNone/>
            </a:pPr>
            <a:endParaRPr lang="en-GB" sz="1800" dirty="0"/>
          </a:p>
          <a:p>
            <a:pPr fontAlgn="base"/>
            <a:r>
              <a:rPr lang="en-GB" sz="1800" dirty="0"/>
              <a:t>Droughts and famine are common in the region, as the process of desertification advances</a:t>
            </a:r>
          </a:p>
          <a:p>
            <a:endParaRPr lang="en-GB" dirty="0"/>
          </a:p>
        </p:txBody>
      </p:sp>
    </p:spTree>
    <p:extLst>
      <p:ext uri="{BB962C8B-B14F-4D97-AF65-F5344CB8AC3E}">
        <p14:creationId xmlns:p14="http://schemas.microsoft.com/office/powerpoint/2010/main" val="719228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Migrate To Chad?</a:t>
            </a:r>
            <a:endParaRPr lang="en-GB" dirty="0"/>
          </a:p>
        </p:txBody>
      </p:sp>
      <p:sp>
        <p:nvSpPr>
          <p:cNvPr id="3" name="Content Placeholder 2"/>
          <p:cNvSpPr>
            <a:spLocks noGrp="1"/>
          </p:cNvSpPr>
          <p:nvPr>
            <p:ph idx="1"/>
          </p:nvPr>
        </p:nvSpPr>
        <p:spPr/>
        <p:txBody>
          <a:bodyPr>
            <a:normAutofit/>
          </a:bodyPr>
          <a:lstStyle/>
          <a:p>
            <a:pPr fontAlgn="base"/>
            <a:r>
              <a:rPr lang="en-GB" sz="1800" dirty="0" smtClean="0"/>
              <a:t>Moved to Chad because: United Nations High Commissioner for Refugees has given the Sudanese refugees shelter in 12 different camps situated along the Chadian-Sudanese border.</a:t>
            </a:r>
          </a:p>
          <a:p>
            <a:pPr fontAlgn="base"/>
            <a:endParaRPr lang="en-GB" sz="1800" dirty="0" smtClean="0"/>
          </a:p>
          <a:p>
            <a:pPr fontAlgn="base"/>
            <a:r>
              <a:rPr lang="en-GB" sz="1800" dirty="0" smtClean="0"/>
              <a:t>248,700 live in UNHCR camps</a:t>
            </a:r>
          </a:p>
          <a:p>
            <a:pPr fontAlgn="base"/>
            <a:endParaRPr lang="en-GB" sz="1800" dirty="0" smtClean="0"/>
          </a:p>
          <a:p>
            <a:pPr fontAlgn="base"/>
            <a:r>
              <a:rPr lang="en-GB" sz="1800" dirty="0" smtClean="0"/>
              <a:t>Camps provide: medical centres, schools, markets with vegetables and goat meat.</a:t>
            </a:r>
          </a:p>
          <a:p>
            <a:pPr marL="0" indent="0" fontAlgn="base">
              <a:buNone/>
            </a:pPr>
            <a:endParaRPr lang="en-GB" sz="1800" dirty="0" smtClean="0"/>
          </a:p>
          <a:p>
            <a:pPr fontAlgn="base"/>
            <a:r>
              <a:rPr lang="en-GB" sz="1800" dirty="0" smtClean="0"/>
              <a:t>World Food Program trucks bring the food that are distributed on a monthly basis.</a:t>
            </a:r>
          </a:p>
          <a:p>
            <a:pPr marL="0" indent="0" fontAlgn="base">
              <a:buNone/>
            </a:pPr>
            <a:r>
              <a:rPr lang="en-GB" sz="1800" dirty="0" smtClean="0"/>
              <a:t> </a:t>
            </a:r>
          </a:p>
          <a:p>
            <a:pPr fontAlgn="base"/>
            <a:r>
              <a:rPr lang="en-GB" sz="1800" dirty="0" smtClean="0"/>
              <a:t>Each family is provided a tent, which has an open fireplace for cooking and a storage place for firewood</a:t>
            </a:r>
          </a:p>
          <a:p>
            <a:endParaRPr lang="en-GB" dirty="0"/>
          </a:p>
        </p:txBody>
      </p:sp>
    </p:spTree>
    <p:extLst>
      <p:ext uri="{BB962C8B-B14F-4D97-AF65-F5344CB8AC3E}">
        <p14:creationId xmlns:p14="http://schemas.microsoft.com/office/powerpoint/2010/main" val="315439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Consequences</a:t>
            </a:r>
            <a:endParaRPr lang="en-GB" dirty="0"/>
          </a:p>
        </p:txBody>
      </p:sp>
      <p:sp>
        <p:nvSpPr>
          <p:cNvPr id="3" name="Content Placeholder 2"/>
          <p:cNvSpPr>
            <a:spLocks noGrp="1"/>
          </p:cNvSpPr>
          <p:nvPr>
            <p:ph idx="1"/>
          </p:nvPr>
        </p:nvSpPr>
        <p:spPr/>
        <p:txBody>
          <a:bodyPr>
            <a:normAutofit fontScale="25000" lnSpcReduction="20000"/>
          </a:bodyPr>
          <a:lstStyle/>
          <a:p>
            <a:pPr fontAlgn="base"/>
            <a:r>
              <a:rPr lang="en-GB" sz="7200" dirty="0"/>
              <a:t>Migrants put pressure on limited resources in Chad and Ethiopia (2million in Chad, 500,000 in Ethiopia).</a:t>
            </a:r>
          </a:p>
          <a:p>
            <a:pPr fontAlgn="base"/>
            <a:r>
              <a:rPr lang="en-GB" sz="7200" b="0" dirty="0" smtClean="0">
                <a:effectLst/>
              </a:rPr>
              <a:t/>
            </a:r>
            <a:br>
              <a:rPr lang="en-GB" sz="7200" b="0" dirty="0" smtClean="0">
                <a:effectLst/>
              </a:rPr>
            </a:br>
            <a:r>
              <a:rPr lang="en-GB" sz="7200" dirty="0"/>
              <a:t>There are a number of consequences for Chad:</a:t>
            </a:r>
            <a:br>
              <a:rPr lang="en-GB" sz="7200" dirty="0"/>
            </a:br>
            <a:r>
              <a:rPr lang="en-GB" sz="7200" dirty="0"/>
              <a:t/>
            </a:r>
            <a:br>
              <a:rPr lang="en-GB" sz="7200" dirty="0"/>
            </a:br>
            <a:r>
              <a:rPr lang="en-GB" sz="7200" dirty="0"/>
              <a:t>The cost of policing and fighting the Sudan armies that have crossed international borders and attacked camps in eastern Chad.</a:t>
            </a:r>
            <a:br>
              <a:rPr lang="en-GB" sz="7200" dirty="0"/>
            </a:br>
            <a:r>
              <a:rPr lang="en-GB" sz="7200" dirty="0"/>
              <a:t>Refugees are stripping the land of vegetation for firewood and building materials for shelters. </a:t>
            </a:r>
            <a:br>
              <a:rPr lang="en-GB" sz="7200" dirty="0"/>
            </a:br>
            <a:r>
              <a:rPr lang="en-GB" sz="7200" dirty="0"/>
              <a:t>This has led to soil erosion and loss of farmland in Southern Chad around the refugee camps.</a:t>
            </a:r>
            <a:br>
              <a:rPr lang="en-GB" sz="7200" dirty="0"/>
            </a:br>
            <a:r>
              <a:rPr lang="en-GB" sz="7200" dirty="0"/>
              <a:t>The water table has lowered so badly in and around the eastern Chad camps that it now has to be transported there by truck.</a:t>
            </a:r>
          </a:p>
          <a:p>
            <a:pPr fontAlgn="base"/>
            <a:r>
              <a:rPr lang="en-GB" sz="7200" b="0" dirty="0" smtClean="0">
                <a:effectLst/>
              </a:rPr>
              <a:t/>
            </a:r>
            <a:br>
              <a:rPr lang="en-GB" sz="7200" b="0" dirty="0" smtClean="0">
                <a:effectLst/>
              </a:rPr>
            </a:br>
            <a:r>
              <a:rPr lang="en-GB" sz="7200" dirty="0"/>
              <a:t>Since migrants have started to return to Sudan, there has been huge growth of cities such as Darfur. This is due to internal migration to the city and refugees returning. </a:t>
            </a:r>
          </a:p>
          <a:p>
            <a:pPr fontAlgn="base"/>
            <a:r>
              <a:rPr lang="en-GB" sz="7200" b="0" dirty="0" smtClean="0">
                <a:effectLst/>
              </a:rPr>
              <a:t/>
            </a:r>
            <a:br>
              <a:rPr lang="en-GB" sz="7200" b="0" dirty="0" smtClean="0">
                <a:effectLst/>
              </a:rPr>
            </a:br>
            <a:r>
              <a:rPr lang="en-GB" sz="7200" dirty="0"/>
              <a:t>Poor conditions in refugee camps and an increased stability in South Sudan allowed many people to return, there are now only around 300,000 refugees in Chad.</a:t>
            </a:r>
          </a:p>
          <a:p>
            <a:endParaRPr lang="en-GB" dirty="0"/>
          </a:p>
        </p:txBody>
      </p:sp>
    </p:spTree>
    <p:extLst>
      <p:ext uri="{BB962C8B-B14F-4D97-AF65-F5344CB8AC3E}">
        <p14:creationId xmlns:p14="http://schemas.microsoft.com/office/powerpoint/2010/main" val="1626146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509</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Migration - International, Temporary, Forced</vt:lpstr>
      <vt:lpstr>Map of Refugee Camps in Chad</vt:lpstr>
      <vt:lpstr>What Happened?</vt:lpstr>
      <vt:lpstr>Volume</vt:lpstr>
      <vt:lpstr>Causes</vt:lpstr>
      <vt:lpstr>Why Migrate To Chad?</vt:lpstr>
      <vt:lpstr>Consequences</vt:lpstr>
    </vt:vector>
  </TitlesOfParts>
  <Company>Bishop Wordsworth's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 Forced, Temporary, International</dc:title>
  <dc:creator>setup-Software Setup Account</dc:creator>
  <cp:lastModifiedBy>setup-Software Setup Account</cp:lastModifiedBy>
  <cp:revision>3</cp:revision>
  <dcterms:created xsi:type="dcterms:W3CDTF">2017-11-13T13:48:40Z</dcterms:created>
  <dcterms:modified xsi:type="dcterms:W3CDTF">2017-11-13T14:02:08Z</dcterms:modified>
</cp:coreProperties>
</file>