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81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CD57-15F1-40EC-A1E5-928FACE64F01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957-2A46-4602-A29B-BA77C05BCB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132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CD57-15F1-40EC-A1E5-928FACE64F01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957-2A46-4602-A29B-BA77C05BCB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272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CD57-15F1-40EC-A1E5-928FACE64F01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957-2A46-4602-A29B-BA77C05BCB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35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CD57-15F1-40EC-A1E5-928FACE64F01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957-2A46-4602-A29B-BA77C05BCB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848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CD57-15F1-40EC-A1E5-928FACE64F01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957-2A46-4602-A29B-BA77C05BCB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706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CD57-15F1-40EC-A1E5-928FACE64F01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957-2A46-4602-A29B-BA77C05BCB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398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CD57-15F1-40EC-A1E5-928FACE64F01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957-2A46-4602-A29B-BA77C05BCB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249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CD57-15F1-40EC-A1E5-928FACE64F01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957-2A46-4602-A29B-BA77C05BCB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412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CD57-15F1-40EC-A1E5-928FACE64F01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957-2A46-4602-A29B-BA77C05BCB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68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CD57-15F1-40EC-A1E5-928FACE64F01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957-2A46-4602-A29B-BA77C05BCB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45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CD57-15F1-40EC-A1E5-928FACE64F01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957-2A46-4602-A29B-BA77C05BCB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028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4CD57-15F1-40EC-A1E5-928FACE64F01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44957-2A46-4602-A29B-BA77C05BCB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109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Migration - Poland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International</a:t>
            </a:r>
            <a:r>
              <a:rPr lang="en-GB" dirty="0" smtClean="0"/>
              <a:t>, </a:t>
            </a:r>
            <a:r>
              <a:rPr lang="en-GB" dirty="0" smtClean="0"/>
              <a:t>Permanent</a:t>
            </a:r>
            <a:r>
              <a:rPr lang="en-GB" dirty="0"/>
              <a:t>, </a:t>
            </a:r>
            <a:r>
              <a:rPr lang="en-GB" dirty="0" smtClean="0"/>
              <a:t>Voluntary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8031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On the 1</a:t>
            </a:r>
            <a:r>
              <a:rPr lang="en-GB" sz="2000" baseline="30000" dirty="0" smtClean="0"/>
              <a:t>st</a:t>
            </a:r>
            <a:r>
              <a:rPr lang="en-GB" sz="2000" dirty="0" smtClean="0"/>
              <a:t> April 2004, Poland was admitted to the EU.</a:t>
            </a:r>
          </a:p>
          <a:p>
            <a:r>
              <a:rPr lang="en-GB" sz="2000" dirty="0" smtClean="0"/>
              <a:t>Any resident of an EU nation has the right of free movement amongst all other EU nations.</a:t>
            </a:r>
          </a:p>
          <a:p>
            <a:r>
              <a:rPr lang="en-GB" sz="2000" dirty="0" smtClean="0"/>
              <a:t>It was expected that the new nations would lead to an increase of 15,000 migrants. </a:t>
            </a:r>
          </a:p>
          <a:p>
            <a:r>
              <a:rPr lang="en-GB" sz="2000" dirty="0" smtClean="0"/>
              <a:t>However, by July 2006 447,000 people had applied to work in the UK, 62% of which where Polish.</a:t>
            </a:r>
          </a:p>
          <a:p>
            <a:r>
              <a:rPr lang="en-GB" sz="2000" dirty="0" smtClean="0"/>
              <a:t>As of 2016 there are over 911,000 Polish migrants living in the UK distributed in both rural and urban areas.</a:t>
            </a:r>
          </a:p>
          <a:p>
            <a:endParaRPr lang="en-GB" sz="2000" dirty="0" smtClean="0"/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877666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400" b="1" dirty="0" smtClean="0"/>
              <a:t>Push Factors;</a:t>
            </a:r>
          </a:p>
          <a:p>
            <a:pPr lvl="1"/>
            <a:r>
              <a:rPr lang="en-GB" sz="2000" dirty="0" smtClean="0"/>
              <a:t>High unemployment rate in Poland (18.5%). </a:t>
            </a:r>
          </a:p>
          <a:p>
            <a:pPr lvl="1"/>
            <a:r>
              <a:rPr lang="en-GB" sz="2000" dirty="0"/>
              <a:t>A</a:t>
            </a:r>
            <a:r>
              <a:rPr lang="en-GB" sz="2000" dirty="0" smtClean="0"/>
              <a:t>round 40% of youth unemployment.</a:t>
            </a:r>
          </a:p>
          <a:p>
            <a:r>
              <a:rPr lang="en-GB" sz="2400" b="1" dirty="0" smtClean="0"/>
              <a:t>Pull Factors;</a:t>
            </a:r>
          </a:p>
          <a:p>
            <a:pPr lvl="1"/>
            <a:r>
              <a:rPr lang="en-GB" sz="2000" dirty="0" smtClean="0"/>
              <a:t>Low unemployment rate in the UK (5.1%)</a:t>
            </a:r>
          </a:p>
          <a:p>
            <a:pPr lvl="1"/>
            <a:r>
              <a:rPr lang="en-GB" sz="2000" dirty="0" smtClean="0"/>
              <a:t>Skill shortages for semi-skilled workers</a:t>
            </a:r>
          </a:p>
          <a:p>
            <a:pPr lvl="1"/>
            <a:r>
              <a:rPr lang="en-GB" sz="2000" dirty="0" smtClean="0"/>
              <a:t>Vacancies in the UK are in October to December 2007 where 607,900</a:t>
            </a:r>
          </a:p>
          <a:p>
            <a:pPr lvl="1"/>
            <a:r>
              <a:rPr lang="en-GB" sz="2000" dirty="0" smtClean="0"/>
              <a:t>Better standard of living.</a:t>
            </a:r>
          </a:p>
          <a:p>
            <a:pPr lvl="1"/>
            <a:r>
              <a:rPr lang="en-GB" sz="2000" dirty="0" smtClean="0"/>
              <a:t>The GDP for Poland was $12,700 per capita whereas the UK’s was $30,900</a:t>
            </a:r>
          </a:p>
          <a:p>
            <a:pPr lvl="1"/>
            <a:r>
              <a:rPr lang="en-GB" sz="2000" dirty="0" smtClean="0"/>
              <a:t>Better opportunity for families.</a:t>
            </a:r>
          </a:p>
        </p:txBody>
      </p:sp>
    </p:spTree>
    <p:extLst>
      <p:ext uri="{BB962C8B-B14F-4D97-AF65-F5344CB8AC3E}">
        <p14:creationId xmlns:p14="http://schemas.microsoft.com/office/powerpoint/2010/main" val="603386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Consequences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Exploitation of low skilled workers</a:t>
            </a:r>
          </a:p>
          <a:p>
            <a:r>
              <a:rPr lang="en-GB" sz="2400" dirty="0" smtClean="0"/>
              <a:t>Tension/Conflicts between communities</a:t>
            </a:r>
          </a:p>
          <a:p>
            <a:r>
              <a:rPr lang="en-GB" sz="2400" dirty="0" smtClean="0"/>
              <a:t>High amount of migrants therefore more stress on the NHS and education centres. As demand for housing increases so do the price of houses.</a:t>
            </a:r>
          </a:p>
          <a:p>
            <a:r>
              <a:rPr lang="en-GB" sz="2400" dirty="0" smtClean="0"/>
              <a:t>High proportion of wages are being returned to Poland.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04359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217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Migration - Poland</vt:lpstr>
      <vt:lpstr>History</vt:lpstr>
      <vt:lpstr>Causes</vt:lpstr>
      <vt:lpstr>Consequences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Migration - Poland</dc:title>
  <dc:creator>setup-Software Setup Account</dc:creator>
  <cp:lastModifiedBy>setup-Software Setup Account</cp:lastModifiedBy>
  <cp:revision>9</cp:revision>
  <dcterms:created xsi:type="dcterms:W3CDTF">2017-10-30T09:55:54Z</dcterms:created>
  <dcterms:modified xsi:type="dcterms:W3CDTF">2017-11-06T14:46:25Z</dcterms:modified>
</cp:coreProperties>
</file>