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7" r:id="rId2"/>
    <p:sldId id="256" r:id="rId3"/>
    <p:sldId id="298" r:id="rId4"/>
    <p:sldId id="289" r:id="rId5"/>
    <p:sldId id="290" r:id="rId6"/>
    <p:sldId id="292" r:id="rId7"/>
    <p:sldId id="293" r:id="rId8"/>
    <p:sldId id="294" r:id="rId9"/>
    <p:sldId id="291" r:id="rId10"/>
    <p:sldId id="295" r:id="rId11"/>
    <p:sldId id="296" r:id="rId12"/>
    <p:sldId id="297" r:id="rId13"/>
    <p:sldId id="288" r:id="rId14"/>
    <p:sldId id="258" r:id="rId15"/>
    <p:sldId id="259" r:id="rId16"/>
    <p:sldId id="260" r:id="rId17"/>
    <p:sldId id="267" r:id="rId18"/>
    <p:sldId id="287" r:id="rId19"/>
    <p:sldId id="268" r:id="rId20"/>
    <p:sldId id="269" r:id="rId21"/>
    <p:sldId id="270" r:id="rId22"/>
    <p:sldId id="271" r:id="rId23"/>
    <p:sldId id="272" r:id="rId24"/>
    <p:sldId id="277" r:id="rId25"/>
    <p:sldId id="273" r:id="rId26"/>
    <p:sldId id="263" r:id="rId27"/>
    <p:sldId id="274" r:id="rId28"/>
    <p:sldId id="275" r:id="rId29"/>
    <p:sldId id="276" r:id="rId30"/>
    <p:sldId id="264" r:id="rId31"/>
    <p:sldId id="282" r:id="rId32"/>
    <p:sldId id="279" r:id="rId33"/>
    <p:sldId id="280" r:id="rId34"/>
    <p:sldId id="281" r:id="rId35"/>
    <p:sldId id="278" r:id="rId36"/>
    <p:sldId id="303" r:id="rId37"/>
    <p:sldId id="265" r:id="rId38"/>
    <p:sldId id="299" r:id="rId39"/>
    <p:sldId id="300" r:id="rId40"/>
    <p:sldId id="301" r:id="rId41"/>
    <p:sldId id="302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64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D8A4D-77C2-40D8-AE6E-8816F91EB783}" type="datetimeFigureOut">
              <a:rPr lang="en-GB" smtClean="0"/>
              <a:t>24/04/2017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448682-C968-4F28-BAEB-1FF3957414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356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http://www.novascotia.ca/natr/meb/field/vista2.asp – photo of cross bedding too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5B186-9678-4B2F-AE8A-1706365DCE3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633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AFDE-97BA-40D5-8153-8E71CF23A56F}" type="datetimeFigureOut">
              <a:rPr lang="en-GB" smtClean="0"/>
              <a:t>24/04/2017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79AC3-4623-418F-A240-E75A01EDAD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924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AFDE-97BA-40D5-8153-8E71CF23A56F}" type="datetimeFigureOut">
              <a:rPr lang="en-GB" smtClean="0"/>
              <a:t>24/04/2017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79AC3-4623-418F-A240-E75A01EDAD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207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AFDE-97BA-40D5-8153-8E71CF23A56F}" type="datetimeFigureOut">
              <a:rPr lang="en-GB" smtClean="0"/>
              <a:t>24/04/2017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79AC3-4623-418F-A240-E75A01EDAD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771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AFDE-97BA-40D5-8153-8E71CF23A56F}" type="datetimeFigureOut">
              <a:rPr lang="en-GB" smtClean="0"/>
              <a:t>24/04/2017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79AC3-4623-418F-A240-E75A01EDAD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37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AFDE-97BA-40D5-8153-8E71CF23A56F}" type="datetimeFigureOut">
              <a:rPr lang="en-GB" smtClean="0"/>
              <a:t>24/04/2017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79AC3-4623-418F-A240-E75A01EDAD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753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AFDE-97BA-40D5-8153-8E71CF23A56F}" type="datetimeFigureOut">
              <a:rPr lang="en-GB" smtClean="0"/>
              <a:t>24/04/2017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79AC3-4623-418F-A240-E75A01EDAD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730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AFDE-97BA-40D5-8153-8E71CF23A56F}" type="datetimeFigureOut">
              <a:rPr lang="en-GB" smtClean="0"/>
              <a:t>24/04/2017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79AC3-4623-418F-A240-E75A01EDAD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12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AFDE-97BA-40D5-8153-8E71CF23A56F}" type="datetimeFigureOut">
              <a:rPr lang="en-GB" smtClean="0"/>
              <a:t>24/04/2017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79AC3-4623-418F-A240-E75A01EDAD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167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AFDE-97BA-40D5-8153-8E71CF23A56F}" type="datetimeFigureOut">
              <a:rPr lang="en-GB" smtClean="0"/>
              <a:t>24/04/2017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79AC3-4623-418F-A240-E75A01EDAD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147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AFDE-97BA-40D5-8153-8E71CF23A56F}" type="datetimeFigureOut">
              <a:rPr lang="en-GB" smtClean="0"/>
              <a:t>24/04/2017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79AC3-4623-418F-A240-E75A01EDAD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53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AFDE-97BA-40D5-8153-8E71CF23A56F}" type="datetimeFigureOut">
              <a:rPr lang="en-GB" smtClean="0"/>
              <a:t>24/04/2017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79AC3-4623-418F-A240-E75A01EDAD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644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8AFDE-97BA-40D5-8153-8E71CF23A56F}" type="datetimeFigureOut">
              <a:rPr lang="en-GB" smtClean="0"/>
              <a:t>24/04/2017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79AC3-4623-418F-A240-E75A01EDAD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85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textbc.ca/geology/chapter/16-1-glacial-periods-in-earths-history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309" y="1487054"/>
            <a:ext cx="7361382" cy="3038763"/>
          </a:xfrm>
        </p:spPr>
        <p:txBody>
          <a:bodyPr>
            <a:noAutofit/>
          </a:bodyPr>
          <a:lstStyle/>
          <a:p>
            <a:r>
              <a:rPr lang="en-GB" sz="9600" b="1" dirty="0" smtClean="0"/>
              <a:t>Glaciated Landscapes</a:t>
            </a:r>
            <a:endParaRPr lang="en-GB" sz="9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49090"/>
            <a:ext cx="6400800" cy="789709"/>
          </a:xfrm>
        </p:spPr>
        <p:txBody>
          <a:bodyPr>
            <a:normAutofit lnSpcReduction="10000"/>
          </a:bodyPr>
          <a:lstStyle/>
          <a:p>
            <a:r>
              <a:rPr lang="en-GB" sz="4800" b="1" dirty="0" smtClean="0"/>
              <a:t>Revision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122948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509" y="116632"/>
            <a:ext cx="88569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solidFill>
                  <a:prstClr val="black"/>
                </a:solidFill>
              </a:rPr>
              <a:t>Periglacial </a:t>
            </a:r>
            <a:r>
              <a:rPr lang="en-GB" sz="3600" b="1" dirty="0" smtClean="0">
                <a:solidFill>
                  <a:prstClr val="black"/>
                </a:solidFill>
              </a:rPr>
              <a:t>processes and </a:t>
            </a:r>
            <a:r>
              <a:rPr lang="en-GB" sz="3600" b="1" dirty="0">
                <a:solidFill>
                  <a:prstClr val="black"/>
                </a:solidFill>
              </a:rPr>
              <a:t>the formation </a:t>
            </a:r>
            <a:r>
              <a:rPr lang="en-GB" sz="3600" b="1" dirty="0" smtClean="0">
                <a:solidFill>
                  <a:prstClr val="black"/>
                </a:solidFill>
              </a:rPr>
              <a:t>of associated </a:t>
            </a:r>
            <a:r>
              <a:rPr lang="en-GB" sz="3600" b="1" dirty="0">
                <a:solidFill>
                  <a:prstClr val="black"/>
                </a:solidFill>
              </a:rPr>
              <a:t>features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5877" y="1414698"/>
            <a:ext cx="9072246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dirty="0"/>
              <a:t>Ground ice formation and associated features, including </a:t>
            </a:r>
            <a:r>
              <a:rPr lang="en-GB" sz="2400" dirty="0" smtClean="0"/>
              <a:t>ice lenses</a:t>
            </a:r>
            <a:r>
              <a:rPr lang="en-GB" sz="2400" dirty="0"/>
              <a:t>, ice wedge polygons, patterned ground, </a:t>
            </a:r>
            <a:r>
              <a:rPr lang="en-GB" sz="2400" dirty="0" err="1"/>
              <a:t>pingos</a:t>
            </a:r>
            <a:r>
              <a:rPr lang="en-GB" sz="2400" dirty="0"/>
              <a:t> </a:t>
            </a:r>
            <a:r>
              <a:rPr lang="en-GB" sz="2400" dirty="0" smtClean="0"/>
              <a:t>and </a:t>
            </a:r>
            <a:r>
              <a:rPr lang="en-GB" sz="2400" dirty="0" err="1" smtClean="0"/>
              <a:t>thermokarst</a:t>
            </a:r>
            <a:r>
              <a:rPr lang="en-GB" sz="2400" dirty="0" smtClean="0"/>
              <a:t> </a:t>
            </a:r>
            <a:r>
              <a:rPr lang="en-GB" sz="2400" dirty="0"/>
              <a:t>landscape</a:t>
            </a:r>
          </a:p>
          <a:p>
            <a:pPr>
              <a:spcAft>
                <a:spcPts val="600"/>
              </a:spcAft>
            </a:pPr>
            <a:r>
              <a:rPr lang="en-GB" sz="2400" dirty="0" smtClean="0"/>
              <a:t>Frost </a:t>
            </a:r>
            <a:r>
              <a:rPr lang="en-GB" sz="2400" dirty="0"/>
              <a:t>weathering and mass movement can lead to </a:t>
            </a:r>
            <a:r>
              <a:rPr lang="en-GB" sz="2400" dirty="0" smtClean="0"/>
              <a:t>features including </a:t>
            </a:r>
            <a:r>
              <a:rPr lang="en-GB" sz="2400" dirty="0" err="1"/>
              <a:t>nivation</a:t>
            </a:r>
            <a:r>
              <a:rPr lang="en-GB" sz="2400" dirty="0"/>
              <a:t> hollows, </a:t>
            </a:r>
            <a:r>
              <a:rPr lang="en-GB" sz="2400" dirty="0" err="1"/>
              <a:t>blockfields</a:t>
            </a:r>
            <a:r>
              <a:rPr lang="en-GB" sz="2400" dirty="0"/>
              <a:t> and scree slopes, </a:t>
            </a:r>
            <a:r>
              <a:rPr lang="en-GB" sz="2400" dirty="0" smtClean="0"/>
              <a:t>pro-talus ramparts</a:t>
            </a:r>
            <a:r>
              <a:rPr lang="en-GB" sz="2400" dirty="0"/>
              <a:t>, solifluction terraces and head deposits</a:t>
            </a:r>
          </a:p>
          <a:p>
            <a:pPr>
              <a:spcAft>
                <a:spcPts val="600"/>
              </a:spcAft>
            </a:pPr>
            <a:r>
              <a:rPr lang="en-GB" sz="2400" dirty="0" smtClean="0"/>
              <a:t>Periglacial </a:t>
            </a:r>
            <a:r>
              <a:rPr lang="en-GB" sz="2400" dirty="0"/>
              <a:t>action of water and wind and associated landforms </a:t>
            </a:r>
            <a:r>
              <a:rPr lang="en-GB" sz="2400" dirty="0" smtClean="0"/>
              <a:t>of dry </a:t>
            </a:r>
            <a:r>
              <a:rPr lang="en-GB" sz="2400" dirty="0"/>
              <a:t>valleys (water) and loess plateaux (wind)</a:t>
            </a:r>
          </a:p>
        </p:txBody>
      </p:sp>
    </p:spTree>
    <p:extLst>
      <p:ext uri="{BB962C8B-B14F-4D97-AF65-F5344CB8AC3E}">
        <p14:creationId xmlns:p14="http://schemas.microsoft.com/office/powerpoint/2010/main" val="281358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509" y="116632"/>
            <a:ext cx="88569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200" b="1" dirty="0">
                <a:solidFill>
                  <a:prstClr val="black"/>
                </a:solidFill>
              </a:rPr>
              <a:t>Variations in </a:t>
            </a:r>
            <a:r>
              <a:rPr lang="en-GB" sz="3200" b="1" dirty="0" smtClean="0">
                <a:solidFill>
                  <a:prstClr val="black"/>
                </a:solidFill>
              </a:rPr>
              <a:t>glacial processes</a:t>
            </a:r>
            <a:r>
              <a:rPr lang="en-GB" sz="3200" b="1" dirty="0">
                <a:solidFill>
                  <a:prstClr val="black"/>
                </a:solidFill>
              </a:rPr>
              <a:t>, glacial </a:t>
            </a:r>
            <a:r>
              <a:rPr lang="en-GB" sz="3200" b="1" dirty="0" smtClean="0">
                <a:solidFill>
                  <a:prstClr val="black"/>
                </a:solidFill>
              </a:rPr>
              <a:t> landforms and </a:t>
            </a:r>
            <a:r>
              <a:rPr lang="en-GB" sz="3200" b="1" dirty="0">
                <a:solidFill>
                  <a:prstClr val="black"/>
                </a:solidFill>
              </a:rPr>
              <a:t>landscapes over </a:t>
            </a:r>
            <a:r>
              <a:rPr lang="en-GB" sz="3200" b="1" dirty="0" smtClean="0">
                <a:solidFill>
                  <a:prstClr val="black"/>
                </a:solidFill>
              </a:rPr>
              <a:t>different time </a:t>
            </a:r>
            <a:r>
              <a:rPr lang="en-GB" sz="3200" b="1" dirty="0">
                <a:solidFill>
                  <a:prstClr val="black"/>
                </a:solidFill>
              </a:rPr>
              <a:t>scales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5877" y="1414698"/>
            <a:ext cx="907224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dirty="0"/>
              <a:t>Process and landform changes in </a:t>
            </a:r>
            <a:r>
              <a:rPr lang="en-GB" sz="2400" b="1" dirty="0"/>
              <a:t>seconds</a:t>
            </a:r>
            <a:r>
              <a:rPr lang="en-GB" sz="2400" dirty="0"/>
              <a:t>: rapid </a:t>
            </a:r>
            <a:r>
              <a:rPr lang="en-GB" sz="2400" dirty="0" smtClean="0"/>
              <a:t>mass movement </a:t>
            </a:r>
            <a:r>
              <a:rPr lang="en-GB" sz="2400" dirty="0"/>
              <a:t>processes causing changes in glacial valley profiles</a:t>
            </a:r>
          </a:p>
          <a:p>
            <a:pPr>
              <a:spcAft>
                <a:spcPts val="600"/>
              </a:spcAft>
            </a:pPr>
            <a:r>
              <a:rPr lang="en-GB" sz="2400" b="1" dirty="0" smtClean="0"/>
              <a:t>Seasonal</a:t>
            </a:r>
            <a:r>
              <a:rPr lang="en-GB" sz="2400" dirty="0" smtClean="0"/>
              <a:t> </a:t>
            </a:r>
            <a:r>
              <a:rPr lang="en-GB" sz="2400" dirty="0"/>
              <a:t>process and landform changes: landform </a:t>
            </a:r>
            <a:r>
              <a:rPr lang="en-GB" sz="2400" dirty="0" smtClean="0"/>
              <a:t>changes associated </a:t>
            </a:r>
            <a:r>
              <a:rPr lang="en-GB" sz="2400" dirty="0"/>
              <a:t>with seasonal variations in fluvioglacial transport </a:t>
            </a:r>
            <a:r>
              <a:rPr lang="en-GB" sz="2400" dirty="0" smtClean="0"/>
              <a:t>and deposition</a:t>
            </a:r>
            <a:endParaRPr lang="en-GB" sz="2400" dirty="0"/>
          </a:p>
          <a:p>
            <a:pPr>
              <a:spcAft>
                <a:spcPts val="600"/>
              </a:spcAft>
            </a:pPr>
            <a:r>
              <a:rPr lang="en-GB" sz="2400" dirty="0"/>
              <a:t>Process and landform and landscape changes over </a:t>
            </a:r>
            <a:r>
              <a:rPr lang="en-GB" sz="2400" b="1" dirty="0" smtClean="0"/>
              <a:t>millennia</a:t>
            </a:r>
            <a:r>
              <a:rPr lang="en-GB" sz="2400" dirty="0" smtClean="0"/>
              <a:t>: post </a:t>
            </a:r>
            <a:r>
              <a:rPr lang="en-GB" sz="2400" dirty="0"/>
              <a:t>glacial reworking of glacial deposits, infilling of glacial </a:t>
            </a:r>
            <a:r>
              <a:rPr lang="en-GB" sz="2400" dirty="0" smtClean="0"/>
              <a:t>lakes and </a:t>
            </a:r>
            <a:r>
              <a:rPr lang="en-GB" sz="2400" dirty="0"/>
              <a:t>creation of misfit streams by fluvial processes</a:t>
            </a:r>
          </a:p>
        </p:txBody>
      </p:sp>
    </p:spTree>
    <p:extLst>
      <p:ext uri="{BB962C8B-B14F-4D97-AF65-F5344CB8AC3E}">
        <p14:creationId xmlns:p14="http://schemas.microsoft.com/office/powerpoint/2010/main" val="81288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509" y="116632"/>
            <a:ext cx="88569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solidFill>
                  <a:prstClr val="black"/>
                </a:solidFill>
              </a:rPr>
              <a:t>Glacial processes </a:t>
            </a:r>
            <a:r>
              <a:rPr lang="en-GB" sz="3600" b="1" dirty="0" smtClean="0">
                <a:solidFill>
                  <a:prstClr val="black"/>
                </a:solidFill>
              </a:rPr>
              <a:t>are a </a:t>
            </a:r>
            <a:r>
              <a:rPr lang="en-GB" sz="3600" b="1" dirty="0">
                <a:solidFill>
                  <a:prstClr val="black"/>
                </a:solidFill>
              </a:rPr>
              <a:t>vital context for </a:t>
            </a:r>
            <a:r>
              <a:rPr lang="en-GB" sz="3600" b="1" dirty="0" smtClean="0">
                <a:solidFill>
                  <a:prstClr val="black"/>
                </a:solidFill>
              </a:rPr>
              <a:t>human activity</a:t>
            </a:r>
            <a:endParaRPr lang="en-GB" sz="3600" b="1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877" y="1414698"/>
            <a:ext cx="9072246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dirty="0"/>
              <a:t>Impacts of glacial processes and landforms and landscapes </a:t>
            </a:r>
            <a:r>
              <a:rPr lang="en-GB" sz="2400" dirty="0" smtClean="0"/>
              <a:t>on human </a:t>
            </a:r>
            <a:r>
              <a:rPr lang="en-GB" sz="2400" dirty="0"/>
              <a:t>activity including glacial lake outburst floods (GLOFs)</a:t>
            </a:r>
          </a:p>
          <a:p>
            <a:pPr>
              <a:spcAft>
                <a:spcPts val="600"/>
              </a:spcAft>
            </a:pPr>
            <a:r>
              <a:rPr lang="en-GB" sz="2400" dirty="0" smtClean="0"/>
              <a:t>Impacts </a:t>
            </a:r>
            <a:r>
              <a:rPr lang="en-GB" sz="2400" dirty="0"/>
              <a:t>of human activity on glacial processes and </a:t>
            </a:r>
            <a:r>
              <a:rPr lang="en-GB" sz="2400" dirty="0" smtClean="0"/>
              <a:t>landforms and </a:t>
            </a:r>
            <a:r>
              <a:rPr lang="en-GB" sz="2400" dirty="0"/>
              <a:t>landscapes including extraction of sands and gravels </a:t>
            </a:r>
            <a:r>
              <a:rPr lang="en-GB" sz="2400" dirty="0" smtClean="0"/>
              <a:t>and creation </a:t>
            </a:r>
            <a:r>
              <a:rPr lang="en-GB" sz="2400" dirty="0"/>
              <a:t>of reservoirs</a:t>
            </a:r>
          </a:p>
          <a:p>
            <a:pPr>
              <a:spcAft>
                <a:spcPts val="600"/>
              </a:spcAft>
            </a:pPr>
            <a:r>
              <a:rPr lang="en-GB" sz="2400" dirty="0" smtClean="0"/>
              <a:t>(</a:t>
            </a:r>
            <a:r>
              <a:rPr lang="en-GB" sz="2400" dirty="0"/>
              <a:t>Case study of one) management strategy to manage either </a:t>
            </a:r>
            <a:r>
              <a:rPr lang="en-GB" sz="2400" dirty="0" smtClean="0"/>
              <a:t>the impacts </a:t>
            </a:r>
            <a:r>
              <a:rPr lang="en-GB" sz="2400" dirty="0"/>
              <a:t>of glacial processes / landforms / landscapes on </a:t>
            </a:r>
            <a:r>
              <a:rPr lang="en-GB" sz="2400" dirty="0" smtClean="0"/>
              <a:t>human activity </a:t>
            </a:r>
            <a:r>
              <a:rPr lang="en-GB" sz="2400" dirty="0"/>
              <a:t>or human activity impacts on glacial processes </a:t>
            </a:r>
            <a:r>
              <a:rPr lang="en-GB" sz="2400" dirty="0" smtClean="0"/>
              <a:t>/ landforms </a:t>
            </a:r>
            <a:r>
              <a:rPr lang="en-GB" sz="2400" dirty="0"/>
              <a:t>/ landscapes</a:t>
            </a:r>
          </a:p>
          <a:p>
            <a:pPr>
              <a:spcAft>
                <a:spcPts val="600"/>
              </a:spcAft>
            </a:pPr>
            <a:r>
              <a:rPr lang="en-GB" sz="2400" dirty="0" smtClean="0"/>
              <a:t>Permafrost </a:t>
            </a:r>
            <a:r>
              <a:rPr lang="en-GB" sz="2400" dirty="0"/>
              <a:t>degradation through human activity</a:t>
            </a:r>
          </a:p>
        </p:txBody>
      </p:sp>
    </p:spTree>
    <p:extLst>
      <p:ext uri="{BB962C8B-B14F-4D97-AF65-F5344CB8AC3E}">
        <p14:creationId xmlns:p14="http://schemas.microsoft.com/office/powerpoint/2010/main" val="34845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509" y="116632"/>
            <a:ext cx="8856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 smtClean="0">
                <a:solidFill>
                  <a:prstClr val="black"/>
                </a:solidFill>
              </a:rPr>
              <a:t>Types of glaciers at different scales</a:t>
            </a:r>
            <a:endParaRPr lang="en-GB" sz="3600" b="1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32628" y="930606"/>
            <a:ext cx="4478745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400" dirty="0" smtClean="0"/>
              <a:t>Cirque glaciers</a:t>
            </a:r>
          </a:p>
          <a:p>
            <a:pPr algn="ctr">
              <a:spcAft>
                <a:spcPts val="1200"/>
              </a:spcAft>
            </a:pPr>
            <a:r>
              <a:rPr lang="en-GB" sz="2400" dirty="0" smtClean="0"/>
              <a:t>Valley glaciers</a:t>
            </a:r>
          </a:p>
          <a:p>
            <a:pPr algn="ctr">
              <a:spcAft>
                <a:spcPts val="1200"/>
              </a:spcAft>
            </a:pPr>
            <a:r>
              <a:rPr lang="en-GB" sz="2400" dirty="0" smtClean="0"/>
              <a:t>Highland ice fields</a:t>
            </a:r>
          </a:p>
          <a:p>
            <a:pPr algn="ctr">
              <a:spcAft>
                <a:spcPts val="1200"/>
              </a:spcAft>
            </a:pPr>
            <a:r>
              <a:rPr lang="en-GB" sz="2400" dirty="0" smtClean="0"/>
              <a:t>Piedmont glaciers</a:t>
            </a:r>
          </a:p>
          <a:p>
            <a:pPr algn="ctr">
              <a:spcAft>
                <a:spcPts val="1200"/>
              </a:spcAft>
            </a:pPr>
            <a:r>
              <a:rPr lang="en-GB" sz="2400" dirty="0" smtClean="0"/>
              <a:t>Ice sheets</a:t>
            </a:r>
          </a:p>
          <a:p>
            <a:pPr algn="ctr">
              <a:spcAft>
                <a:spcPts val="1200"/>
              </a:spcAft>
            </a:pPr>
            <a:r>
              <a:rPr lang="en-GB" sz="2400" dirty="0" smtClean="0"/>
              <a:t>Sea ice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78745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509" y="116632"/>
            <a:ext cx="8856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solidFill>
                  <a:prstClr val="black"/>
                </a:solidFill>
              </a:rPr>
              <a:t>Glaciers as systems</a:t>
            </a:r>
          </a:p>
        </p:txBody>
      </p:sp>
      <p:sp>
        <p:nvSpPr>
          <p:cNvPr id="3" name="Rectangle 2"/>
          <p:cNvSpPr/>
          <p:nvPr/>
        </p:nvSpPr>
        <p:spPr>
          <a:xfrm>
            <a:off x="143509" y="909867"/>
            <a:ext cx="885698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dirty="0" smtClean="0"/>
              <a:t>How does a glacier operate as a system?</a:t>
            </a:r>
          </a:p>
          <a:p>
            <a:pPr>
              <a:spcAft>
                <a:spcPts val="600"/>
              </a:spcAft>
            </a:pPr>
            <a:r>
              <a:rPr lang="en-GB" sz="2400" dirty="0" smtClean="0"/>
              <a:t>Examples of positive and negative feedback?</a:t>
            </a:r>
          </a:p>
          <a:p>
            <a:pPr>
              <a:spcAft>
                <a:spcPts val="600"/>
              </a:spcAft>
            </a:pPr>
            <a:r>
              <a:rPr lang="en-GB" sz="2400" dirty="0" smtClean="0"/>
              <a:t>What is the glacial budget and why does it change – or stay the same?</a:t>
            </a:r>
          </a:p>
          <a:p>
            <a:pPr>
              <a:spcAft>
                <a:spcPts val="600"/>
              </a:spcAft>
            </a:pPr>
            <a:r>
              <a:rPr lang="en-GB" sz="2400" dirty="0"/>
              <a:t>How </a:t>
            </a:r>
            <a:r>
              <a:rPr lang="en-GB" sz="2400" dirty="0" smtClean="0"/>
              <a:t>and why do </a:t>
            </a:r>
            <a:r>
              <a:rPr lang="en-GB" sz="2400" dirty="0"/>
              <a:t>inputs and outputs </a:t>
            </a:r>
            <a:r>
              <a:rPr lang="en-GB" sz="2400" dirty="0" smtClean="0"/>
              <a:t>change seasonally?</a:t>
            </a:r>
            <a:endParaRPr lang="en-GB" sz="2400" dirty="0"/>
          </a:p>
          <a:p>
            <a:pPr>
              <a:spcAft>
                <a:spcPts val="600"/>
              </a:spcAft>
            </a:pPr>
            <a:r>
              <a:rPr lang="en-GB" sz="2400" dirty="0" smtClean="0"/>
              <a:t>How and why have glacial budgets changed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over the medium term (historical time)?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over the longer term (geological – Quaternary)?</a:t>
            </a:r>
          </a:p>
        </p:txBody>
      </p:sp>
    </p:spTree>
    <p:extLst>
      <p:ext uri="{BB962C8B-B14F-4D97-AF65-F5344CB8AC3E}">
        <p14:creationId xmlns:p14="http://schemas.microsoft.com/office/powerpoint/2010/main" val="285450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509" y="116632"/>
            <a:ext cx="8856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solidFill>
                  <a:prstClr val="black"/>
                </a:solidFill>
              </a:rPr>
              <a:t>Ice movement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143509" y="909867"/>
            <a:ext cx="885698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How do glaciers move?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What controls their movement?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Key terms/concepts associated with this topic?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3833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509" y="116632"/>
            <a:ext cx="8856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solidFill>
                  <a:prstClr val="black"/>
                </a:solidFill>
              </a:rPr>
              <a:t>Glacial processes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43509" y="909867"/>
            <a:ext cx="8856983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How do glaciers erode/transport/deposit?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What weathering process operates in glacial environments?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How are these processes related to other topics in this unit?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Key terms/concepts associated with this topic?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0502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33116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800" dirty="0" smtClean="0"/>
              <a:t>Cirque</a:t>
            </a:r>
            <a:endParaRPr lang="en-GB" sz="2800" dirty="0"/>
          </a:p>
        </p:txBody>
      </p:sp>
      <p:sp>
        <p:nvSpPr>
          <p:cNvPr id="3" name="Rectangle 2"/>
          <p:cNvSpPr/>
          <p:nvPr/>
        </p:nvSpPr>
        <p:spPr>
          <a:xfrm>
            <a:off x="143509" y="116632"/>
            <a:ext cx="8856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solidFill>
                  <a:prstClr val="black"/>
                </a:solidFill>
              </a:rPr>
              <a:t>Glacial </a:t>
            </a:r>
            <a:r>
              <a:rPr lang="en-GB" sz="3600" b="1" dirty="0" smtClean="0">
                <a:solidFill>
                  <a:prstClr val="black"/>
                </a:solidFill>
              </a:rPr>
              <a:t>landforms</a:t>
            </a:r>
            <a:endParaRPr lang="en-GB" sz="36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6109" y="5409661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800" dirty="0" smtClean="0"/>
              <a:t>Kame</a:t>
            </a:r>
            <a:endParaRPr lang="en-GB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52582" y="2829708"/>
            <a:ext cx="2706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800" dirty="0" smtClean="0"/>
              <a:t>Lateral moraine</a:t>
            </a:r>
            <a:endParaRPr lang="en-GB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52582" y="4523044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800" dirty="0" smtClean="0"/>
              <a:t>Pyramidal peak</a:t>
            </a:r>
            <a:endParaRPr lang="en-GB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421744" y="2113979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800" dirty="0" smtClean="0"/>
              <a:t>Arête</a:t>
            </a:r>
            <a:endParaRPr lang="en-GB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617854" y="3051509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800" dirty="0" smtClean="0"/>
              <a:t>Drumlin</a:t>
            </a:r>
            <a:endParaRPr lang="en-GB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0" y="945719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800" dirty="0" smtClean="0"/>
              <a:t>Esker</a:t>
            </a:r>
            <a:endParaRPr lang="en-GB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6285345" y="1290316"/>
            <a:ext cx="2466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800" dirty="0" smtClean="0"/>
              <a:t>Glacial trough</a:t>
            </a:r>
            <a:endParaRPr lang="en-GB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6216073" y="4633879"/>
            <a:ext cx="2535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800" dirty="0" smtClean="0"/>
              <a:t>Hanging valley</a:t>
            </a:r>
            <a:endParaRPr lang="en-GB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713295" y="5369660"/>
            <a:ext cx="3302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800" dirty="0" smtClean="0"/>
              <a:t>Roche moutonnée</a:t>
            </a:r>
            <a:endParaRPr lang="en-GB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1245361" y="1805228"/>
            <a:ext cx="2995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800" dirty="0" smtClean="0"/>
              <a:t>Meltwater channel</a:t>
            </a:r>
            <a:endParaRPr lang="en-GB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491345" y="3091318"/>
            <a:ext cx="2872510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Group these in a suitable way</a:t>
            </a:r>
            <a:endParaRPr lang="en-GB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59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/>
      <p:bldP spid="5" grpId="0" build="p" bldLvl="5"/>
      <p:bldP spid="6" grpId="0" build="p" bldLvl="5"/>
      <p:bldP spid="7" grpId="0" build="p" bldLvl="5"/>
      <p:bldP spid="8" grpId="0" build="p" bldLvl="5"/>
      <p:bldP spid="9" grpId="0" build="p" bldLvl="5"/>
      <p:bldP spid="10" grpId="0" build="p" bldLvl="5"/>
      <p:bldP spid="11" grpId="0" build="p" bldLvl="5"/>
      <p:bldP spid="12" grpId="0" build="p" bldLvl="5"/>
      <p:bldP spid="13" grpId="0" build="p" bldLvl="5"/>
      <p:bldP spid="16" grpId="0" build="p" bldLvl="5"/>
      <p:bldP spid="17" grpId="0" uiExpand="1" build="p" bldLvl="5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33116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b="1" dirty="0" smtClean="0"/>
              <a:t>For each of the </a:t>
            </a:r>
            <a:r>
              <a:rPr lang="en-GB" sz="2400" b="1" dirty="0"/>
              <a:t>following photos:</a:t>
            </a:r>
            <a:endParaRPr lang="en-GB" sz="2400" b="1" dirty="0" smtClean="0"/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400" dirty="0" smtClean="0"/>
              <a:t>Identify the landform(s)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400" dirty="0" smtClean="0"/>
              <a:t>Describe their features/characteristics (incl. dimensions)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400" dirty="0" smtClean="0"/>
              <a:t>What would conditions have been like when they were formed?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400" dirty="0" smtClean="0"/>
              <a:t>Explain their formation (sequence/processes/time scales)</a:t>
            </a:r>
            <a:endParaRPr lang="en-GB" sz="2400" dirty="0"/>
          </a:p>
        </p:txBody>
      </p:sp>
      <p:sp>
        <p:nvSpPr>
          <p:cNvPr id="3" name="Rectangle 2"/>
          <p:cNvSpPr/>
          <p:nvPr/>
        </p:nvSpPr>
        <p:spPr>
          <a:xfrm>
            <a:off x="143509" y="116632"/>
            <a:ext cx="8856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solidFill>
                  <a:prstClr val="black"/>
                </a:solidFill>
              </a:rPr>
              <a:t>Glacial </a:t>
            </a:r>
            <a:r>
              <a:rPr lang="en-GB" sz="3600" b="1" dirty="0" smtClean="0">
                <a:solidFill>
                  <a:prstClr val="black"/>
                </a:solidFill>
              </a:rPr>
              <a:t>landforms</a:t>
            </a:r>
            <a:endParaRPr lang="en-GB" sz="3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57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87" y="829394"/>
            <a:ext cx="6919626" cy="5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28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509" y="116632"/>
            <a:ext cx="8856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 smtClean="0">
                <a:solidFill>
                  <a:prstClr val="black"/>
                </a:solidFill>
              </a:rPr>
              <a:t>Specialised concepts</a:t>
            </a:r>
            <a:endParaRPr lang="en-GB" sz="3600" b="1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877" y="930606"/>
            <a:ext cx="907224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 smtClean="0"/>
              <a:t>causality</a:t>
            </a:r>
            <a:r>
              <a:rPr lang="en-GB" sz="2400" dirty="0" smtClean="0"/>
              <a:t> (landforms processes and landscapes)</a:t>
            </a:r>
          </a:p>
          <a:p>
            <a:pPr>
              <a:spcAft>
                <a:spcPts val="600"/>
              </a:spcAft>
            </a:pPr>
            <a:r>
              <a:rPr lang="en-GB" sz="2400" b="1" dirty="0" smtClean="0"/>
              <a:t>equilibrium</a:t>
            </a:r>
            <a:r>
              <a:rPr lang="en-GB" sz="2400" dirty="0" smtClean="0"/>
              <a:t> (a  condition of balance within </a:t>
            </a:r>
            <a:r>
              <a:rPr lang="en-GB" sz="2400" dirty="0"/>
              <a:t>the glacial system which, when established, perpetuates itself unless controlling </a:t>
            </a:r>
            <a:r>
              <a:rPr lang="en-GB" sz="2400" dirty="0" smtClean="0"/>
              <a:t>conditions change markedly)</a:t>
            </a:r>
          </a:p>
          <a:p>
            <a:pPr>
              <a:spcAft>
                <a:spcPts val="600"/>
              </a:spcAft>
            </a:pPr>
            <a:r>
              <a:rPr lang="en-GB" sz="2400" b="1" dirty="0" smtClean="0"/>
              <a:t>feedback</a:t>
            </a:r>
            <a:r>
              <a:rPr lang="en-GB" sz="2400" dirty="0" smtClean="0"/>
              <a:t> </a:t>
            </a:r>
            <a:r>
              <a:rPr lang="en-GB" sz="2400" dirty="0"/>
              <a:t>(within the glacial </a:t>
            </a:r>
            <a:r>
              <a:rPr lang="en-GB" sz="2400" dirty="0" smtClean="0"/>
              <a:t>system)</a:t>
            </a:r>
          </a:p>
          <a:p>
            <a:pPr>
              <a:spcAft>
                <a:spcPts val="600"/>
              </a:spcAft>
            </a:pPr>
            <a:r>
              <a:rPr lang="en-GB" sz="2400" b="1" dirty="0" smtClean="0"/>
              <a:t>interdependence</a:t>
            </a:r>
            <a:r>
              <a:rPr lang="en-GB" sz="2400" dirty="0" smtClean="0"/>
              <a:t> </a:t>
            </a:r>
            <a:r>
              <a:rPr lang="en-GB" sz="2400" dirty="0"/>
              <a:t>(the </a:t>
            </a:r>
            <a:r>
              <a:rPr lang="en-GB" sz="2400" dirty="0" smtClean="0"/>
              <a:t>relationship between </a:t>
            </a:r>
            <a:r>
              <a:rPr lang="en-GB" sz="2400" dirty="0"/>
              <a:t>human activity and the glacial landscape </a:t>
            </a:r>
            <a:r>
              <a:rPr lang="en-GB" sz="2400" dirty="0" smtClean="0"/>
              <a:t>system)</a:t>
            </a:r>
          </a:p>
          <a:p>
            <a:pPr>
              <a:spcAft>
                <a:spcPts val="600"/>
              </a:spcAft>
            </a:pPr>
            <a:r>
              <a:rPr lang="en-GB" sz="2400" b="1" dirty="0" smtClean="0"/>
              <a:t>risk</a:t>
            </a:r>
            <a:r>
              <a:rPr lang="en-GB" sz="2400" dirty="0" smtClean="0"/>
              <a:t> </a:t>
            </a:r>
            <a:r>
              <a:rPr lang="en-GB" sz="2400" dirty="0"/>
              <a:t>(in the context of water supply</a:t>
            </a:r>
            <a:r>
              <a:rPr lang="en-GB" sz="2400" dirty="0" smtClean="0"/>
              <a:t>)</a:t>
            </a:r>
            <a:endParaRPr lang="en-GB" sz="2400" dirty="0"/>
          </a:p>
          <a:p>
            <a:pPr>
              <a:spcAft>
                <a:spcPts val="600"/>
              </a:spcAft>
            </a:pPr>
            <a:r>
              <a:rPr lang="en-GB" sz="2400" b="1" dirty="0"/>
              <a:t>systems</a:t>
            </a:r>
            <a:r>
              <a:rPr lang="en-GB" sz="2400" dirty="0"/>
              <a:t> (especially the glacial mass balance </a:t>
            </a:r>
            <a:r>
              <a:rPr lang="en-GB" sz="2400" dirty="0" smtClean="0"/>
              <a:t>system)</a:t>
            </a:r>
          </a:p>
          <a:p>
            <a:pPr>
              <a:spcAft>
                <a:spcPts val="600"/>
              </a:spcAft>
            </a:pPr>
            <a:r>
              <a:rPr lang="en-GB" sz="2400" b="1" dirty="0" smtClean="0"/>
              <a:t>threshold</a:t>
            </a:r>
            <a:r>
              <a:rPr lang="en-GB" sz="2400" dirty="0" smtClean="0"/>
              <a:t> </a:t>
            </a:r>
            <a:r>
              <a:rPr lang="en-GB" sz="2400" dirty="0"/>
              <a:t>(a factor that </a:t>
            </a:r>
            <a:r>
              <a:rPr lang="en-GB" sz="2400" dirty="0" smtClean="0"/>
              <a:t>complicates the </a:t>
            </a:r>
            <a:r>
              <a:rPr lang="en-GB" sz="2400" dirty="0"/>
              <a:t>self-regulation of the glacial system: when crossed, it sets irreversible changes in motion).</a:t>
            </a:r>
          </a:p>
        </p:txBody>
      </p:sp>
    </p:spTree>
    <p:extLst>
      <p:ext uri="{BB962C8B-B14F-4D97-AF65-F5344CB8AC3E}">
        <p14:creationId xmlns:p14="http://schemas.microsoft.com/office/powerpoint/2010/main" val="175745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16" y="758428"/>
            <a:ext cx="7112769" cy="534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29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315200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78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2" t="5287" r="5098" b="7397"/>
          <a:stretch/>
        </p:blipFill>
        <p:spPr bwMode="auto">
          <a:xfrm>
            <a:off x="1307748" y="1036270"/>
            <a:ext cx="6528505" cy="47854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37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857250"/>
            <a:ext cx="8001000" cy="514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18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78" y="1198530"/>
            <a:ext cx="6876045" cy="44609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16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42975"/>
            <a:ext cx="7620000" cy="4972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39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749" y="116632"/>
            <a:ext cx="8856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solidFill>
                  <a:prstClr val="black"/>
                </a:solidFill>
              </a:rPr>
              <a:t>Fluvioglacial </a:t>
            </a:r>
            <a:r>
              <a:rPr lang="en-GB" sz="3600" b="1" dirty="0" smtClean="0">
                <a:solidFill>
                  <a:prstClr val="black"/>
                </a:solidFill>
              </a:rPr>
              <a:t>processes and landforms</a:t>
            </a:r>
            <a:endParaRPr lang="en-GB" sz="3600" b="1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509" y="909867"/>
            <a:ext cx="885698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How are fluvioglacial sediments different from glacial ones?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How is meltwater important?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How does meltwater erode and deposit?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329835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b="1" dirty="0"/>
              <a:t>For each of the </a:t>
            </a:r>
            <a:r>
              <a:rPr lang="en-GB" sz="2400" b="1" dirty="0" smtClean="0"/>
              <a:t>following photos:</a:t>
            </a:r>
            <a:endParaRPr lang="en-GB" sz="2400" b="1" dirty="0"/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400" dirty="0" smtClean="0"/>
              <a:t>Identify the landform(s)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400" dirty="0" smtClean="0"/>
              <a:t>Describe the features/characteristics (incl. dimensions)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400" dirty="0" smtClean="0"/>
              <a:t>What would conditions have been like when they were formed?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400" dirty="0" smtClean="0"/>
              <a:t>Explain their formation (sequence/processes/time scales)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0864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  <p:bldP spid="4" grpId="0" build="p" bldLvl="5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" t="4047" r="7334" b="5232"/>
          <a:stretch/>
        </p:blipFill>
        <p:spPr bwMode="auto">
          <a:xfrm>
            <a:off x="1314903" y="993409"/>
            <a:ext cx="6514194" cy="48711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70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1246188"/>
            <a:ext cx="6583363" cy="4365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5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37139"/>
            <a:ext cx="7200800" cy="47837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03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509" y="116632"/>
            <a:ext cx="8856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 smtClean="0">
                <a:solidFill>
                  <a:prstClr val="black"/>
                </a:solidFill>
              </a:rPr>
              <a:t>The operation of a glacier as a system</a:t>
            </a:r>
            <a:endParaRPr lang="en-GB" sz="3600" b="1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877" y="930606"/>
            <a:ext cx="9072246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dirty="0"/>
              <a:t>The glacial system including inputs, outputs, stores and </a:t>
            </a:r>
            <a:r>
              <a:rPr lang="en-GB" sz="2400" dirty="0" smtClean="0"/>
              <a:t>transfers of </a:t>
            </a:r>
            <a:r>
              <a:rPr lang="en-GB" sz="2400" dirty="0"/>
              <a:t>energy and materials</a:t>
            </a:r>
          </a:p>
          <a:p>
            <a:pPr>
              <a:spcAft>
                <a:spcPts val="600"/>
              </a:spcAft>
            </a:pPr>
            <a:r>
              <a:rPr lang="en-GB" sz="2400" dirty="0" smtClean="0"/>
              <a:t>Change </a:t>
            </a:r>
            <a:r>
              <a:rPr lang="en-GB" sz="2400" dirty="0"/>
              <a:t>in the inputs to and outputs from a glacier over </a:t>
            </a:r>
            <a:r>
              <a:rPr lang="en-GB" sz="2400" dirty="0" smtClean="0"/>
              <a:t>short- and long-time </a:t>
            </a:r>
            <a:r>
              <a:rPr lang="en-GB" sz="2400" dirty="0"/>
              <a:t>scales</a:t>
            </a:r>
          </a:p>
          <a:p>
            <a:pPr>
              <a:spcAft>
                <a:spcPts val="600"/>
              </a:spcAft>
            </a:pPr>
            <a:r>
              <a:rPr lang="en-GB" sz="2400" dirty="0" smtClean="0"/>
              <a:t>The </a:t>
            </a:r>
            <a:r>
              <a:rPr lang="en-GB" sz="2400" dirty="0"/>
              <a:t>glacial budget including glacier mass balance </a:t>
            </a:r>
            <a:r>
              <a:rPr lang="en-GB" sz="2400" dirty="0" smtClean="0"/>
              <a:t>and equilibrium</a:t>
            </a:r>
            <a:endParaRPr lang="en-GB" sz="2400" dirty="0"/>
          </a:p>
          <a:p>
            <a:pPr>
              <a:spcAft>
                <a:spcPts val="600"/>
              </a:spcAft>
            </a:pPr>
            <a:r>
              <a:rPr lang="en-GB" sz="2400" dirty="0" smtClean="0"/>
              <a:t>Positive </a:t>
            </a:r>
            <a:r>
              <a:rPr lang="en-GB" sz="2400" dirty="0"/>
              <a:t>and negative feedback in the glacier system</a:t>
            </a:r>
          </a:p>
        </p:txBody>
      </p:sp>
    </p:spTree>
    <p:extLst>
      <p:ext uri="{BB962C8B-B14F-4D97-AF65-F5344CB8AC3E}">
        <p14:creationId xmlns:p14="http://schemas.microsoft.com/office/powerpoint/2010/main" val="126037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509" y="116632"/>
            <a:ext cx="8856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prstClr val="black"/>
                </a:solidFill>
              </a:rPr>
              <a:t>Periglacial processes</a:t>
            </a:r>
            <a:endParaRPr lang="en-GB" sz="3600" b="1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3509" y="909867"/>
            <a:ext cx="88569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How are periglacial environments different from glacial ones?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What are the key features of permafrost?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How and why does the active layer change over a year?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Why is this seasonal cycle important?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Describe and explain periglacial processes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3573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509" y="116632"/>
            <a:ext cx="8856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prstClr val="black"/>
                </a:solidFill>
              </a:rPr>
              <a:t>Periglacial landforms</a:t>
            </a:r>
            <a:endParaRPr lang="en-GB" sz="36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841757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GB" sz="2400" b="1" dirty="0">
                <a:solidFill>
                  <a:prstClr val="black"/>
                </a:solidFill>
              </a:rPr>
              <a:t>For each of the </a:t>
            </a:r>
            <a:r>
              <a:rPr lang="en-GB" sz="2400" b="1" dirty="0" smtClean="0">
                <a:solidFill>
                  <a:prstClr val="black"/>
                </a:solidFill>
              </a:rPr>
              <a:t>following</a:t>
            </a:r>
            <a:r>
              <a:rPr lang="en-GB" sz="2400" b="1" dirty="0"/>
              <a:t> photos</a:t>
            </a:r>
            <a:r>
              <a:rPr lang="en-GB" sz="2400" b="1" dirty="0" smtClean="0">
                <a:solidFill>
                  <a:prstClr val="black"/>
                </a:solidFill>
              </a:rPr>
              <a:t>:</a:t>
            </a:r>
            <a:endParaRPr lang="en-GB" sz="2400" b="1" dirty="0">
              <a:solidFill>
                <a:prstClr val="black"/>
              </a:solidFill>
            </a:endParaRP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400" dirty="0" smtClean="0"/>
              <a:t>Identify the landform(s)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400" dirty="0" smtClean="0"/>
              <a:t>Describe the features/characteristics, incl. dimensions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400" dirty="0" smtClean="0"/>
              <a:t>What would conditions have been like when they were formed?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400" dirty="0" smtClean="0"/>
              <a:t>Explain their formation (sequence/processes)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94117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37" y="994755"/>
            <a:ext cx="7327926" cy="48684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52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331913"/>
            <a:ext cx="6286500" cy="4194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46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00113"/>
            <a:ext cx="7620000" cy="5057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08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914400"/>
            <a:ext cx="6286500" cy="50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98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555" y="5052834"/>
            <a:ext cx="89648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 smtClean="0"/>
              <a:t>What </a:t>
            </a:r>
            <a:r>
              <a:rPr lang="en-GB" sz="2000" smtClean="0"/>
              <a:t>does this </a:t>
            </a:r>
            <a:r>
              <a:rPr lang="en-GB" sz="2000" dirty="0" smtClean="0"/>
              <a:t>graph tell us about the climatic changes over the last 500,000 years?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15" y="108585"/>
            <a:ext cx="7242771" cy="43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9109" y="4546938"/>
            <a:ext cx="8785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3"/>
              </a:rPr>
              <a:t>https://opentextbc.ca/geology/chapter/16-1-glacial-periods-in-earths-history</a:t>
            </a:r>
            <a:r>
              <a:rPr lang="en-GB" dirty="0" smtClean="0">
                <a:hlinkClick r:id="rId3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014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04343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 smtClean="0"/>
              <a:t>To what extent does this photograph (taken at the edge of a Canadian glacier) illustrate how glacial processes operate at different time scales?</a:t>
            </a:r>
            <a:endParaRPr lang="en-GB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18" y="132222"/>
            <a:ext cx="8788164" cy="587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37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667405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 smtClean="0"/>
              <a:t>Discuss the extent to which the present-day distribution of glaciers and ice sheets (above) differs from that during the Quaternary Ice Age</a:t>
            </a:r>
            <a:endParaRPr lang="en-GB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9" b="2780"/>
          <a:stretch/>
        </p:blipFill>
        <p:spPr bwMode="auto">
          <a:xfrm>
            <a:off x="1076325" y="30480"/>
            <a:ext cx="6991350" cy="55451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67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64485"/>
            <a:ext cx="91440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sz="2000" dirty="0" smtClean="0"/>
              <a:t>Explain how the area around Chamonix in the French Alps (sketch</a:t>
            </a:r>
            <a:r>
              <a:rPr lang="en-GB" sz="2000" dirty="0"/>
              <a:t> above</a:t>
            </a:r>
            <a:r>
              <a:rPr lang="en-GB" sz="2000" dirty="0" smtClean="0"/>
              <a:t>) has been changed through glacial processes.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sz="2000" dirty="0" smtClean="0"/>
              <a:t>Assess the impact that this landscape will have had on human activity in this area.</a:t>
            </a:r>
            <a:endParaRPr lang="en-GB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4" y="44201"/>
            <a:ext cx="7559993" cy="502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10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509" y="116632"/>
            <a:ext cx="88569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solidFill>
                  <a:prstClr val="black"/>
                </a:solidFill>
              </a:rPr>
              <a:t>Climate change and </a:t>
            </a:r>
            <a:r>
              <a:rPr lang="en-GB" sz="3600" b="1" dirty="0" smtClean="0">
                <a:solidFill>
                  <a:prstClr val="black"/>
                </a:solidFill>
              </a:rPr>
              <a:t>the glacier </a:t>
            </a:r>
            <a:r>
              <a:rPr lang="en-GB" sz="3600" b="1" dirty="0">
                <a:solidFill>
                  <a:prstClr val="black"/>
                </a:solidFill>
              </a:rPr>
              <a:t>budget </a:t>
            </a:r>
            <a:r>
              <a:rPr lang="en-GB" sz="3600" b="1" dirty="0" smtClean="0">
                <a:solidFill>
                  <a:prstClr val="black"/>
                </a:solidFill>
              </a:rPr>
              <a:t>over different time </a:t>
            </a:r>
            <a:r>
              <a:rPr lang="en-GB" sz="3600" b="1" dirty="0">
                <a:solidFill>
                  <a:prstClr val="black"/>
                </a:solidFill>
              </a:rPr>
              <a:t>scales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5877" y="1414698"/>
            <a:ext cx="907224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dirty="0"/>
              <a:t>Causes of climate change through the Quaternary Ice </a:t>
            </a:r>
            <a:r>
              <a:rPr lang="en-GB" sz="2400" dirty="0" smtClean="0"/>
              <a:t>Age including </a:t>
            </a:r>
            <a:r>
              <a:rPr lang="en-GB" sz="2400" dirty="0" err="1"/>
              <a:t>glacials</a:t>
            </a:r>
            <a:r>
              <a:rPr lang="en-GB" sz="2400" dirty="0"/>
              <a:t>, </a:t>
            </a:r>
            <a:r>
              <a:rPr lang="en-GB" sz="2400" dirty="0" err="1"/>
              <a:t>interglacials</a:t>
            </a:r>
            <a:r>
              <a:rPr lang="en-GB" sz="2400" dirty="0"/>
              <a:t> and </a:t>
            </a:r>
            <a:r>
              <a:rPr lang="en-GB" sz="2400" dirty="0" err="1"/>
              <a:t>stadial</a:t>
            </a:r>
            <a:r>
              <a:rPr lang="en-GB" sz="2400" dirty="0"/>
              <a:t> periods and </a:t>
            </a:r>
            <a:r>
              <a:rPr lang="en-GB" sz="2400" dirty="0" smtClean="0"/>
              <a:t>thresholds for </a:t>
            </a:r>
            <a:r>
              <a:rPr lang="en-GB" sz="2400" dirty="0"/>
              <a:t>change</a:t>
            </a:r>
          </a:p>
          <a:p>
            <a:pPr>
              <a:spcAft>
                <a:spcPts val="600"/>
              </a:spcAft>
            </a:pPr>
            <a:r>
              <a:rPr lang="en-GB" sz="2400" dirty="0" smtClean="0"/>
              <a:t>Causes </a:t>
            </a:r>
            <a:r>
              <a:rPr lang="en-GB" sz="2400" dirty="0"/>
              <a:t>of changes in the glacier budget through historical </a:t>
            </a:r>
            <a:r>
              <a:rPr lang="en-GB" sz="2400" dirty="0" smtClean="0"/>
              <a:t>time including </a:t>
            </a:r>
            <a:r>
              <a:rPr lang="en-GB" sz="2400" dirty="0"/>
              <a:t>the Little Ice Age</a:t>
            </a:r>
          </a:p>
          <a:p>
            <a:pPr>
              <a:spcAft>
                <a:spcPts val="600"/>
              </a:spcAft>
            </a:pPr>
            <a:r>
              <a:rPr lang="en-GB" sz="2400" dirty="0" smtClean="0"/>
              <a:t>Seasonal </a:t>
            </a:r>
            <a:r>
              <a:rPr lang="en-GB" sz="2400" dirty="0"/>
              <a:t>changes and their impact on the glacier budget</a:t>
            </a:r>
          </a:p>
        </p:txBody>
      </p:sp>
    </p:spTree>
    <p:extLst>
      <p:ext uri="{BB962C8B-B14F-4D97-AF65-F5344CB8AC3E}">
        <p14:creationId xmlns:p14="http://schemas.microsoft.com/office/powerpoint/2010/main" val="298120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20645"/>
            <a:ext cx="91440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sz="2000" dirty="0" smtClean="0"/>
              <a:t>The map above shows changes in the position of the </a:t>
            </a:r>
            <a:r>
              <a:rPr lang="en-GB" sz="2000" dirty="0" err="1" smtClean="0"/>
              <a:t>Mer</a:t>
            </a:r>
            <a:r>
              <a:rPr lang="en-GB" sz="2000" dirty="0" smtClean="0"/>
              <a:t> de Glace glacier near Chamonix, France.  Explain how this illustrates changes in the glacier’s budget.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sz="2000" dirty="0" smtClean="0"/>
              <a:t>Suggest reasons for these changes.</a:t>
            </a:r>
            <a:endParaRPr lang="en-GB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45720"/>
            <a:ext cx="67818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79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11485"/>
            <a:ext cx="914400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000" dirty="0" smtClean="0"/>
              <a:t>Assess the role </a:t>
            </a:r>
            <a:r>
              <a:rPr lang="en-GB" sz="2000" dirty="0"/>
              <a:t>of meltwater </a:t>
            </a:r>
            <a:r>
              <a:rPr lang="en-GB" sz="2000" dirty="0" smtClean="0"/>
              <a:t>erosion </a:t>
            </a:r>
            <a:r>
              <a:rPr lang="en-GB" sz="2000" dirty="0"/>
              <a:t>and deposition in the formation of </a:t>
            </a:r>
            <a:r>
              <a:rPr lang="en-GB" sz="2000" dirty="0" smtClean="0"/>
              <a:t>fluvioglacial landforms.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000" dirty="0" smtClean="0"/>
              <a:t>Discuss the view that highland glacial landscapes are the result of erosion processes whilst glacial lowland landscapes are the result of deposition processes.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000" dirty="0" smtClean="0"/>
              <a:t>How and why do glacial erosion processes vary between different areas?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000" dirty="0" smtClean="0"/>
              <a:t>To what extent does the systems model help our understanding of glaciers and ice sheets?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000" dirty="0" smtClean="0"/>
              <a:t>How important is the method of formation of glacial deposition landforms in explaining their subsequent characteristics?  Justify your answer.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000" dirty="0" smtClean="0"/>
              <a:t>Assess the impact of human activity on areas of permafrost.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000" dirty="0" smtClean="0"/>
              <a:t>With reference to a case study, explain how can management strategies help reduce the impact of human activity on glacial processes and/or landforms and/or landscapes.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GB" sz="2000" dirty="0" smtClean="0"/>
              <a:t>To what extent have periglacial processes played a role in the development of glaciated landscapes in the UK and beyond?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96593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509" y="116632"/>
            <a:ext cx="8856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 smtClean="0">
                <a:solidFill>
                  <a:prstClr val="black"/>
                </a:solidFill>
              </a:rPr>
              <a:t>Glacier movement</a:t>
            </a:r>
            <a:endParaRPr lang="en-GB" sz="3600" b="1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877" y="876818"/>
            <a:ext cx="907224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dirty="0"/>
              <a:t>Differences between cold- and warm-based glaciers, </a:t>
            </a:r>
            <a:r>
              <a:rPr lang="en-GB" sz="2400" dirty="0" smtClean="0"/>
              <a:t>their locations </a:t>
            </a:r>
            <a:r>
              <a:rPr lang="en-GB" sz="2400" dirty="0"/>
              <a:t>and rates of movement</a:t>
            </a:r>
          </a:p>
          <a:p>
            <a:pPr>
              <a:spcAft>
                <a:spcPts val="600"/>
              </a:spcAft>
            </a:pPr>
            <a:r>
              <a:rPr lang="en-GB" sz="2400" dirty="0" smtClean="0"/>
              <a:t>Glacier </a:t>
            </a:r>
            <a:r>
              <a:rPr lang="en-GB" sz="2400" dirty="0"/>
              <a:t>ice movement including internal deformation, </a:t>
            </a:r>
            <a:r>
              <a:rPr lang="en-GB" sz="2400" dirty="0" smtClean="0"/>
              <a:t>basal sliding</a:t>
            </a:r>
            <a:r>
              <a:rPr lang="en-GB" sz="2400" dirty="0"/>
              <a:t>, sub-glacial bed deformation, surge </a:t>
            </a:r>
            <a:r>
              <a:rPr lang="en-GB" sz="2400" dirty="0" smtClean="0"/>
              <a:t>conditions, compressional </a:t>
            </a:r>
            <a:r>
              <a:rPr lang="en-GB" sz="2400" dirty="0"/>
              <a:t>/ extensional flow</a:t>
            </a:r>
          </a:p>
        </p:txBody>
      </p:sp>
    </p:spTree>
    <p:extLst>
      <p:ext uri="{BB962C8B-B14F-4D97-AF65-F5344CB8AC3E}">
        <p14:creationId xmlns:p14="http://schemas.microsoft.com/office/powerpoint/2010/main" val="271977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509" y="116632"/>
            <a:ext cx="88569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solidFill>
                  <a:prstClr val="black"/>
                </a:solidFill>
              </a:rPr>
              <a:t>The range of </a:t>
            </a:r>
            <a:r>
              <a:rPr lang="en-GB" sz="3600" b="1" dirty="0" smtClean="0">
                <a:solidFill>
                  <a:prstClr val="black"/>
                </a:solidFill>
              </a:rPr>
              <a:t>glacial environments </a:t>
            </a:r>
            <a:r>
              <a:rPr lang="en-GB" sz="3600" b="1" dirty="0">
                <a:solidFill>
                  <a:prstClr val="black"/>
                </a:solidFill>
              </a:rPr>
              <a:t>and </a:t>
            </a:r>
            <a:r>
              <a:rPr lang="en-GB" sz="3600" b="1" dirty="0" smtClean="0">
                <a:solidFill>
                  <a:prstClr val="black"/>
                </a:solidFill>
              </a:rPr>
              <a:t>their distribution</a:t>
            </a:r>
            <a:endParaRPr lang="en-GB" sz="3600" b="1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877" y="1414698"/>
            <a:ext cx="907224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dirty="0"/>
              <a:t>Types of ice mass at a range of scales including cirque </a:t>
            </a:r>
            <a:r>
              <a:rPr lang="en-GB" sz="2400" dirty="0" smtClean="0"/>
              <a:t>glaciers, valley </a:t>
            </a:r>
            <a:r>
              <a:rPr lang="en-GB" sz="2400" dirty="0"/>
              <a:t>glaciers, highland ice field, piedmont glaciers and </a:t>
            </a:r>
            <a:r>
              <a:rPr lang="en-GB" sz="2400" dirty="0" smtClean="0"/>
              <a:t>ice sheets </a:t>
            </a:r>
            <a:r>
              <a:rPr lang="en-GB" sz="2400" dirty="0"/>
              <a:t>and sea ice</a:t>
            </a:r>
          </a:p>
          <a:p>
            <a:pPr>
              <a:spcAft>
                <a:spcPts val="600"/>
              </a:spcAft>
            </a:pPr>
            <a:r>
              <a:rPr lang="en-GB" sz="2400" dirty="0" smtClean="0"/>
              <a:t>Past </a:t>
            </a:r>
            <a:r>
              <a:rPr lang="en-GB" sz="2400" dirty="0"/>
              <a:t>distribution of valley glaciers and ice sheets during </a:t>
            </a:r>
            <a:r>
              <a:rPr lang="en-GB" sz="2400" dirty="0" smtClean="0"/>
              <a:t>the Quaternary </a:t>
            </a:r>
            <a:r>
              <a:rPr lang="en-GB" sz="2400" dirty="0"/>
              <a:t>Ice Age</a:t>
            </a:r>
          </a:p>
          <a:p>
            <a:pPr>
              <a:spcAft>
                <a:spcPts val="600"/>
              </a:spcAft>
            </a:pPr>
            <a:r>
              <a:rPr lang="en-GB" sz="2400" dirty="0" smtClean="0"/>
              <a:t>Present </a:t>
            </a:r>
            <a:r>
              <a:rPr lang="en-GB" sz="2400" dirty="0"/>
              <a:t>day distribution of ice masses including valley </a:t>
            </a:r>
            <a:r>
              <a:rPr lang="en-GB" sz="2400" dirty="0" smtClean="0"/>
              <a:t>glaciers and </a:t>
            </a:r>
            <a:r>
              <a:rPr lang="en-GB" sz="2400" dirty="0"/>
              <a:t>ice sheets</a:t>
            </a:r>
          </a:p>
        </p:txBody>
      </p:sp>
    </p:spTree>
    <p:extLst>
      <p:ext uri="{BB962C8B-B14F-4D97-AF65-F5344CB8AC3E}">
        <p14:creationId xmlns:p14="http://schemas.microsoft.com/office/powerpoint/2010/main" val="171112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509" y="116632"/>
            <a:ext cx="88569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200" b="1" dirty="0">
                <a:solidFill>
                  <a:prstClr val="black"/>
                </a:solidFill>
              </a:rPr>
              <a:t>Processes of </a:t>
            </a:r>
            <a:r>
              <a:rPr lang="en-GB" sz="3200" b="1" dirty="0" smtClean="0">
                <a:solidFill>
                  <a:prstClr val="black"/>
                </a:solidFill>
              </a:rPr>
              <a:t>glacial weathering</a:t>
            </a:r>
            <a:r>
              <a:rPr lang="en-GB" sz="3200" b="1" dirty="0">
                <a:solidFill>
                  <a:prstClr val="black"/>
                </a:solidFill>
              </a:rPr>
              <a:t>, erosion and </a:t>
            </a:r>
            <a:r>
              <a:rPr lang="en-GB" sz="3200" b="1" dirty="0" smtClean="0">
                <a:solidFill>
                  <a:prstClr val="black"/>
                </a:solidFill>
              </a:rPr>
              <a:t>the characteristics </a:t>
            </a:r>
            <a:r>
              <a:rPr lang="en-GB" sz="3200" b="1" dirty="0">
                <a:solidFill>
                  <a:prstClr val="black"/>
                </a:solidFill>
              </a:rPr>
              <a:t>and </a:t>
            </a:r>
            <a:r>
              <a:rPr lang="en-GB" sz="3200" b="1" dirty="0" smtClean="0">
                <a:solidFill>
                  <a:prstClr val="black"/>
                </a:solidFill>
              </a:rPr>
              <a:t>the formation </a:t>
            </a:r>
            <a:r>
              <a:rPr lang="en-GB" sz="3200" b="1" dirty="0">
                <a:solidFill>
                  <a:prstClr val="black"/>
                </a:solidFill>
              </a:rPr>
              <a:t>of </a:t>
            </a:r>
            <a:r>
              <a:rPr lang="en-GB" sz="3200" b="1" dirty="0" smtClean="0">
                <a:solidFill>
                  <a:prstClr val="black"/>
                </a:solidFill>
              </a:rPr>
              <a:t>associated landforms </a:t>
            </a:r>
            <a:r>
              <a:rPr lang="en-GB" sz="3200" b="1" dirty="0">
                <a:solidFill>
                  <a:prstClr val="black"/>
                </a:solidFill>
              </a:rPr>
              <a:t>and landscapes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5877" y="1831555"/>
            <a:ext cx="907224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dirty="0"/>
              <a:t>Freeze-thaw weathering</a:t>
            </a:r>
          </a:p>
          <a:p>
            <a:pPr>
              <a:spcAft>
                <a:spcPts val="600"/>
              </a:spcAft>
            </a:pPr>
            <a:r>
              <a:rPr lang="en-GB" sz="2400" dirty="0" smtClean="0"/>
              <a:t>Erosional </a:t>
            </a:r>
            <a:r>
              <a:rPr lang="en-GB" sz="2400" dirty="0"/>
              <a:t>processes of abrasion, plucking and sub-glacial </a:t>
            </a:r>
            <a:r>
              <a:rPr lang="en-GB" sz="2400" dirty="0" smtClean="0"/>
              <a:t>fluvial erosion</a:t>
            </a:r>
            <a:endParaRPr lang="en-GB" sz="2400" dirty="0"/>
          </a:p>
          <a:p>
            <a:pPr>
              <a:spcAft>
                <a:spcPts val="600"/>
              </a:spcAft>
            </a:pPr>
            <a:r>
              <a:rPr lang="en-GB" sz="2400" dirty="0" smtClean="0"/>
              <a:t>Factors </a:t>
            </a:r>
            <a:r>
              <a:rPr lang="en-GB" sz="2400" dirty="0"/>
              <a:t>affecting glacial erosion including basal thermal </a:t>
            </a:r>
            <a:r>
              <a:rPr lang="en-GB" sz="2400" dirty="0" smtClean="0"/>
              <a:t>regime, ice </a:t>
            </a:r>
            <a:r>
              <a:rPr lang="en-GB" sz="2400" dirty="0"/>
              <a:t>velocity, ice thickness, bedrock permeability and jointing</a:t>
            </a:r>
          </a:p>
          <a:p>
            <a:pPr>
              <a:spcAft>
                <a:spcPts val="600"/>
              </a:spcAft>
            </a:pPr>
            <a:r>
              <a:rPr lang="en-GB" sz="2400" dirty="0" smtClean="0"/>
              <a:t>Characteristics of glacial </a:t>
            </a:r>
            <a:r>
              <a:rPr lang="en-GB" sz="2400" dirty="0"/>
              <a:t>erosional landforms and landscapes both for and beyond the </a:t>
            </a:r>
            <a:r>
              <a:rPr lang="en-GB" sz="2400" dirty="0" smtClean="0"/>
              <a:t>UK at:</a:t>
            </a:r>
          </a:p>
          <a:p>
            <a:pPr lvl="1">
              <a:spcAft>
                <a:spcPts val="600"/>
              </a:spcAft>
            </a:pPr>
            <a:r>
              <a:rPr lang="en-GB" sz="2400" b="1" dirty="0" smtClean="0"/>
              <a:t>macro-scale </a:t>
            </a:r>
            <a:r>
              <a:rPr lang="en-GB" sz="2400" dirty="0" smtClean="0"/>
              <a:t>including cirques, pyramidal </a:t>
            </a:r>
            <a:r>
              <a:rPr lang="en-GB" sz="2400" dirty="0"/>
              <a:t>peaks, arêtes, glacial troughs, ribbon lakes, </a:t>
            </a:r>
            <a:r>
              <a:rPr lang="en-GB" sz="2400" dirty="0" smtClean="0"/>
              <a:t>hanging valleys </a:t>
            </a:r>
            <a:r>
              <a:rPr lang="en-GB" sz="2400" dirty="0"/>
              <a:t>and truncated </a:t>
            </a:r>
            <a:r>
              <a:rPr lang="en-GB" sz="2400" dirty="0" smtClean="0"/>
              <a:t>spurs;</a:t>
            </a:r>
          </a:p>
          <a:p>
            <a:pPr lvl="1">
              <a:spcAft>
                <a:spcPts val="600"/>
              </a:spcAft>
            </a:pPr>
            <a:r>
              <a:rPr lang="en-GB" sz="2400" b="1" dirty="0" err="1" smtClean="0"/>
              <a:t>meso</a:t>
            </a:r>
            <a:r>
              <a:rPr lang="en-GB" sz="2400" b="1" dirty="0" smtClean="0"/>
              <a:t>-scale</a:t>
            </a:r>
            <a:r>
              <a:rPr lang="en-GB" sz="2400" dirty="0" smtClean="0"/>
              <a:t> including </a:t>
            </a:r>
            <a:r>
              <a:rPr lang="en-GB" sz="2400" dirty="0" err="1" smtClean="0"/>
              <a:t>roches</a:t>
            </a:r>
            <a:r>
              <a:rPr lang="en-GB" sz="2400" dirty="0" smtClean="0"/>
              <a:t> </a:t>
            </a:r>
            <a:r>
              <a:rPr lang="en-GB" sz="2400" dirty="0" err="1" smtClean="0"/>
              <a:t>moutonnees</a:t>
            </a:r>
            <a:r>
              <a:rPr lang="en-GB" sz="2400" dirty="0"/>
              <a:t>, crag and </a:t>
            </a:r>
            <a:r>
              <a:rPr lang="en-GB" sz="2400" dirty="0" smtClean="0"/>
              <a:t>tail;</a:t>
            </a:r>
          </a:p>
          <a:p>
            <a:pPr lvl="1">
              <a:spcAft>
                <a:spcPts val="600"/>
              </a:spcAft>
            </a:pPr>
            <a:r>
              <a:rPr lang="en-GB" sz="2400" b="1" dirty="0" smtClean="0"/>
              <a:t>micro-scale </a:t>
            </a:r>
            <a:r>
              <a:rPr lang="en-GB" sz="2400" dirty="0" smtClean="0"/>
              <a:t>including striations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61667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509" y="116632"/>
            <a:ext cx="88569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200" b="1" dirty="0">
                <a:solidFill>
                  <a:prstClr val="black"/>
                </a:solidFill>
              </a:rPr>
              <a:t>Processes of glacial </a:t>
            </a:r>
            <a:r>
              <a:rPr lang="en-GB" sz="3200" b="1" dirty="0" smtClean="0">
                <a:solidFill>
                  <a:prstClr val="black"/>
                </a:solidFill>
              </a:rPr>
              <a:t>and fluvioglacial </a:t>
            </a:r>
            <a:r>
              <a:rPr lang="en-GB" sz="3200" b="1" dirty="0">
                <a:solidFill>
                  <a:prstClr val="black"/>
                </a:solidFill>
              </a:rPr>
              <a:t>transport and</a:t>
            </a:r>
          </a:p>
          <a:p>
            <a:pPr lvl="0" algn="ctr"/>
            <a:r>
              <a:rPr lang="en-GB" sz="3200" b="1" dirty="0" smtClean="0">
                <a:solidFill>
                  <a:prstClr val="black"/>
                </a:solidFill>
              </a:rPr>
              <a:t>deposition </a:t>
            </a:r>
            <a:r>
              <a:rPr lang="en-GB" sz="3200" b="1" dirty="0">
                <a:solidFill>
                  <a:prstClr val="black"/>
                </a:solidFill>
              </a:rPr>
              <a:t>and </a:t>
            </a:r>
            <a:r>
              <a:rPr lang="en-GB" sz="3200" b="1" dirty="0" smtClean="0">
                <a:solidFill>
                  <a:prstClr val="black"/>
                </a:solidFill>
              </a:rPr>
              <a:t>the characteristics </a:t>
            </a:r>
            <a:r>
              <a:rPr lang="en-GB" sz="3200" b="1" dirty="0">
                <a:solidFill>
                  <a:prstClr val="black"/>
                </a:solidFill>
              </a:rPr>
              <a:t>and </a:t>
            </a:r>
            <a:r>
              <a:rPr lang="en-GB" sz="3200" b="1" dirty="0" smtClean="0">
                <a:solidFill>
                  <a:prstClr val="black"/>
                </a:solidFill>
              </a:rPr>
              <a:t>formation </a:t>
            </a:r>
            <a:r>
              <a:rPr lang="en-GB" sz="3200" b="1" dirty="0">
                <a:solidFill>
                  <a:prstClr val="black"/>
                </a:solidFill>
              </a:rPr>
              <a:t>of </a:t>
            </a:r>
            <a:r>
              <a:rPr lang="en-GB" sz="3200" b="1" dirty="0" smtClean="0">
                <a:solidFill>
                  <a:prstClr val="black"/>
                </a:solidFill>
              </a:rPr>
              <a:t>associated landforms </a:t>
            </a:r>
            <a:r>
              <a:rPr lang="en-GB" sz="3200" b="1" dirty="0">
                <a:solidFill>
                  <a:prstClr val="black"/>
                </a:solidFill>
              </a:rPr>
              <a:t>and landscapes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5877" y="1831555"/>
            <a:ext cx="907224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/>
              <a:t>Processes of glacial and fluvioglacial transport </a:t>
            </a:r>
            <a:r>
              <a:rPr lang="en-GB" sz="2000" dirty="0" smtClean="0"/>
              <a:t>including supraglacial</a:t>
            </a:r>
            <a:r>
              <a:rPr lang="en-GB" sz="2000" dirty="0"/>
              <a:t>, englacial and sub glacial transfers and </a:t>
            </a:r>
            <a:r>
              <a:rPr lang="en-GB" sz="2000" dirty="0" smtClean="0"/>
              <a:t>their resultant </a:t>
            </a:r>
            <a:r>
              <a:rPr lang="en-GB" sz="2000" dirty="0"/>
              <a:t>sediment characteristics (size, shape and sorting)</a:t>
            </a:r>
          </a:p>
          <a:p>
            <a:pPr>
              <a:spcAft>
                <a:spcPts val="600"/>
              </a:spcAft>
            </a:pPr>
            <a:r>
              <a:rPr lang="en-GB" sz="2000" dirty="0" smtClean="0"/>
              <a:t>Landforms </a:t>
            </a:r>
            <a:r>
              <a:rPr lang="en-GB" sz="2000" dirty="0"/>
              <a:t>and landscapes of glacial deposition including types </a:t>
            </a:r>
            <a:r>
              <a:rPr lang="en-GB" sz="2000" dirty="0" smtClean="0"/>
              <a:t>of till </a:t>
            </a:r>
            <a:r>
              <a:rPr lang="en-GB" sz="2000" dirty="0"/>
              <a:t>(ablation, lodgement and deformation) and types of </a:t>
            </a:r>
            <a:r>
              <a:rPr lang="en-GB" sz="2000" dirty="0" smtClean="0"/>
              <a:t>moraine (terminal</a:t>
            </a:r>
            <a:r>
              <a:rPr lang="en-GB" sz="2000" dirty="0"/>
              <a:t>, recessional, lateral, medial and push) and drumlins</a:t>
            </a:r>
          </a:p>
          <a:p>
            <a:pPr>
              <a:spcAft>
                <a:spcPts val="600"/>
              </a:spcAft>
            </a:pPr>
            <a:r>
              <a:rPr lang="en-GB" sz="2000" dirty="0" smtClean="0"/>
              <a:t>Processes </a:t>
            </a:r>
            <a:r>
              <a:rPr lang="en-GB" sz="2000" dirty="0"/>
              <a:t>of fluvioglacial transport and deposition </a:t>
            </a:r>
            <a:r>
              <a:rPr lang="en-GB" sz="2000" dirty="0" smtClean="0"/>
              <a:t>both </a:t>
            </a:r>
            <a:r>
              <a:rPr lang="en-GB" sz="2000" dirty="0"/>
              <a:t>for and beyond the </a:t>
            </a:r>
            <a:r>
              <a:rPr lang="en-GB" sz="2000" dirty="0" smtClean="0"/>
              <a:t>UK </a:t>
            </a:r>
            <a:r>
              <a:rPr lang="en-GB" sz="2000" dirty="0"/>
              <a:t>leading </a:t>
            </a:r>
            <a:r>
              <a:rPr lang="en-GB" sz="2000" dirty="0" smtClean="0"/>
              <a:t>to:</a:t>
            </a:r>
          </a:p>
          <a:p>
            <a:pPr lvl="1">
              <a:spcAft>
                <a:spcPts val="600"/>
              </a:spcAft>
            </a:pPr>
            <a:r>
              <a:rPr lang="en-GB" sz="2000" b="1" dirty="0" smtClean="0"/>
              <a:t>ice-contact </a:t>
            </a:r>
            <a:r>
              <a:rPr lang="en-GB" sz="2000" b="1" dirty="0"/>
              <a:t>features </a:t>
            </a:r>
            <a:r>
              <a:rPr lang="en-GB" sz="2000" dirty="0" smtClean="0"/>
              <a:t>including</a:t>
            </a:r>
            <a:r>
              <a:rPr lang="en-GB" sz="2000" b="1" dirty="0" smtClean="0"/>
              <a:t> </a:t>
            </a:r>
            <a:r>
              <a:rPr lang="en-GB" sz="2000" dirty="0" smtClean="0"/>
              <a:t>eskers</a:t>
            </a:r>
            <a:r>
              <a:rPr lang="en-GB" sz="2000" smtClean="0"/>
              <a:t>, kames and kame </a:t>
            </a:r>
            <a:r>
              <a:rPr lang="en-GB" sz="2000" dirty="0" smtClean="0"/>
              <a:t>terraces</a:t>
            </a:r>
          </a:p>
          <a:p>
            <a:pPr lvl="1">
              <a:spcAft>
                <a:spcPts val="600"/>
              </a:spcAft>
            </a:pPr>
            <a:r>
              <a:rPr lang="en-GB" sz="2000" b="1" dirty="0" smtClean="0"/>
              <a:t>proglacial </a:t>
            </a:r>
            <a:r>
              <a:rPr lang="en-GB" sz="2000" b="1" dirty="0"/>
              <a:t>features </a:t>
            </a:r>
            <a:r>
              <a:rPr lang="en-GB" sz="2000" dirty="0"/>
              <a:t>including </a:t>
            </a:r>
            <a:r>
              <a:rPr lang="en-GB" sz="2000" dirty="0" err="1" smtClean="0"/>
              <a:t>sandurs</a:t>
            </a:r>
            <a:r>
              <a:rPr lang="en-GB" sz="2000" dirty="0" smtClean="0"/>
              <a:t>, </a:t>
            </a:r>
            <a:r>
              <a:rPr lang="en-GB" sz="2000" dirty="0" err="1" smtClean="0"/>
              <a:t>varves</a:t>
            </a:r>
            <a:r>
              <a:rPr lang="en-GB" sz="2000" dirty="0"/>
              <a:t>, kettle holes and kettle lakes</a:t>
            </a:r>
          </a:p>
        </p:txBody>
      </p:sp>
    </p:spTree>
    <p:extLst>
      <p:ext uri="{BB962C8B-B14F-4D97-AF65-F5344CB8AC3E}">
        <p14:creationId xmlns:p14="http://schemas.microsoft.com/office/powerpoint/2010/main" val="305414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509" y="116632"/>
            <a:ext cx="88569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>
                <a:solidFill>
                  <a:prstClr val="black"/>
                </a:solidFill>
              </a:rPr>
              <a:t>Suites of </a:t>
            </a:r>
            <a:r>
              <a:rPr lang="en-GB" sz="3600" b="1" dirty="0" smtClean="0">
                <a:solidFill>
                  <a:prstClr val="black"/>
                </a:solidFill>
              </a:rPr>
              <a:t>landforms within </a:t>
            </a:r>
            <a:r>
              <a:rPr lang="en-GB" sz="3600" b="1" dirty="0">
                <a:solidFill>
                  <a:prstClr val="black"/>
                </a:solidFill>
              </a:rPr>
              <a:t>glacial landscapes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5877" y="876818"/>
            <a:ext cx="9072246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dirty="0"/>
              <a:t>Variations in glacial landscapes between highland and lowland</a:t>
            </a:r>
          </a:p>
          <a:p>
            <a:pPr>
              <a:spcAft>
                <a:spcPts val="600"/>
              </a:spcAft>
            </a:pPr>
            <a:r>
              <a:rPr lang="en-GB" sz="2400" dirty="0" smtClean="0"/>
              <a:t>Variations </a:t>
            </a:r>
            <a:r>
              <a:rPr lang="en-GB" sz="2400" dirty="0"/>
              <a:t>in glacial landscapes between ice sheets and </a:t>
            </a:r>
            <a:r>
              <a:rPr lang="en-GB" sz="2400" dirty="0" smtClean="0"/>
              <a:t>valley glaciers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29180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1422</Words>
  <Application>Microsoft Office PowerPoint</Application>
  <PresentationFormat>On-screen Show (4:3)</PresentationFormat>
  <Paragraphs>139</Paragraphs>
  <Slides>41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Glaciated Landscapes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Bishop Wordsworth's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Cold Environments</dc:title>
  <dc:creator>setup-Software Setup Account</dc:creator>
  <cp:lastModifiedBy>setup-Software Setup Account</cp:lastModifiedBy>
  <cp:revision>50</cp:revision>
  <dcterms:created xsi:type="dcterms:W3CDTF">2015-04-14T12:42:41Z</dcterms:created>
  <dcterms:modified xsi:type="dcterms:W3CDTF">2017-04-24T13:01:27Z</dcterms:modified>
</cp:coreProperties>
</file>