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8" r:id="rId3"/>
    <p:sldId id="277" r:id="rId4"/>
    <p:sldId id="269" r:id="rId5"/>
    <p:sldId id="280" r:id="rId6"/>
    <p:sldId id="282" r:id="rId7"/>
    <p:sldId id="28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45FCD-D57C-4056-BB2B-2CA0959203CC}" type="datetimeFigureOut">
              <a:rPr lang="en-GB" smtClean="0"/>
              <a:t>01/12/2016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D33D1-9058-489F-991F-6C0A6B577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74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 smtClean="0">
                <a:latin typeface="Calibri" panose="020F0502020204030204" pitchFamily="34" charset="0"/>
              </a:rPr>
              <a:t>Video (9.16)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D33D1-9058-489F-991F-6C0A6B5779A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603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 smtClean="0">
                <a:latin typeface="Calibri" panose="020F0502020204030204" pitchFamily="34" charset="0"/>
              </a:rPr>
              <a:t>Video (9.16)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D33D1-9058-489F-991F-6C0A6B5779A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603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D33D1-9058-489F-991F-6C0A6B5779A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969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5DDC-381E-40B5-BE53-B1253EF17D69}" type="datetimeFigureOut">
              <a:rPr lang="en-GB" smtClean="0"/>
              <a:t>01/12/2016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4EE6-4D85-4A1C-A3DD-08D7DEB76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37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5DDC-381E-40B5-BE53-B1253EF17D69}" type="datetimeFigureOut">
              <a:rPr lang="en-GB" smtClean="0"/>
              <a:t>01/12/2016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4EE6-4D85-4A1C-A3DD-08D7DEB76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959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5DDC-381E-40B5-BE53-B1253EF17D69}" type="datetimeFigureOut">
              <a:rPr lang="en-GB" smtClean="0"/>
              <a:t>01/12/2016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4EE6-4D85-4A1C-A3DD-08D7DEB76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40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5DDC-381E-40B5-BE53-B1253EF17D69}" type="datetimeFigureOut">
              <a:rPr lang="en-GB" smtClean="0"/>
              <a:t>01/12/2016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4EE6-4D85-4A1C-A3DD-08D7DEB76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396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5DDC-381E-40B5-BE53-B1253EF17D69}" type="datetimeFigureOut">
              <a:rPr lang="en-GB" smtClean="0"/>
              <a:t>01/12/2016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4EE6-4D85-4A1C-A3DD-08D7DEB76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245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5DDC-381E-40B5-BE53-B1253EF17D69}" type="datetimeFigureOut">
              <a:rPr lang="en-GB" smtClean="0"/>
              <a:t>01/12/2016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4EE6-4D85-4A1C-A3DD-08D7DEB76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820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5DDC-381E-40B5-BE53-B1253EF17D69}" type="datetimeFigureOut">
              <a:rPr lang="en-GB" smtClean="0"/>
              <a:t>01/12/2016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4EE6-4D85-4A1C-A3DD-08D7DEB76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80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5DDC-381E-40B5-BE53-B1253EF17D69}" type="datetimeFigureOut">
              <a:rPr lang="en-GB" smtClean="0"/>
              <a:t>01/12/2016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4EE6-4D85-4A1C-A3DD-08D7DEB76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94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5DDC-381E-40B5-BE53-B1253EF17D69}" type="datetimeFigureOut">
              <a:rPr lang="en-GB" smtClean="0"/>
              <a:t>01/12/2016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4EE6-4D85-4A1C-A3DD-08D7DEB76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2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5DDC-381E-40B5-BE53-B1253EF17D69}" type="datetimeFigureOut">
              <a:rPr lang="en-GB" smtClean="0"/>
              <a:t>01/12/2016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4EE6-4D85-4A1C-A3DD-08D7DEB76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75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F5DDC-381E-40B5-BE53-B1253EF17D69}" type="datetimeFigureOut">
              <a:rPr lang="en-GB" smtClean="0"/>
              <a:t>01/12/2016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24EE6-4D85-4A1C-A3DD-08D7DEB76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158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F5DDC-381E-40B5-BE53-B1253EF17D69}" type="datetimeFigureOut">
              <a:rPr lang="en-GB" smtClean="0"/>
              <a:t>01/12/2016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24EE6-4D85-4A1C-A3DD-08D7DEB765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672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800" b="1" dirty="0" smtClean="0"/>
              <a:t>Tectonic Activity</a:t>
            </a:r>
            <a:endParaRPr lang="en-GB" sz="8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964" y="3646064"/>
            <a:ext cx="8820727" cy="1791260"/>
          </a:xfrm>
        </p:spPr>
        <p:txBody>
          <a:bodyPr wrap="square">
            <a:spAutoFit/>
          </a:bodyPr>
          <a:lstStyle/>
          <a:p>
            <a:r>
              <a:rPr lang="en-GB" sz="4000" b="1" dirty="0" smtClean="0"/>
              <a:t>Earthquakes:</a:t>
            </a:r>
            <a:endParaRPr lang="en-GB" sz="4000" dirty="0"/>
          </a:p>
          <a:p>
            <a:r>
              <a:rPr lang="en-GB" dirty="0" smtClean="0"/>
              <a:t>Global distribution; why they happen and what their impacts can be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54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6" name="Group 14"/>
          <p:cNvGrpSpPr>
            <a:grpSpLocks/>
          </p:cNvGrpSpPr>
          <p:nvPr/>
        </p:nvGrpSpPr>
        <p:grpSpPr bwMode="auto">
          <a:xfrm>
            <a:off x="98425" y="1135832"/>
            <a:ext cx="8947150" cy="4582371"/>
            <a:chOff x="0" y="1116"/>
            <a:chExt cx="5760" cy="3184"/>
          </a:xfrm>
        </p:grpSpPr>
        <p:pic>
          <p:nvPicPr>
            <p:cNvPr id="4100" name="Picture 12" descr="Image:Quake epicenters 1963-98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921"/>
            <a:stretch/>
          </p:blipFill>
          <p:spPr bwMode="auto">
            <a:xfrm>
              <a:off x="0" y="1116"/>
              <a:ext cx="5760" cy="3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1" name="Rectangle 13"/>
            <p:cNvSpPr>
              <a:spLocks noChangeArrowheads="1"/>
            </p:cNvSpPr>
            <p:nvPr/>
          </p:nvSpPr>
          <p:spPr bwMode="auto">
            <a:xfrm>
              <a:off x="0" y="4109"/>
              <a:ext cx="5760" cy="1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 sz="1200" dirty="0"/>
                <a:t>Image: http://denali.gsfc.nasa.gov/dtam/seismic/ </a:t>
              </a:r>
            </a:p>
          </p:txBody>
        </p:sp>
      </p:grp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0" y="144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defPPr>
              <a:defRPr lang="en-GB"/>
            </a:defPPr>
            <a:lvl1pPr eaLnBrk="1" hangingPunct="1">
              <a:spcBef>
                <a:spcPct val="50000"/>
              </a:spcBef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en-GB" altLang="en-US" dirty="0">
                <a:effectLst/>
                <a:latin typeface="+mj-lt"/>
              </a:rPr>
              <a:t>What is the global distribution pattern?</a:t>
            </a: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98425" y="813300"/>
            <a:ext cx="894715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sz="2000" b="1" dirty="0" smtClean="0">
                <a:latin typeface="+mn-lt"/>
              </a:rPr>
              <a:t>Locations of earthquakes that have occurred between 1963 and 1998</a:t>
            </a:r>
            <a:endParaRPr lang="en-GB" altLang="en-US" sz="2000" b="1" dirty="0">
              <a:latin typeface="+mn-lt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0" y="5719396"/>
            <a:ext cx="9143999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dirty="0" smtClean="0">
                <a:latin typeface="+mn-lt"/>
              </a:rPr>
              <a:t>Referring to your map showing plate boundaries, state 3 things you notice about the distribution of earthquakes.</a:t>
            </a:r>
            <a:endParaRPr lang="en-GB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446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188913"/>
            <a:ext cx="9144000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defPPr>
              <a:defRPr lang="en-GB"/>
            </a:defPPr>
            <a:lvl1pPr eaLnBrk="1" hangingPunct="1">
              <a:spcBef>
                <a:spcPct val="50000"/>
              </a:spcBef>
              <a:defRPr sz="3600" b="1">
                <a:latin typeface="Verdana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GB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Earthquake features</a:t>
            </a:r>
          </a:p>
        </p:txBody>
      </p:sp>
      <p:sp>
        <p:nvSpPr>
          <p:cNvPr id="17412" name="Rectangle 10"/>
          <p:cNvSpPr>
            <a:spLocks noChangeArrowheads="1"/>
          </p:cNvSpPr>
          <p:nvPr/>
        </p:nvSpPr>
        <p:spPr bwMode="auto">
          <a:xfrm>
            <a:off x="1838325" y="6486525"/>
            <a:ext cx="546735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sz="1400"/>
              <a:t>http://www.calstatela.edu/faculty/acolvil/quakes/focus_epicenter.jpg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22976" y="905168"/>
            <a:ext cx="7498049" cy="3910693"/>
            <a:chOff x="177369" y="2152068"/>
            <a:chExt cx="7498049" cy="3910693"/>
          </a:xfrm>
        </p:grpSpPr>
        <p:pic>
          <p:nvPicPr>
            <p:cNvPr id="19458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535"/>
            <a:stretch/>
          </p:blipFill>
          <p:spPr bwMode="auto">
            <a:xfrm>
              <a:off x="177369" y="2152068"/>
              <a:ext cx="7498049" cy="39106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3658539" y="3020292"/>
              <a:ext cx="267854" cy="246221"/>
            </a:xfrm>
            <a:prstGeom prst="rect">
              <a:avLst/>
            </a:prstGeom>
            <a:solidFill>
              <a:srgbClr val="A9D67C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600" b="1" dirty="0" smtClean="0">
                  <a:latin typeface="Calibri" panose="020F0502020204030204" pitchFamily="34" charset="0"/>
                </a:rPr>
                <a:t>re</a:t>
              </a:r>
              <a:endParaRPr lang="en-GB" sz="1600" b="1" dirty="0">
                <a:latin typeface="Calibri" panose="020F0502020204030204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0" y="4876817"/>
            <a:ext cx="9144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 dirty="0" smtClean="0">
                <a:latin typeface="Calibri" panose="020F0502020204030204" pitchFamily="34" charset="0"/>
              </a:rPr>
              <a:t>Focus</a:t>
            </a:r>
            <a:r>
              <a:rPr lang="en-GB" sz="2000" dirty="0" smtClean="0">
                <a:latin typeface="Calibri" panose="020F0502020204030204" pitchFamily="34" charset="0"/>
              </a:rPr>
              <a:t>: point underground where the initial slip occurs – often many kilometres deep</a:t>
            </a:r>
          </a:p>
          <a:p>
            <a:pPr>
              <a:spcAft>
                <a:spcPts val="600"/>
              </a:spcAft>
            </a:pPr>
            <a:r>
              <a:rPr lang="en-GB" sz="2000" b="1" dirty="0" smtClean="0">
                <a:latin typeface="Calibri" panose="020F0502020204030204" pitchFamily="34" charset="0"/>
              </a:rPr>
              <a:t>Epicentre</a:t>
            </a:r>
            <a:r>
              <a:rPr lang="en-GB" sz="2000" dirty="0" smtClean="0">
                <a:latin typeface="Calibri" panose="020F0502020204030204" pitchFamily="34" charset="0"/>
              </a:rPr>
              <a:t>: point on Earth’s surface directly above the focus where seismic waves first arrive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17320" y="4227032"/>
            <a:ext cx="1219199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GB" sz="1600" b="1" dirty="0" smtClean="0">
                <a:latin typeface="Calibri" panose="020F0502020204030204" pitchFamily="34" charset="0"/>
              </a:rPr>
              <a:t>Seismic waves</a:t>
            </a:r>
            <a:endParaRPr lang="en-GB" sz="1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91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6219" y="144000"/>
            <a:ext cx="8931563" cy="646331"/>
          </a:xfrm>
        </p:spPr>
        <p:txBody>
          <a:bodyPr>
            <a:spAutoFit/>
          </a:bodyPr>
          <a:lstStyle/>
          <a:p>
            <a:r>
              <a:rPr lang="en-GB" sz="3600" b="1" dirty="0" smtClean="0"/>
              <a:t>What causes earthquakes?</a:t>
            </a:r>
            <a:endParaRPr lang="en-GB" sz="3600" b="1" dirty="0"/>
          </a:p>
        </p:txBody>
      </p:sp>
      <p:sp>
        <p:nvSpPr>
          <p:cNvPr id="4" name="Rectangle 3"/>
          <p:cNvSpPr/>
          <p:nvPr/>
        </p:nvSpPr>
        <p:spPr>
          <a:xfrm>
            <a:off x="83127" y="805984"/>
            <a:ext cx="8940800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Watch the short video clip carefully – listen for information about: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relative plate movement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w</a:t>
            </a:r>
            <a:r>
              <a:rPr lang="en-GB" sz="2000" dirty="0" smtClean="0"/>
              <a:t>hat happens deep in the crust compared to what happens at the surface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what causes the earthquake to eventually happen</a:t>
            </a:r>
            <a:endParaRPr lang="en-GB" sz="2000" dirty="0"/>
          </a:p>
        </p:txBody>
      </p:sp>
      <p:sp>
        <p:nvSpPr>
          <p:cNvPr id="5" name="Rectangle 4"/>
          <p:cNvSpPr/>
          <p:nvPr/>
        </p:nvSpPr>
        <p:spPr>
          <a:xfrm>
            <a:off x="101600" y="2512656"/>
            <a:ext cx="894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Draw a series of diagrams to help you explain what causes earthquakes.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Why do earthquakes happen </a:t>
            </a:r>
            <a:r>
              <a:rPr lang="en-GB" sz="2000" u="sng" dirty="0" smtClean="0"/>
              <a:t>mostly</a:t>
            </a:r>
            <a:r>
              <a:rPr lang="en-GB" sz="2000" dirty="0" smtClean="0"/>
              <a:t> at destructive and conservative plate boundaries?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8242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1695"/>
            <a:ext cx="9143999" cy="630942"/>
          </a:xfrm>
        </p:spPr>
        <p:txBody>
          <a:bodyPr wrap="square">
            <a:spAutoFit/>
          </a:bodyPr>
          <a:lstStyle/>
          <a:p>
            <a:r>
              <a:rPr lang="en-GB" sz="3500" b="1" dirty="0" smtClean="0"/>
              <a:t>How are earthquakes monitored and measured?</a:t>
            </a:r>
            <a:endParaRPr lang="en-GB" sz="3500" b="1" dirty="0"/>
          </a:p>
        </p:txBody>
      </p:sp>
      <p:sp>
        <p:nvSpPr>
          <p:cNvPr id="4" name="Rectangle 3"/>
          <p:cNvSpPr/>
          <p:nvPr/>
        </p:nvSpPr>
        <p:spPr>
          <a:xfrm>
            <a:off x="83127" y="805984"/>
            <a:ext cx="8940800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The sudden, violent movement at the focus send out </a:t>
            </a:r>
            <a:r>
              <a:rPr lang="en-GB" sz="2000" u="sng" dirty="0" smtClean="0"/>
              <a:t>seismic waves</a:t>
            </a:r>
            <a:r>
              <a:rPr lang="en-GB" sz="2000" dirty="0" smtClean="0"/>
              <a:t> in all directions.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It is these waves that cause the ground to move – and so cause damage.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The ground movements are measured using </a:t>
            </a:r>
            <a:r>
              <a:rPr lang="en-GB" sz="2000" u="sng" dirty="0" smtClean="0"/>
              <a:t>seismometers</a:t>
            </a:r>
            <a:r>
              <a:rPr lang="en-GB" sz="20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The recorded movement is then displayed as a trace on paper (or on a screen) called a </a:t>
            </a:r>
            <a:r>
              <a:rPr lang="en-GB" sz="2000" u="sng" dirty="0" smtClean="0"/>
              <a:t>seismograph</a:t>
            </a:r>
            <a:endParaRPr lang="en-GB" sz="2000" u="sng" dirty="0"/>
          </a:p>
        </p:txBody>
      </p:sp>
      <p:sp>
        <p:nvSpPr>
          <p:cNvPr id="6" name="Rectangle 5"/>
          <p:cNvSpPr/>
          <p:nvPr/>
        </p:nvSpPr>
        <p:spPr>
          <a:xfrm>
            <a:off x="5661891" y="805984"/>
            <a:ext cx="1514764" cy="4039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770582" y="1553490"/>
            <a:ext cx="1514764" cy="4039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32509" y="2264052"/>
            <a:ext cx="1514764" cy="4039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95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bldLvl="5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4000"/>
            <a:ext cx="9144000" cy="63094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>
              <a:spcBef>
                <a:spcPct val="0"/>
              </a:spcBef>
              <a:buNone/>
              <a:defRPr sz="3500" b="1"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Measuring earthquakes – Richter Scale</a:t>
            </a:r>
          </a:p>
        </p:txBody>
      </p:sp>
      <p:sp>
        <p:nvSpPr>
          <p:cNvPr id="3" name="Rectangle 2"/>
          <p:cNvSpPr/>
          <p:nvPr/>
        </p:nvSpPr>
        <p:spPr>
          <a:xfrm>
            <a:off x="25467" y="764272"/>
            <a:ext cx="3902331" cy="183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GB" dirty="0" smtClean="0">
                <a:latin typeface="Calibri" panose="020F0502020204030204" pitchFamily="34" charset="0"/>
              </a:rPr>
              <a:t>… is based on the amount of energy released by the earthquake</a:t>
            </a:r>
          </a:p>
          <a:p>
            <a:pPr>
              <a:spcBef>
                <a:spcPts val="600"/>
              </a:spcBef>
            </a:pPr>
            <a:r>
              <a:rPr lang="en-GB" dirty="0" smtClean="0">
                <a:latin typeface="Calibri" panose="020F0502020204030204" pitchFamily="34" charset="0"/>
              </a:rPr>
              <a:t>… is a logarithmic scale – </a:t>
            </a:r>
            <a:r>
              <a:rPr lang="en-GB" dirty="0">
                <a:latin typeface="Calibri" panose="020F0502020204030204" pitchFamily="34" charset="0"/>
              </a:rPr>
              <a:t>each whole number increase in magnitude represents </a:t>
            </a:r>
            <a:r>
              <a:rPr lang="en-GB" dirty="0" smtClean="0">
                <a:latin typeface="Calibri" panose="020F0502020204030204" pitchFamily="34" charset="0"/>
              </a:rPr>
              <a:t>about </a:t>
            </a:r>
            <a:r>
              <a:rPr lang="en-GB" dirty="0">
                <a:latin typeface="Calibri" panose="020F0502020204030204" pitchFamily="34" charset="0"/>
              </a:rPr>
              <a:t>31 times more </a:t>
            </a:r>
            <a:r>
              <a:rPr lang="en-GB" dirty="0" smtClean="0">
                <a:latin typeface="Calibri" panose="020F0502020204030204" pitchFamily="34" charset="0"/>
              </a:rPr>
              <a:t>energy released</a:t>
            </a:r>
            <a:endParaRPr lang="en-GB" dirty="0">
              <a:latin typeface="Calibri" panose="020F0502020204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799" y="840507"/>
            <a:ext cx="5025155" cy="458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838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4000"/>
            <a:ext cx="9144000" cy="63094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>
              <a:spcBef>
                <a:spcPct val="0"/>
              </a:spcBef>
              <a:buNone/>
              <a:defRPr sz="3500" b="1"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Measuring earthquakes – Richter Scale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740420"/>
              </p:ext>
            </p:extLst>
          </p:nvPr>
        </p:nvGraphicFramePr>
        <p:xfrm>
          <a:off x="3851564" y="823859"/>
          <a:ext cx="5102308" cy="5133900"/>
        </p:xfrm>
        <a:graphic>
          <a:graphicData uri="http://schemas.openxmlformats.org/drawingml/2006/table">
            <a:tbl>
              <a:tblPr/>
              <a:tblGrid>
                <a:gridCol w="877454"/>
                <a:gridCol w="2601818"/>
                <a:gridCol w="1623036"/>
              </a:tblGrid>
              <a:tr h="212629">
                <a:tc>
                  <a:txBody>
                    <a:bodyPr/>
                    <a:lstStyle/>
                    <a:p>
                      <a:r>
                        <a:rPr lang="en-GB" sz="1300" b="1" dirty="0" smtClean="0">
                          <a:effectLst/>
                          <a:latin typeface="Calibri" panose="020F0502020204030204" pitchFamily="34" charset="0"/>
                        </a:rPr>
                        <a:t>Magnitude</a:t>
                      </a:r>
                      <a:endParaRPr lang="en-GB" sz="13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b="1" dirty="0">
                          <a:effectLst/>
                          <a:latin typeface="Calibri" panose="020F0502020204030204" pitchFamily="34" charset="0"/>
                        </a:rPr>
                        <a:t>Earthquake effects</a:t>
                      </a: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b="1" dirty="0">
                          <a:effectLst/>
                          <a:latin typeface="Calibri" panose="020F0502020204030204" pitchFamily="34" charset="0"/>
                        </a:rPr>
                        <a:t>Frequency of occurrence</a:t>
                      </a: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629">
                <a:tc>
                  <a:txBody>
                    <a:bodyPr/>
                    <a:lstStyle/>
                    <a:p>
                      <a:r>
                        <a:rPr lang="en-GB" sz="1300" dirty="0">
                          <a:effectLst/>
                          <a:latin typeface="Calibri" panose="020F0502020204030204" pitchFamily="34" charset="0"/>
                        </a:rPr>
                        <a:t>Less than 2.0</a:t>
                      </a: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>
                          <a:effectLst/>
                          <a:latin typeface="Calibri" panose="020F0502020204030204" pitchFamily="34" charset="0"/>
                        </a:rPr>
                        <a:t>Micro earthquakes, not felt</a:t>
                      </a:r>
                      <a:r>
                        <a:rPr lang="en-GB" sz="1300" dirty="0" smtClean="0"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>
                          <a:effectLst/>
                          <a:latin typeface="Calibri" panose="020F0502020204030204" pitchFamily="34" charset="0"/>
                        </a:rPr>
                        <a:t>Continual</a:t>
                      </a: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334">
                <a:tc>
                  <a:txBody>
                    <a:bodyPr/>
                    <a:lstStyle/>
                    <a:p>
                      <a:r>
                        <a:rPr lang="en-GB" sz="1300">
                          <a:effectLst/>
                          <a:latin typeface="Calibri" panose="020F0502020204030204" pitchFamily="34" charset="0"/>
                        </a:rPr>
                        <a:t>2.0–2.9</a:t>
                      </a: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>
                          <a:effectLst/>
                          <a:latin typeface="Calibri" panose="020F0502020204030204" pitchFamily="34" charset="0"/>
                        </a:rPr>
                        <a:t>Generally not felt, but recorded.</a:t>
                      </a: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>
                          <a:effectLst/>
                          <a:latin typeface="Calibri" panose="020F0502020204030204" pitchFamily="34" charset="0"/>
                        </a:rPr>
                        <a:t>1,300,000 per year (est.)</a:t>
                      </a: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756">
                <a:tc>
                  <a:txBody>
                    <a:bodyPr/>
                    <a:lstStyle/>
                    <a:p>
                      <a:r>
                        <a:rPr lang="en-GB" sz="1300">
                          <a:effectLst/>
                          <a:latin typeface="Calibri" panose="020F0502020204030204" pitchFamily="34" charset="0"/>
                        </a:rPr>
                        <a:t>3.0–3.9</a:t>
                      </a: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>
                          <a:effectLst/>
                          <a:latin typeface="Calibri" panose="020F0502020204030204" pitchFamily="34" charset="0"/>
                        </a:rPr>
                        <a:t>Often felt, but rarely causes damage.</a:t>
                      </a: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>
                          <a:effectLst/>
                          <a:latin typeface="Calibri" panose="020F0502020204030204" pitchFamily="34" charset="0"/>
                        </a:rPr>
                        <a:t>130,000 per year (est.)</a:t>
                      </a: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009">
                <a:tc>
                  <a:txBody>
                    <a:bodyPr/>
                    <a:lstStyle/>
                    <a:p>
                      <a:r>
                        <a:rPr lang="en-GB" sz="1300">
                          <a:effectLst/>
                          <a:latin typeface="Calibri" panose="020F0502020204030204" pitchFamily="34" charset="0"/>
                        </a:rPr>
                        <a:t>4.0–4.9</a:t>
                      </a: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>
                          <a:effectLst/>
                          <a:latin typeface="Calibri" panose="020F0502020204030204" pitchFamily="34" charset="0"/>
                        </a:rPr>
                        <a:t>Noticeable shaking of indoor items, rattling noises. Significant damage unlikely.</a:t>
                      </a: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>
                          <a:effectLst/>
                          <a:latin typeface="Calibri" panose="020F0502020204030204" pitchFamily="34" charset="0"/>
                        </a:rPr>
                        <a:t>13,000 per year (est.)</a:t>
                      </a: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390">
                <a:tc>
                  <a:txBody>
                    <a:bodyPr/>
                    <a:lstStyle/>
                    <a:p>
                      <a:r>
                        <a:rPr lang="en-GB" sz="1300" dirty="0">
                          <a:effectLst/>
                          <a:latin typeface="Calibri" panose="020F0502020204030204" pitchFamily="34" charset="0"/>
                        </a:rPr>
                        <a:t>5.0–5.9</a:t>
                      </a: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>
                          <a:effectLst/>
                          <a:latin typeface="Calibri" panose="020F0502020204030204" pitchFamily="34" charset="0"/>
                        </a:rPr>
                        <a:t>Can cause major damage to poorly constructed buildings over small regions. At most slight damage to well-designed buildings.</a:t>
                      </a: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>
                          <a:effectLst/>
                          <a:latin typeface="Calibri" panose="020F0502020204030204" pitchFamily="34" charset="0"/>
                        </a:rPr>
                        <a:t>1,319 per year</a:t>
                      </a: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009">
                <a:tc>
                  <a:txBody>
                    <a:bodyPr/>
                    <a:lstStyle/>
                    <a:p>
                      <a:r>
                        <a:rPr lang="en-GB" sz="1300">
                          <a:effectLst/>
                          <a:latin typeface="Calibri" panose="020F0502020204030204" pitchFamily="34" charset="0"/>
                        </a:rPr>
                        <a:t>6.0–6.9</a:t>
                      </a: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>
                          <a:effectLst/>
                          <a:latin typeface="Calibri" panose="020F0502020204030204" pitchFamily="34" charset="0"/>
                        </a:rPr>
                        <a:t>Can be destructive in areas up to about 160 kilometres (99 mi) across in populated areas.</a:t>
                      </a: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>
                          <a:effectLst/>
                          <a:latin typeface="Calibri" panose="020F0502020204030204" pitchFamily="34" charset="0"/>
                        </a:rPr>
                        <a:t>134 per year</a:t>
                      </a: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756">
                <a:tc>
                  <a:txBody>
                    <a:bodyPr/>
                    <a:lstStyle/>
                    <a:p>
                      <a:r>
                        <a:rPr lang="en-GB" sz="1300">
                          <a:effectLst/>
                          <a:latin typeface="Calibri" panose="020F0502020204030204" pitchFamily="34" charset="0"/>
                        </a:rPr>
                        <a:t>7.0–7.9</a:t>
                      </a: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>
                          <a:effectLst/>
                          <a:latin typeface="Calibri" panose="020F0502020204030204" pitchFamily="34" charset="0"/>
                        </a:rPr>
                        <a:t>Can cause serious damage over larger areas.</a:t>
                      </a: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>
                          <a:effectLst/>
                          <a:latin typeface="Calibri" panose="020F0502020204030204" pitchFamily="34" charset="0"/>
                        </a:rPr>
                        <a:t>15 per year</a:t>
                      </a: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883">
                <a:tc>
                  <a:txBody>
                    <a:bodyPr/>
                    <a:lstStyle/>
                    <a:p>
                      <a:r>
                        <a:rPr lang="en-GB" sz="1300">
                          <a:effectLst/>
                          <a:latin typeface="Calibri" panose="020F0502020204030204" pitchFamily="34" charset="0"/>
                        </a:rPr>
                        <a:t>8.0–8.9</a:t>
                      </a: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>
                          <a:effectLst/>
                          <a:latin typeface="Calibri" panose="020F0502020204030204" pitchFamily="34" charset="0"/>
                        </a:rPr>
                        <a:t>Can cause serious damage in areas several hundred kilometres across.</a:t>
                      </a: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>
                          <a:effectLst/>
                          <a:latin typeface="Calibri" panose="020F0502020204030204" pitchFamily="34" charset="0"/>
                        </a:rPr>
                        <a:t>1 per year</a:t>
                      </a: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883">
                <a:tc>
                  <a:txBody>
                    <a:bodyPr/>
                    <a:lstStyle/>
                    <a:p>
                      <a:r>
                        <a:rPr lang="en-GB" sz="1300" dirty="0" smtClean="0">
                          <a:effectLst/>
                          <a:latin typeface="Calibri" panose="020F0502020204030204" pitchFamily="34" charset="0"/>
                        </a:rPr>
                        <a:t>9.0–9.9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>
                          <a:effectLst/>
                          <a:latin typeface="Calibri" panose="020F0502020204030204" pitchFamily="34" charset="0"/>
                        </a:rPr>
                        <a:t>Devastating in areas several thousand kilometres across.</a:t>
                      </a:r>
                      <a:br>
                        <a:rPr lang="en-GB" sz="1300">
                          <a:effectLst/>
                          <a:latin typeface="Calibri" panose="020F0502020204030204" pitchFamily="34" charset="0"/>
                        </a:rPr>
                      </a:br>
                      <a:endParaRPr lang="en-GB" sz="13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>
                          <a:effectLst/>
                          <a:latin typeface="Calibri" panose="020F0502020204030204" pitchFamily="34" charset="0"/>
                        </a:rPr>
                        <a:t>1 per 10 years (est.)</a:t>
                      </a:r>
                    </a:p>
                  </a:txBody>
                  <a:tcPr marL="30376" marR="30376" marT="15188" marB="151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468" y="859107"/>
            <a:ext cx="3777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alibri" panose="020F0502020204030204" pitchFamily="34" charset="0"/>
              </a:rPr>
              <a:t>What does this table tell you about the relationship between the size of an earthquake (magnitude) and how often they occur (frequency)?</a:t>
            </a:r>
            <a:endParaRPr lang="en-GB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4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6219" y="144000"/>
            <a:ext cx="8931563" cy="646331"/>
          </a:xfrm>
        </p:spPr>
        <p:txBody>
          <a:bodyPr>
            <a:spAutoFit/>
          </a:bodyPr>
          <a:lstStyle/>
          <a:p>
            <a:r>
              <a:rPr lang="en-GB" sz="3600" b="1" dirty="0" smtClean="0"/>
              <a:t>What are the effects of an earthquake?</a:t>
            </a:r>
            <a:endParaRPr lang="en-GB" sz="3600" b="1" dirty="0"/>
          </a:p>
        </p:txBody>
      </p:sp>
      <p:sp>
        <p:nvSpPr>
          <p:cNvPr id="4" name="Rectangle 3"/>
          <p:cNvSpPr/>
          <p:nvPr/>
        </p:nvSpPr>
        <p:spPr>
          <a:xfrm>
            <a:off x="83127" y="889108"/>
            <a:ext cx="894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Read p10 in Complete Geography and then complete the following tasks: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/>
              <a:t>What is the difference between </a:t>
            </a:r>
            <a:r>
              <a:rPr lang="en-GB" sz="2000" u="sng" dirty="0" smtClean="0"/>
              <a:t>primary</a:t>
            </a:r>
            <a:r>
              <a:rPr lang="en-GB" sz="2000" dirty="0" smtClean="0"/>
              <a:t> and </a:t>
            </a:r>
            <a:r>
              <a:rPr lang="en-GB" sz="2000" u="sng" dirty="0"/>
              <a:t>secondary</a:t>
            </a:r>
            <a:r>
              <a:rPr lang="en-GB" sz="2000" dirty="0"/>
              <a:t> </a:t>
            </a:r>
            <a:r>
              <a:rPr lang="en-GB" sz="2000" dirty="0" smtClean="0"/>
              <a:t>effects of an earthquake?  Give some examples of each – make it clear what type they are</a:t>
            </a:r>
            <a:r>
              <a:rPr lang="en-GB" sz="2000" dirty="0" smtClean="0"/>
              <a:t>!</a:t>
            </a:r>
            <a:endParaRPr lang="en-GB" sz="20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41564" y="2128483"/>
            <a:ext cx="906087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en-GB" sz="2000" b="1" dirty="0">
                <a:solidFill>
                  <a:prstClr val="black"/>
                </a:solidFill>
              </a:rPr>
              <a:t>Homework</a:t>
            </a:r>
            <a:r>
              <a:rPr lang="en-GB" sz="2000" b="1" dirty="0" smtClean="0">
                <a:solidFill>
                  <a:prstClr val="black"/>
                </a:solidFill>
              </a:rPr>
              <a:t>:</a:t>
            </a: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</a:rPr>
              <a:t>There are many different reasons (factors) to explain why the impacts of earthquakes vary.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romanLcPeriod"/>
            </a:pPr>
            <a:r>
              <a:rPr lang="en-GB" sz="2000" dirty="0" smtClean="0">
                <a:solidFill>
                  <a:prstClr val="black"/>
                </a:solidFill>
              </a:rPr>
              <a:t>Produce a list (you should be able to come up with at least 5)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romanLcPeriod"/>
            </a:pPr>
            <a:r>
              <a:rPr lang="en-GB" sz="2000" dirty="0" smtClean="0">
                <a:solidFill>
                  <a:prstClr val="black"/>
                </a:solidFill>
              </a:rPr>
              <a:t>Choose two of these factors and for each one, write a paragraph to explain why they can affect the impacts of earthquakes.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dirty="0">
                <a:solidFill>
                  <a:prstClr val="black"/>
                </a:solidFill>
              </a:rPr>
              <a:t>Why do you think people live in areas that suffer from earthquakes?</a:t>
            </a:r>
          </a:p>
        </p:txBody>
      </p:sp>
    </p:spTree>
    <p:extLst>
      <p:ext uri="{BB962C8B-B14F-4D97-AF65-F5344CB8AC3E}">
        <p14:creationId xmlns:p14="http://schemas.microsoft.com/office/powerpoint/2010/main" val="56069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571</Words>
  <Application>Microsoft Office PowerPoint</Application>
  <PresentationFormat>On-screen Show (4:3)</PresentationFormat>
  <Paragraphs>73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Tectonic Activity</vt:lpstr>
      <vt:lpstr>PowerPoint Presentation</vt:lpstr>
      <vt:lpstr>PowerPoint Presentation</vt:lpstr>
      <vt:lpstr>What causes earthquakes?</vt:lpstr>
      <vt:lpstr>How are earthquakes monitored and measured?</vt:lpstr>
      <vt:lpstr>PowerPoint Presentation</vt:lpstr>
      <vt:lpstr>PowerPoint Presentation</vt:lpstr>
      <vt:lpstr>What are the effects of an earthquake?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Tectonic Activity</dc:title>
  <dc:creator>setup-Software Setup Account</dc:creator>
  <cp:lastModifiedBy>setup-Software Setup Account</cp:lastModifiedBy>
  <cp:revision>46</cp:revision>
  <dcterms:created xsi:type="dcterms:W3CDTF">2016-11-15T10:00:42Z</dcterms:created>
  <dcterms:modified xsi:type="dcterms:W3CDTF">2016-12-01T10:14:49Z</dcterms:modified>
</cp:coreProperties>
</file>