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77" r:id="rId3"/>
    <p:sldId id="276" r:id="rId4"/>
    <p:sldId id="278" r:id="rId5"/>
    <p:sldId id="279" r:id="rId6"/>
    <p:sldId id="280" r:id="rId7"/>
    <p:sldId id="281" r:id="rId8"/>
    <p:sldId id="284" r:id="rId9"/>
    <p:sldId id="28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006600"/>
    <a:srgbClr val="FFFF00"/>
    <a:srgbClr val="008080"/>
    <a:srgbClr val="663300"/>
    <a:srgbClr val="66FF33"/>
    <a:srgbClr val="FF33CC"/>
    <a:srgbClr val="AD403D"/>
    <a:srgbClr val="3FC5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64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9779DC-A471-48BF-8C21-3F8B8EDEB1C4}" type="datetimeFigureOut">
              <a:rPr lang="en-GB" smtClean="0"/>
              <a:t>09/02/2017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18069C-0AC9-4A21-9632-ED7BCA9FAB49}" type="slidenum">
              <a:rPr lang="en-GB" smtClean="0"/>
              <a:t>‹#›</a:t>
            </a:fld>
            <a:endParaRPr lang="en-GB"/>
          </a:p>
        </p:txBody>
      </p:sp>
    </p:spTree>
    <p:extLst>
      <p:ext uri="{BB962C8B-B14F-4D97-AF65-F5344CB8AC3E}">
        <p14:creationId xmlns:p14="http://schemas.microsoft.com/office/powerpoint/2010/main" val="1010419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a:t>
            </a:r>
            <a:r>
              <a:rPr lang="en-GB" baseline="0" dirty="0" smtClean="0"/>
              <a:t> Sir Bradley Wiggins – born Belgium: Australian father</a:t>
            </a:r>
            <a:r>
              <a:rPr lang="en-GB" baseline="0" smtClean="0"/>
              <a:t>, English mother; 2</a:t>
            </a:r>
            <a:endParaRPr lang="en-GB" dirty="0"/>
          </a:p>
        </p:txBody>
      </p:sp>
      <p:sp>
        <p:nvSpPr>
          <p:cNvPr id="4" name="Slide Number Placeholder 3"/>
          <p:cNvSpPr>
            <a:spLocks noGrp="1"/>
          </p:cNvSpPr>
          <p:nvPr>
            <p:ph type="sldNum" sz="quarter" idx="10"/>
          </p:nvPr>
        </p:nvSpPr>
        <p:spPr/>
        <p:txBody>
          <a:bodyPr/>
          <a:lstStyle/>
          <a:p>
            <a:fld id="{D518069C-0AC9-4A21-9632-ED7BCA9FAB49}" type="slidenum">
              <a:rPr lang="en-GB" smtClean="0"/>
              <a:t>2</a:t>
            </a:fld>
            <a:endParaRPr lang="en-GB"/>
          </a:p>
        </p:txBody>
      </p:sp>
    </p:spTree>
    <p:extLst>
      <p:ext uri="{BB962C8B-B14F-4D97-AF65-F5344CB8AC3E}">
        <p14:creationId xmlns:p14="http://schemas.microsoft.com/office/powerpoint/2010/main" val="2005630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518069C-0AC9-4A21-9632-ED7BCA9FAB49}" type="slidenum">
              <a:rPr lang="en-GB" smtClean="0"/>
              <a:t>3</a:t>
            </a:fld>
            <a:endParaRPr lang="en-GB"/>
          </a:p>
        </p:txBody>
      </p:sp>
    </p:spTree>
    <p:extLst>
      <p:ext uri="{BB962C8B-B14F-4D97-AF65-F5344CB8AC3E}">
        <p14:creationId xmlns:p14="http://schemas.microsoft.com/office/powerpoint/2010/main" val="2005630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518069C-0AC9-4A21-9632-ED7BCA9FAB49}" type="slidenum">
              <a:rPr lang="en-GB" smtClean="0"/>
              <a:t>4</a:t>
            </a:fld>
            <a:endParaRPr lang="en-GB"/>
          </a:p>
        </p:txBody>
      </p:sp>
    </p:spTree>
    <p:extLst>
      <p:ext uri="{BB962C8B-B14F-4D97-AF65-F5344CB8AC3E}">
        <p14:creationId xmlns:p14="http://schemas.microsoft.com/office/powerpoint/2010/main" val="2005630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518069C-0AC9-4A21-9632-ED7BCA9FAB49}" type="slidenum">
              <a:rPr lang="en-GB" smtClean="0"/>
              <a:t>5</a:t>
            </a:fld>
            <a:endParaRPr lang="en-GB"/>
          </a:p>
        </p:txBody>
      </p:sp>
    </p:spTree>
    <p:extLst>
      <p:ext uri="{BB962C8B-B14F-4D97-AF65-F5344CB8AC3E}">
        <p14:creationId xmlns:p14="http://schemas.microsoft.com/office/powerpoint/2010/main" val="2005630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518069C-0AC9-4A21-9632-ED7BCA9FAB49}" type="slidenum">
              <a:rPr lang="en-GB" smtClean="0"/>
              <a:t>6</a:t>
            </a:fld>
            <a:endParaRPr lang="en-GB"/>
          </a:p>
        </p:txBody>
      </p:sp>
    </p:spTree>
    <p:extLst>
      <p:ext uri="{BB962C8B-B14F-4D97-AF65-F5344CB8AC3E}">
        <p14:creationId xmlns:p14="http://schemas.microsoft.com/office/powerpoint/2010/main" val="2005630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518069C-0AC9-4A21-9632-ED7BCA9FAB49}" type="slidenum">
              <a:rPr lang="en-GB" smtClean="0"/>
              <a:t>7</a:t>
            </a:fld>
            <a:endParaRPr lang="en-GB"/>
          </a:p>
        </p:txBody>
      </p:sp>
    </p:spTree>
    <p:extLst>
      <p:ext uri="{BB962C8B-B14F-4D97-AF65-F5344CB8AC3E}">
        <p14:creationId xmlns:p14="http://schemas.microsoft.com/office/powerpoint/2010/main" val="2005630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518069C-0AC9-4A21-9632-ED7BCA9FAB49}" type="slidenum">
              <a:rPr lang="en-GB" smtClean="0"/>
              <a:t>8</a:t>
            </a:fld>
            <a:endParaRPr lang="en-GB"/>
          </a:p>
        </p:txBody>
      </p:sp>
    </p:spTree>
    <p:extLst>
      <p:ext uri="{BB962C8B-B14F-4D97-AF65-F5344CB8AC3E}">
        <p14:creationId xmlns:p14="http://schemas.microsoft.com/office/powerpoint/2010/main" val="2005630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518069C-0AC9-4A21-9632-ED7BCA9FAB49}" type="slidenum">
              <a:rPr lang="en-GB" smtClean="0"/>
              <a:t>9</a:t>
            </a:fld>
            <a:endParaRPr lang="en-GB"/>
          </a:p>
        </p:txBody>
      </p:sp>
    </p:spTree>
    <p:extLst>
      <p:ext uri="{BB962C8B-B14F-4D97-AF65-F5344CB8AC3E}">
        <p14:creationId xmlns:p14="http://schemas.microsoft.com/office/powerpoint/2010/main" val="2005630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E6117FA-D0CB-4AB7-9252-201A06A3C4D5}" type="datetimeFigureOut">
              <a:rPr lang="en-GB" smtClean="0"/>
              <a:t>09/02/2017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7563A-435F-4DEA-A17B-F82459B84BE4}" type="slidenum">
              <a:rPr lang="en-GB" smtClean="0"/>
              <a:t>‹#›</a:t>
            </a:fld>
            <a:endParaRPr lang="en-GB"/>
          </a:p>
        </p:txBody>
      </p:sp>
    </p:spTree>
    <p:extLst>
      <p:ext uri="{BB962C8B-B14F-4D97-AF65-F5344CB8AC3E}">
        <p14:creationId xmlns:p14="http://schemas.microsoft.com/office/powerpoint/2010/main" val="1693947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6117FA-D0CB-4AB7-9252-201A06A3C4D5}" type="datetimeFigureOut">
              <a:rPr lang="en-GB" smtClean="0"/>
              <a:t>09/02/2017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7563A-435F-4DEA-A17B-F82459B84BE4}" type="slidenum">
              <a:rPr lang="en-GB" smtClean="0"/>
              <a:t>‹#›</a:t>
            </a:fld>
            <a:endParaRPr lang="en-GB"/>
          </a:p>
        </p:txBody>
      </p:sp>
    </p:spTree>
    <p:extLst>
      <p:ext uri="{BB962C8B-B14F-4D97-AF65-F5344CB8AC3E}">
        <p14:creationId xmlns:p14="http://schemas.microsoft.com/office/powerpoint/2010/main" val="3187070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6117FA-D0CB-4AB7-9252-201A06A3C4D5}" type="datetimeFigureOut">
              <a:rPr lang="en-GB" smtClean="0"/>
              <a:t>09/02/2017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7563A-435F-4DEA-A17B-F82459B84BE4}" type="slidenum">
              <a:rPr lang="en-GB" smtClean="0"/>
              <a:t>‹#›</a:t>
            </a:fld>
            <a:endParaRPr lang="en-GB"/>
          </a:p>
        </p:txBody>
      </p:sp>
    </p:spTree>
    <p:extLst>
      <p:ext uri="{BB962C8B-B14F-4D97-AF65-F5344CB8AC3E}">
        <p14:creationId xmlns:p14="http://schemas.microsoft.com/office/powerpoint/2010/main" val="199333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6117FA-D0CB-4AB7-9252-201A06A3C4D5}" type="datetimeFigureOut">
              <a:rPr lang="en-GB" smtClean="0"/>
              <a:t>09/02/2017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7563A-435F-4DEA-A17B-F82459B84BE4}" type="slidenum">
              <a:rPr lang="en-GB" smtClean="0"/>
              <a:t>‹#›</a:t>
            </a:fld>
            <a:endParaRPr lang="en-GB"/>
          </a:p>
        </p:txBody>
      </p:sp>
    </p:spTree>
    <p:extLst>
      <p:ext uri="{BB962C8B-B14F-4D97-AF65-F5344CB8AC3E}">
        <p14:creationId xmlns:p14="http://schemas.microsoft.com/office/powerpoint/2010/main" val="1682901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6117FA-D0CB-4AB7-9252-201A06A3C4D5}" type="datetimeFigureOut">
              <a:rPr lang="en-GB" smtClean="0"/>
              <a:t>09/02/2017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7563A-435F-4DEA-A17B-F82459B84BE4}" type="slidenum">
              <a:rPr lang="en-GB" smtClean="0"/>
              <a:t>‹#›</a:t>
            </a:fld>
            <a:endParaRPr lang="en-GB"/>
          </a:p>
        </p:txBody>
      </p:sp>
    </p:spTree>
    <p:extLst>
      <p:ext uri="{BB962C8B-B14F-4D97-AF65-F5344CB8AC3E}">
        <p14:creationId xmlns:p14="http://schemas.microsoft.com/office/powerpoint/2010/main" val="2004485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E6117FA-D0CB-4AB7-9252-201A06A3C4D5}" type="datetimeFigureOut">
              <a:rPr lang="en-GB" smtClean="0"/>
              <a:t>09/02/2017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07563A-435F-4DEA-A17B-F82459B84BE4}" type="slidenum">
              <a:rPr lang="en-GB" smtClean="0"/>
              <a:t>‹#›</a:t>
            </a:fld>
            <a:endParaRPr lang="en-GB"/>
          </a:p>
        </p:txBody>
      </p:sp>
    </p:spTree>
    <p:extLst>
      <p:ext uri="{BB962C8B-B14F-4D97-AF65-F5344CB8AC3E}">
        <p14:creationId xmlns:p14="http://schemas.microsoft.com/office/powerpoint/2010/main" val="2021594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E6117FA-D0CB-4AB7-9252-201A06A3C4D5}" type="datetimeFigureOut">
              <a:rPr lang="en-GB" smtClean="0"/>
              <a:t>09/02/2017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B07563A-435F-4DEA-A17B-F82459B84BE4}" type="slidenum">
              <a:rPr lang="en-GB" smtClean="0"/>
              <a:t>‹#›</a:t>
            </a:fld>
            <a:endParaRPr lang="en-GB"/>
          </a:p>
        </p:txBody>
      </p:sp>
    </p:spTree>
    <p:extLst>
      <p:ext uri="{BB962C8B-B14F-4D97-AF65-F5344CB8AC3E}">
        <p14:creationId xmlns:p14="http://schemas.microsoft.com/office/powerpoint/2010/main" val="3181505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E6117FA-D0CB-4AB7-9252-201A06A3C4D5}" type="datetimeFigureOut">
              <a:rPr lang="en-GB" smtClean="0"/>
              <a:t>09/02/2017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B07563A-435F-4DEA-A17B-F82459B84BE4}" type="slidenum">
              <a:rPr lang="en-GB" smtClean="0"/>
              <a:t>‹#›</a:t>
            </a:fld>
            <a:endParaRPr lang="en-GB"/>
          </a:p>
        </p:txBody>
      </p:sp>
    </p:spTree>
    <p:extLst>
      <p:ext uri="{BB962C8B-B14F-4D97-AF65-F5344CB8AC3E}">
        <p14:creationId xmlns:p14="http://schemas.microsoft.com/office/powerpoint/2010/main" val="191789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6117FA-D0CB-4AB7-9252-201A06A3C4D5}" type="datetimeFigureOut">
              <a:rPr lang="en-GB" smtClean="0"/>
              <a:t>09/02/2017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B07563A-435F-4DEA-A17B-F82459B84BE4}" type="slidenum">
              <a:rPr lang="en-GB" smtClean="0"/>
              <a:t>‹#›</a:t>
            </a:fld>
            <a:endParaRPr lang="en-GB"/>
          </a:p>
        </p:txBody>
      </p:sp>
    </p:spTree>
    <p:extLst>
      <p:ext uri="{BB962C8B-B14F-4D97-AF65-F5344CB8AC3E}">
        <p14:creationId xmlns:p14="http://schemas.microsoft.com/office/powerpoint/2010/main" val="1654863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6117FA-D0CB-4AB7-9252-201A06A3C4D5}" type="datetimeFigureOut">
              <a:rPr lang="en-GB" smtClean="0"/>
              <a:t>09/02/2017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07563A-435F-4DEA-A17B-F82459B84BE4}" type="slidenum">
              <a:rPr lang="en-GB" smtClean="0"/>
              <a:t>‹#›</a:t>
            </a:fld>
            <a:endParaRPr lang="en-GB"/>
          </a:p>
        </p:txBody>
      </p:sp>
    </p:spTree>
    <p:extLst>
      <p:ext uri="{BB962C8B-B14F-4D97-AF65-F5344CB8AC3E}">
        <p14:creationId xmlns:p14="http://schemas.microsoft.com/office/powerpoint/2010/main" val="119015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6117FA-D0CB-4AB7-9252-201A06A3C4D5}" type="datetimeFigureOut">
              <a:rPr lang="en-GB" smtClean="0"/>
              <a:t>09/02/2017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07563A-435F-4DEA-A17B-F82459B84BE4}" type="slidenum">
              <a:rPr lang="en-GB" smtClean="0"/>
              <a:t>‹#›</a:t>
            </a:fld>
            <a:endParaRPr lang="en-GB"/>
          </a:p>
        </p:txBody>
      </p:sp>
    </p:spTree>
    <p:extLst>
      <p:ext uri="{BB962C8B-B14F-4D97-AF65-F5344CB8AC3E}">
        <p14:creationId xmlns:p14="http://schemas.microsoft.com/office/powerpoint/2010/main" val="2758547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6117FA-D0CB-4AB7-9252-201A06A3C4D5}" type="datetimeFigureOut">
              <a:rPr lang="en-GB" smtClean="0"/>
              <a:t>09/02/2017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07563A-435F-4DEA-A17B-F82459B84BE4}" type="slidenum">
              <a:rPr lang="en-GB" smtClean="0"/>
              <a:t>‹#›</a:t>
            </a:fld>
            <a:endParaRPr lang="en-GB"/>
          </a:p>
        </p:txBody>
      </p:sp>
    </p:spTree>
    <p:extLst>
      <p:ext uri="{BB962C8B-B14F-4D97-AF65-F5344CB8AC3E}">
        <p14:creationId xmlns:p14="http://schemas.microsoft.com/office/powerpoint/2010/main" val="936216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5SnR-e0S6Ic"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s://www.youtube.com/watch?v=s_iwrt7D5OA"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5337" y="1616365"/>
            <a:ext cx="8033327" cy="1984086"/>
          </a:xfrm>
        </p:spPr>
        <p:txBody>
          <a:bodyPr>
            <a:noAutofit/>
          </a:bodyPr>
          <a:lstStyle/>
          <a:p>
            <a:r>
              <a:rPr lang="en-GB" sz="7200" b="1" dirty="0" smtClean="0"/>
              <a:t>Globalisation</a:t>
            </a:r>
            <a:endParaRPr lang="en-GB" sz="7200" b="1" dirty="0"/>
          </a:p>
        </p:txBody>
      </p:sp>
      <p:sp>
        <p:nvSpPr>
          <p:cNvPr id="3" name="Subtitle 2"/>
          <p:cNvSpPr>
            <a:spLocks noGrp="1"/>
          </p:cNvSpPr>
          <p:nvPr>
            <p:ph type="subTitle" idx="1"/>
          </p:nvPr>
        </p:nvSpPr>
        <p:spPr/>
        <p:txBody>
          <a:bodyPr>
            <a:normAutofit/>
          </a:bodyPr>
          <a:lstStyle/>
          <a:p>
            <a:r>
              <a:rPr lang="en-GB" sz="4400" dirty="0" smtClean="0"/>
              <a:t>Impacts on the UK</a:t>
            </a:r>
            <a:endParaRPr lang="en-GB" sz="4400" dirty="0"/>
          </a:p>
        </p:txBody>
      </p:sp>
    </p:spTree>
    <p:extLst>
      <p:ext uri="{BB962C8B-B14F-4D97-AF65-F5344CB8AC3E}">
        <p14:creationId xmlns:p14="http://schemas.microsoft.com/office/powerpoint/2010/main" val="320115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 y="90000"/>
            <a:ext cx="9143998" cy="553998"/>
          </a:xfrm>
          <a:prstGeom prst="rect">
            <a:avLst/>
          </a:prstGeom>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b="1" dirty="0" smtClean="0">
                <a:latin typeface="Calibri" panose="020F0502020204030204" pitchFamily="34" charset="0"/>
              </a:rPr>
              <a:t>Who are they and what do they have in common?</a:t>
            </a:r>
            <a:endParaRPr lang="en-GB" sz="3000" b="1" dirty="0">
              <a:latin typeface="Calibri" panose="020F0502020204030204"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7653" y="813901"/>
            <a:ext cx="3182986" cy="17904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3648" y="3563330"/>
            <a:ext cx="3492625" cy="19646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5227935" y="2649427"/>
            <a:ext cx="3082422" cy="584775"/>
          </a:xfrm>
          <a:prstGeom prst="rect">
            <a:avLst/>
          </a:prstGeom>
          <a:noFill/>
        </p:spPr>
        <p:txBody>
          <a:bodyPr wrap="square" rtlCol="0">
            <a:spAutoFit/>
          </a:bodyPr>
          <a:lstStyle/>
          <a:p>
            <a:r>
              <a:rPr lang="en-GB" sz="1600" dirty="0" smtClean="0"/>
              <a:t>Sir Bradley Wiggins – born Belgium (English mother</a:t>
            </a:r>
            <a:r>
              <a:rPr lang="en-GB" sz="1600" dirty="0"/>
              <a:t>, </a:t>
            </a:r>
            <a:r>
              <a:rPr lang="en-GB" sz="1600" dirty="0" smtClean="0"/>
              <a:t>Australian father)</a:t>
            </a:r>
            <a:endParaRPr lang="en-GB" sz="1600" dirty="0"/>
          </a:p>
        </p:txBody>
      </p:sp>
      <p:sp>
        <p:nvSpPr>
          <p:cNvPr id="6" name="TextBox 5"/>
          <p:cNvSpPr txBox="1"/>
          <p:nvPr/>
        </p:nvSpPr>
        <p:spPr>
          <a:xfrm>
            <a:off x="5162020" y="5548058"/>
            <a:ext cx="3214253" cy="369332"/>
          </a:xfrm>
          <a:prstGeom prst="rect">
            <a:avLst/>
          </a:prstGeom>
          <a:noFill/>
        </p:spPr>
        <p:txBody>
          <a:bodyPr wrap="square" rtlCol="0">
            <a:spAutoFit/>
          </a:bodyPr>
          <a:lstStyle/>
          <a:p>
            <a:pPr algn="ctr"/>
            <a:r>
              <a:rPr lang="en-GB" dirty="0" smtClean="0"/>
              <a:t>Kevin </a:t>
            </a:r>
            <a:r>
              <a:rPr lang="en-GB" dirty="0" err="1" smtClean="0"/>
              <a:t>Pietersen</a:t>
            </a:r>
            <a:r>
              <a:rPr lang="en-GB" dirty="0" smtClean="0"/>
              <a:t> – South Africa</a:t>
            </a:r>
            <a:endParaRPr lang="en-GB" dirty="0"/>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762" y="3563330"/>
            <a:ext cx="2950590" cy="19646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666762" y="5548058"/>
            <a:ext cx="2950590" cy="369332"/>
          </a:xfrm>
          <a:prstGeom prst="rect">
            <a:avLst/>
          </a:prstGeom>
          <a:noFill/>
        </p:spPr>
        <p:txBody>
          <a:bodyPr wrap="square" rtlCol="0">
            <a:spAutoFit/>
          </a:bodyPr>
          <a:lstStyle/>
          <a:p>
            <a:pPr algn="ctr"/>
            <a:r>
              <a:rPr lang="en-GB" dirty="0" smtClean="0"/>
              <a:t>Sir Mo Farah – Somalia</a:t>
            </a:r>
            <a:endParaRPr lang="en-GB" dirty="0"/>
          </a:p>
        </p:txBody>
      </p:sp>
      <p:pic>
        <p:nvPicPr>
          <p:cNvPr id="205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8666" y="813901"/>
            <a:ext cx="3226782" cy="181417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 name="TextBox 10"/>
          <p:cNvSpPr txBox="1"/>
          <p:nvPr/>
        </p:nvSpPr>
        <p:spPr>
          <a:xfrm>
            <a:off x="666762" y="2649427"/>
            <a:ext cx="2950590" cy="584775"/>
          </a:xfrm>
          <a:prstGeom prst="rect">
            <a:avLst/>
          </a:prstGeom>
          <a:noFill/>
        </p:spPr>
        <p:txBody>
          <a:bodyPr wrap="square" rtlCol="0">
            <a:spAutoFit/>
          </a:bodyPr>
          <a:lstStyle/>
          <a:p>
            <a:r>
              <a:rPr lang="en-GB" sz="1600" dirty="0" smtClean="0"/>
              <a:t>Dame Jessica Ennis-Hill – born UK (English mother</a:t>
            </a:r>
            <a:r>
              <a:rPr lang="en-GB" sz="1600" dirty="0"/>
              <a:t>, </a:t>
            </a:r>
            <a:r>
              <a:rPr lang="en-GB" sz="1600" dirty="0" smtClean="0"/>
              <a:t>Jamaican father)</a:t>
            </a:r>
            <a:endParaRPr lang="en-GB" sz="1600" dirty="0"/>
          </a:p>
        </p:txBody>
      </p:sp>
    </p:spTree>
    <p:extLst>
      <p:ext uri="{BB962C8B-B14F-4D97-AF65-F5344CB8AC3E}">
        <p14:creationId xmlns:p14="http://schemas.microsoft.com/office/powerpoint/2010/main" val="557923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 y="90000"/>
            <a:ext cx="9143998" cy="553998"/>
          </a:xfrm>
          <a:prstGeom prst="rect">
            <a:avLst/>
          </a:prstGeom>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b="1" dirty="0" smtClean="0">
                <a:latin typeface="Calibri" panose="020F0502020204030204" pitchFamily="34" charset="0"/>
              </a:rPr>
              <a:t>Impacts on the UK’s population</a:t>
            </a:r>
            <a:endParaRPr lang="en-GB" sz="3000" b="1" dirty="0">
              <a:latin typeface="Calibri" panose="020F0502020204030204" pitchFamily="34" charset="0"/>
            </a:endParaRPr>
          </a:p>
        </p:txBody>
      </p:sp>
      <p:sp>
        <p:nvSpPr>
          <p:cNvPr id="8" name="TextBox 7"/>
          <p:cNvSpPr txBox="1"/>
          <p:nvPr/>
        </p:nvSpPr>
        <p:spPr>
          <a:xfrm>
            <a:off x="0" y="693708"/>
            <a:ext cx="9144000" cy="707886"/>
          </a:xfrm>
          <a:prstGeom prst="rect">
            <a:avLst/>
          </a:prstGeom>
          <a:noFill/>
        </p:spPr>
        <p:txBody>
          <a:bodyPr wrap="square" rtlCol="0">
            <a:spAutoFit/>
          </a:bodyPr>
          <a:lstStyle/>
          <a:p>
            <a:pPr marL="457200" indent="-457200">
              <a:spcAft>
                <a:spcPts val="600"/>
              </a:spcAft>
              <a:buFont typeface="+mj-lt"/>
              <a:buAutoNum type="arabicPeriod"/>
            </a:pPr>
            <a:r>
              <a:rPr lang="en-GB" sz="2000" dirty="0" smtClean="0"/>
              <a:t>Draw a graph of this data to show how the % of the UK’s population born overseas has changed with time:</a:t>
            </a:r>
            <a:endParaRPr lang="en-GB" sz="2000" dirty="0"/>
          </a:p>
        </p:txBody>
      </p:sp>
      <p:graphicFrame>
        <p:nvGraphicFramePr>
          <p:cNvPr id="2" name="Table 1"/>
          <p:cNvGraphicFramePr>
            <a:graphicFrameLocks noGrp="1"/>
          </p:cNvGraphicFramePr>
          <p:nvPr>
            <p:extLst>
              <p:ext uri="{D42A27DB-BD31-4B8C-83A1-F6EECF244321}">
                <p14:modId xmlns:p14="http://schemas.microsoft.com/office/powerpoint/2010/main" val="1917849029"/>
              </p:ext>
            </p:extLst>
          </p:nvPr>
        </p:nvGraphicFramePr>
        <p:xfrm>
          <a:off x="2096655" y="1595654"/>
          <a:ext cx="4461162" cy="2828925"/>
        </p:xfrm>
        <a:graphic>
          <a:graphicData uri="http://schemas.openxmlformats.org/drawingml/2006/table">
            <a:tbl>
              <a:tblPr>
                <a:tableStyleId>{5940675A-B579-460E-94D1-54222C63F5DA}</a:tableStyleId>
              </a:tblPr>
              <a:tblGrid>
                <a:gridCol w="785090"/>
                <a:gridCol w="3676072"/>
              </a:tblGrid>
              <a:tr h="190500">
                <a:tc>
                  <a:txBody>
                    <a:bodyPr/>
                    <a:lstStyle/>
                    <a:p>
                      <a:pPr algn="ctr" fontAlgn="b"/>
                      <a:r>
                        <a:rPr lang="en-GB" sz="2000" u="none" strike="noStrike" dirty="0" smtClean="0">
                          <a:effectLst/>
                        </a:rPr>
                        <a:t>Year</a:t>
                      </a:r>
                      <a:endParaRPr lang="en-GB" sz="2000" b="0" i="0" u="none" strike="noStrike" dirty="0">
                        <a:solidFill>
                          <a:srgbClr val="000000"/>
                        </a:solidFill>
                        <a:effectLst/>
                        <a:latin typeface="Calibri"/>
                      </a:endParaRPr>
                    </a:p>
                  </a:txBody>
                  <a:tcPr marL="9525" marR="9525" marT="9525" marB="0" anchor="b"/>
                </a:tc>
                <a:tc>
                  <a:txBody>
                    <a:bodyPr/>
                    <a:lstStyle/>
                    <a:p>
                      <a:pPr algn="ctr" fontAlgn="b"/>
                      <a:r>
                        <a:rPr lang="en-GB" sz="2000" u="none" strike="noStrike" dirty="0" smtClean="0">
                          <a:effectLst/>
                        </a:rPr>
                        <a:t>% of UK population</a:t>
                      </a:r>
                      <a:r>
                        <a:rPr lang="en-GB" sz="2000" u="none" strike="noStrike" baseline="0" dirty="0" smtClean="0">
                          <a:effectLst/>
                        </a:rPr>
                        <a:t> born overseas</a:t>
                      </a:r>
                      <a:endParaRPr lang="en-GB" sz="2000" b="0" i="0" u="none" strike="noStrike" dirty="0">
                        <a:solidFill>
                          <a:srgbClr val="000000"/>
                        </a:solidFill>
                        <a:effectLst/>
                        <a:latin typeface="Calibri"/>
                      </a:endParaRPr>
                    </a:p>
                  </a:txBody>
                  <a:tcPr marL="9525" marR="9525" marT="9525" marB="0" anchor="b"/>
                </a:tc>
              </a:tr>
              <a:tr h="190500">
                <a:tc>
                  <a:txBody>
                    <a:bodyPr/>
                    <a:lstStyle/>
                    <a:p>
                      <a:pPr algn="ctr" fontAlgn="b"/>
                      <a:r>
                        <a:rPr lang="en-GB" sz="2000" u="none" strike="noStrike" dirty="0">
                          <a:effectLst/>
                        </a:rPr>
                        <a:t>1951</a:t>
                      </a:r>
                      <a:endParaRPr lang="en-GB" sz="2000" b="0" i="0" u="none" strike="noStrike" dirty="0">
                        <a:solidFill>
                          <a:srgbClr val="000000"/>
                        </a:solidFill>
                        <a:effectLst/>
                        <a:latin typeface="Calibri"/>
                      </a:endParaRPr>
                    </a:p>
                  </a:txBody>
                  <a:tcPr marL="9525" marR="9525" marT="9525" marB="0" anchor="b"/>
                </a:tc>
                <a:tc>
                  <a:txBody>
                    <a:bodyPr/>
                    <a:lstStyle/>
                    <a:p>
                      <a:pPr algn="ctr" fontAlgn="b"/>
                      <a:r>
                        <a:rPr lang="en-GB" sz="2000" u="none" strike="noStrike" dirty="0">
                          <a:effectLst/>
                        </a:rPr>
                        <a:t>4.2</a:t>
                      </a:r>
                      <a:endParaRPr lang="en-GB" sz="2000" b="0" i="0" u="none" strike="noStrike" dirty="0">
                        <a:solidFill>
                          <a:srgbClr val="000000"/>
                        </a:solidFill>
                        <a:effectLst/>
                        <a:latin typeface="Calibri"/>
                      </a:endParaRPr>
                    </a:p>
                  </a:txBody>
                  <a:tcPr marL="9525" marR="9525" marT="9525" marB="0" anchor="b"/>
                </a:tc>
              </a:tr>
              <a:tr h="190500">
                <a:tc>
                  <a:txBody>
                    <a:bodyPr/>
                    <a:lstStyle/>
                    <a:p>
                      <a:pPr algn="ctr" fontAlgn="b"/>
                      <a:r>
                        <a:rPr lang="en-GB" sz="2000" u="none" strike="noStrike">
                          <a:effectLst/>
                        </a:rPr>
                        <a:t>1961</a:t>
                      </a:r>
                      <a:endParaRPr lang="en-GB" sz="2000" b="0" i="0" u="none" strike="noStrike">
                        <a:solidFill>
                          <a:srgbClr val="000000"/>
                        </a:solidFill>
                        <a:effectLst/>
                        <a:latin typeface="Calibri"/>
                      </a:endParaRPr>
                    </a:p>
                  </a:txBody>
                  <a:tcPr marL="9525" marR="9525" marT="9525" marB="0" anchor="b"/>
                </a:tc>
                <a:tc>
                  <a:txBody>
                    <a:bodyPr/>
                    <a:lstStyle/>
                    <a:p>
                      <a:pPr algn="ctr" fontAlgn="b"/>
                      <a:r>
                        <a:rPr lang="en-GB" sz="2000" u="none" strike="noStrike">
                          <a:effectLst/>
                        </a:rPr>
                        <a:t>4.9</a:t>
                      </a:r>
                      <a:endParaRPr lang="en-GB" sz="2000" b="0" i="0" u="none" strike="noStrike">
                        <a:solidFill>
                          <a:srgbClr val="000000"/>
                        </a:solidFill>
                        <a:effectLst/>
                        <a:latin typeface="Calibri"/>
                      </a:endParaRPr>
                    </a:p>
                  </a:txBody>
                  <a:tcPr marL="9525" marR="9525" marT="9525" marB="0" anchor="b"/>
                </a:tc>
              </a:tr>
              <a:tr h="190500">
                <a:tc>
                  <a:txBody>
                    <a:bodyPr/>
                    <a:lstStyle/>
                    <a:p>
                      <a:pPr algn="ctr" fontAlgn="b"/>
                      <a:r>
                        <a:rPr lang="en-GB" sz="2000" u="none" strike="noStrike">
                          <a:effectLst/>
                        </a:rPr>
                        <a:t>1971</a:t>
                      </a:r>
                      <a:endParaRPr lang="en-GB" sz="2000" b="0" i="0" u="none" strike="noStrike">
                        <a:solidFill>
                          <a:srgbClr val="000000"/>
                        </a:solidFill>
                        <a:effectLst/>
                        <a:latin typeface="Calibri"/>
                      </a:endParaRPr>
                    </a:p>
                  </a:txBody>
                  <a:tcPr marL="9525" marR="9525" marT="9525" marB="0" anchor="b"/>
                </a:tc>
                <a:tc>
                  <a:txBody>
                    <a:bodyPr/>
                    <a:lstStyle/>
                    <a:p>
                      <a:pPr algn="ctr" fontAlgn="b"/>
                      <a:r>
                        <a:rPr lang="en-GB" sz="2000" u="none" strike="noStrike">
                          <a:effectLst/>
                        </a:rPr>
                        <a:t>5.8</a:t>
                      </a:r>
                      <a:endParaRPr lang="en-GB" sz="2000" b="0" i="0" u="none" strike="noStrike">
                        <a:solidFill>
                          <a:srgbClr val="000000"/>
                        </a:solidFill>
                        <a:effectLst/>
                        <a:latin typeface="Calibri"/>
                      </a:endParaRPr>
                    </a:p>
                  </a:txBody>
                  <a:tcPr marL="9525" marR="9525" marT="9525" marB="0" anchor="b"/>
                </a:tc>
              </a:tr>
              <a:tr h="190500">
                <a:tc>
                  <a:txBody>
                    <a:bodyPr/>
                    <a:lstStyle/>
                    <a:p>
                      <a:pPr algn="ctr" fontAlgn="b"/>
                      <a:r>
                        <a:rPr lang="en-GB" sz="2000" u="none" strike="noStrike">
                          <a:effectLst/>
                        </a:rPr>
                        <a:t>1981</a:t>
                      </a:r>
                      <a:endParaRPr lang="en-GB" sz="2000" b="0" i="0" u="none" strike="noStrike">
                        <a:solidFill>
                          <a:srgbClr val="000000"/>
                        </a:solidFill>
                        <a:effectLst/>
                        <a:latin typeface="Calibri"/>
                      </a:endParaRPr>
                    </a:p>
                  </a:txBody>
                  <a:tcPr marL="9525" marR="9525" marT="9525" marB="0" anchor="b"/>
                </a:tc>
                <a:tc>
                  <a:txBody>
                    <a:bodyPr/>
                    <a:lstStyle/>
                    <a:p>
                      <a:pPr algn="ctr" fontAlgn="b"/>
                      <a:r>
                        <a:rPr lang="en-GB" sz="2000" u="none" strike="noStrike">
                          <a:effectLst/>
                        </a:rPr>
                        <a:t>6.2</a:t>
                      </a:r>
                      <a:endParaRPr lang="en-GB" sz="2000" b="0" i="0" u="none" strike="noStrike">
                        <a:solidFill>
                          <a:srgbClr val="000000"/>
                        </a:solidFill>
                        <a:effectLst/>
                        <a:latin typeface="Calibri"/>
                      </a:endParaRPr>
                    </a:p>
                  </a:txBody>
                  <a:tcPr marL="9525" marR="9525" marT="9525" marB="0" anchor="b"/>
                </a:tc>
              </a:tr>
              <a:tr h="190500">
                <a:tc>
                  <a:txBody>
                    <a:bodyPr/>
                    <a:lstStyle/>
                    <a:p>
                      <a:pPr algn="ctr" fontAlgn="b"/>
                      <a:r>
                        <a:rPr lang="en-GB" sz="2000" u="none" strike="noStrike">
                          <a:effectLst/>
                        </a:rPr>
                        <a:t>1991</a:t>
                      </a:r>
                      <a:endParaRPr lang="en-GB" sz="2000" b="0" i="0" u="none" strike="noStrike">
                        <a:solidFill>
                          <a:srgbClr val="000000"/>
                        </a:solidFill>
                        <a:effectLst/>
                        <a:latin typeface="Calibri"/>
                      </a:endParaRPr>
                    </a:p>
                  </a:txBody>
                  <a:tcPr marL="9525" marR="9525" marT="9525" marB="0" anchor="b"/>
                </a:tc>
                <a:tc>
                  <a:txBody>
                    <a:bodyPr/>
                    <a:lstStyle/>
                    <a:p>
                      <a:pPr algn="ctr" fontAlgn="b"/>
                      <a:r>
                        <a:rPr lang="en-GB" sz="2000" u="none" strike="noStrike">
                          <a:effectLst/>
                        </a:rPr>
                        <a:t>6.7</a:t>
                      </a:r>
                      <a:endParaRPr lang="en-GB" sz="2000" b="0" i="0" u="none" strike="noStrike">
                        <a:solidFill>
                          <a:srgbClr val="000000"/>
                        </a:solidFill>
                        <a:effectLst/>
                        <a:latin typeface="Calibri"/>
                      </a:endParaRPr>
                    </a:p>
                  </a:txBody>
                  <a:tcPr marL="9525" marR="9525" marT="9525" marB="0" anchor="b"/>
                </a:tc>
              </a:tr>
              <a:tr h="190500">
                <a:tc>
                  <a:txBody>
                    <a:bodyPr/>
                    <a:lstStyle/>
                    <a:p>
                      <a:pPr algn="ctr" fontAlgn="b"/>
                      <a:r>
                        <a:rPr lang="en-GB" sz="2000" u="none" strike="noStrike">
                          <a:effectLst/>
                        </a:rPr>
                        <a:t>2001</a:t>
                      </a:r>
                      <a:endParaRPr lang="en-GB" sz="2000" b="0" i="0" u="none" strike="noStrike">
                        <a:solidFill>
                          <a:srgbClr val="000000"/>
                        </a:solidFill>
                        <a:effectLst/>
                        <a:latin typeface="Calibri"/>
                      </a:endParaRPr>
                    </a:p>
                  </a:txBody>
                  <a:tcPr marL="9525" marR="9525" marT="9525" marB="0" anchor="b"/>
                </a:tc>
                <a:tc>
                  <a:txBody>
                    <a:bodyPr/>
                    <a:lstStyle/>
                    <a:p>
                      <a:pPr algn="ctr" fontAlgn="b"/>
                      <a:r>
                        <a:rPr lang="en-GB" sz="2000" u="none" strike="noStrike">
                          <a:effectLst/>
                        </a:rPr>
                        <a:t>8.3</a:t>
                      </a:r>
                      <a:endParaRPr lang="en-GB" sz="2000" b="0" i="0" u="none" strike="noStrike">
                        <a:solidFill>
                          <a:srgbClr val="000000"/>
                        </a:solidFill>
                        <a:effectLst/>
                        <a:latin typeface="Calibri"/>
                      </a:endParaRPr>
                    </a:p>
                  </a:txBody>
                  <a:tcPr marL="9525" marR="9525" marT="9525" marB="0" anchor="b"/>
                </a:tc>
              </a:tr>
              <a:tr h="190500">
                <a:tc>
                  <a:txBody>
                    <a:bodyPr/>
                    <a:lstStyle/>
                    <a:p>
                      <a:pPr algn="ctr" fontAlgn="b"/>
                      <a:r>
                        <a:rPr lang="en-GB" sz="2000" u="none" strike="noStrike">
                          <a:effectLst/>
                        </a:rPr>
                        <a:t>2011</a:t>
                      </a:r>
                      <a:endParaRPr lang="en-GB" sz="2000" b="0" i="0" u="none" strike="noStrike">
                        <a:solidFill>
                          <a:srgbClr val="000000"/>
                        </a:solidFill>
                        <a:effectLst/>
                        <a:latin typeface="Calibri"/>
                      </a:endParaRPr>
                    </a:p>
                  </a:txBody>
                  <a:tcPr marL="9525" marR="9525" marT="9525" marB="0" anchor="b"/>
                </a:tc>
                <a:tc>
                  <a:txBody>
                    <a:bodyPr/>
                    <a:lstStyle/>
                    <a:p>
                      <a:pPr algn="ctr" fontAlgn="b"/>
                      <a:r>
                        <a:rPr lang="en-GB" sz="2000" u="none" strike="noStrike">
                          <a:effectLst/>
                        </a:rPr>
                        <a:t>12.7</a:t>
                      </a:r>
                      <a:endParaRPr lang="en-GB" sz="2000" b="0" i="0" u="none" strike="noStrike">
                        <a:solidFill>
                          <a:srgbClr val="000000"/>
                        </a:solidFill>
                        <a:effectLst/>
                        <a:latin typeface="Calibri"/>
                      </a:endParaRPr>
                    </a:p>
                  </a:txBody>
                  <a:tcPr marL="9525" marR="9525" marT="9525" marB="0" anchor="b"/>
                </a:tc>
              </a:tr>
              <a:tr h="190500">
                <a:tc>
                  <a:txBody>
                    <a:bodyPr/>
                    <a:lstStyle/>
                    <a:p>
                      <a:pPr algn="ctr" fontAlgn="b"/>
                      <a:r>
                        <a:rPr lang="en-GB" sz="2000" u="none" strike="noStrike" dirty="0">
                          <a:effectLst/>
                        </a:rPr>
                        <a:t>2014</a:t>
                      </a:r>
                      <a:endParaRPr lang="en-GB" sz="2000" b="0" i="0" u="none" strike="noStrike" dirty="0">
                        <a:solidFill>
                          <a:srgbClr val="000000"/>
                        </a:solidFill>
                        <a:effectLst/>
                        <a:latin typeface="Calibri"/>
                      </a:endParaRPr>
                    </a:p>
                  </a:txBody>
                  <a:tcPr marL="9525" marR="9525" marT="9525" marB="0" anchor="b"/>
                </a:tc>
                <a:tc>
                  <a:txBody>
                    <a:bodyPr/>
                    <a:lstStyle/>
                    <a:p>
                      <a:pPr algn="ctr" fontAlgn="b"/>
                      <a:r>
                        <a:rPr lang="en-GB" sz="2000" u="none" strike="noStrike" dirty="0">
                          <a:effectLst/>
                        </a:rPr>
                        <a:t>15.0</a:t>
                      </a:r>
                      <a:endParaRPr lang="en-GB" sz="2000" b="0" i="0" u="none" strike="noStrike" dirty="0">
                        <a:solidFill>
                          <a:srgbClr val="000000"/>
                        </a:solidFill>
                        <a:effectLst/>
                        <a:latin typeface="Calibri"/>
                      </a:endParaRPr>
                    </a:p>
                  </a:txBody>
                  <a:tcPr marL="9525" marR="9525" marT="9525" marB="0" anchor="b"/>
                </a:tc>
              </a:tr>
            </a:tbl>
          </a:graphicData>
        </a:graphic>
      </p:graphicFrame>
      <p:sp>
        <p:nvSpPr>
          <p:cNvPr id="6" name="TextBox 5"/>
          <p:cNvSpPr txBox="1"/>
          <p:nvPr/>
        </p:nvSpPr>
        <p:spPr>
          <a:xfrm>
            <a:off x="0" y="4679199"/>
            <a:ext cx="9144000" cy="400110"/>
          </a:xfrm>
          <a:prstGeom prst="rect">
            <a:avLst/>
          </a:prstGeom>
          <a:noFill/>
        </p:spPr>
        <p:txBody>
          <a:bodyPr wrap="square" rtlCol="0">
            <a:spAutoFit/>
          </a:bodyPr>
          <a:lstStyle/>
          <a:p>
            <a:pPr marL="457200" indent="-457200">
              <a:spcAft>
                <a:spcPts val="600"/>
              </a:spcAft>
              <a:buFont typeface="+mj-lt"/>
              <a:buAutoNum type="arabicPeriod" startAt="2"/>
            </a:pPr>
            <a:r>
              <a:rPr lang="en-GB" sz="2000" dirty="0" smtClean="0"/>
              <a:t>Describe the changes shown by your graph.</a:t>
            </a:r>
            <a:endParaRPr lang="en-GB" sz="2000" dirty="0"/>
          </a:p>
        </p:txBody>
      </p:sp>
    </p:spTree>
    <p:extLst>
      <p:ext uri="{BB962C8B-B14F-4D97-AF65-F5344CB8AC3E}">
        <p14:creationId xmlns:p14="http://schemas.microsoft.com/office/powerpoint/2010/main" val="1821495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up)">
                                      <p:cBhvr>
                                        <p:cTn id="7" dur="500"/>
                                        <p:tgtEl>
                                          <p:spTgt spid="8">
                                            <p:txEl>
                                              <p:pRg st="0" end="0"/>
                                            </p:txEl>
                                          </p:spTgt>
                                        </p:tgtEl>
                                      </p:cBhvr>
                                    </p:animEffect>
                                  </p:childTnLst>
                                </p:cTn>
                              </p:par>
                            </p:childTnLst>
                          </p:cTn>
                        </p:par>
                        <p:par>
                          <p:cTn id="8" fill="hold">
                            <p:stCondLst>
                              <p:cond delay="500"/>
                            </p:stCondLst>
                            <p:childTnLst>
                              <p:par>
                                <p:cTn id="9" presetID="1" presetClass="entr" presetSubtype="0" fill="hold" nodeType="afterEffect">
                                  <p:stCondLst>
                                    <p:cond delay="25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up)">
                                      <p:cBhvr>
                                        <p:cTn id="1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5"/>
      <p:bldP spid="6" grpId="0" build="p" bldLvl="5"/>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 y="90000"/>
            <a:ext cx="9143998" cy="553998"/>
          </a:xfrm>
          <a:prstGeom prst="rect">
            <a:avLst/>
          </a:prstGeom>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b="1" dirty="0" smtClean="0">
                <a:latin typeface="Calibri" panose="020F0502020204030204" pitchFamily="34" charset="0"/>
              </a:rPr>
              <a:t>Impacts on the UK’s population</a:t>
            </a:r>
            <a:endParaRPr lang="en-GB" sz="3000" b="1" dirty="0">
              <a:latin typeface="Calibri" panose="020F0502020204030204" pitchFamily="34" charset="0"/>
            </a:endParaRPr>
          </a:p>
        </p:txBody>
      </p:sp>
      <p:sp>
        <p:nvSpPr>
          <p:cNvPr id="8" name="TextBox 7"/>
          <p:cNvSpPr txBox="1"/>
          <p:nvPr/>
        </p:nvSpPr>
        <p:spPr>
          <a:xfrm>
            <a:off x="0" y="693708"/>
            <a:ext cx="9144000" cy="2939266"/>
          </a:xfrm>
          <a:prstGeom prst="rect">
            <a:avLst/>
          </a:prstGeom>
          <a:noFill/>
        </p:spPr>
        <p:txBody>
          <a:bodyPr wrap="square" rtlCol="0">
            <a:spAutoFit/>
          </a:bodyPr>
          <a:lstStyle/>
          <a:p>
            <a:pPr>
              <a:spcAft>
                <a:spcPts val="600"/>
              </a:spcAft>
            </a:pPr>
            <a:r>
              <a:rPr lang="en-GB" sz="2000" dirty="0" smtClean="0"/>
              <a:t>Most of migrants to the UK have come seeking work and are aged 18-35.  They have helped the UK’s population to increase through:</a:t>
            </a:r>
          </a:p>
          <a:p>
            <a:pPr marL="342900" indent="-342900">
              <a:spcAft>
                <a:spcPts val="600"/>
              </a:spcAft>
              <a:buFont typeface="Arial" panose="020B0604020202020204" pitchFamily="34" charset="0"/>
              <a:buChar char="•"/>
            </a:pPr>
            <a:r>
              <a:rPr lang="en-GB" sz="2000" b="1" dirty="0" smtClean="0"/>
              <a:t>Net immigration</a:t>
            </a:r>
            <a:r>
              <a:rPr lang="en-GB" sz="2000" dirty="0" smtClean="0"/>
              <a:t>: more people entering than leaving the country</a:t>
            </a:r>
          </a:p>
          <a:p>
            <a:pPr marL="342900" indent="-342900">
              <a:spcAft>
                <a:spcPts val="600"/>
              </a:spcAft>
              <a:buFont typeface="Arial" panose="020B0604020202020204" pitchFamily="34" charset="0"/>
              <a:buChar char="•"/>
            </a:pPr>
            <a:r>
              <a:rPr lang="en-GB" sz="2000" b="1" dirty="0" smtClean="0"/>
              <a:t>Natural increase</a:t>
            </a:r>
            <a:r>
              <a:rPr lang="en-GB" sz="2000" dirty="0" smtClean="0"/>
              <a:t>: a higher birth rate and a lower death rate, caused by</a:t>
            </a:r>
          </a:p>
          <a:p>
            <a:pPr marL="800100" lvl="1" indent="-342900">
              <a:spcAft>
                <a:spcPts val="600"/>
              </a:spcAft>
              <a:buFont typeface="Arial" panose="020B0604020202020204" pitchFamily="34" charset="0"/>
              <a:buChar char="•"/>
            </a:pPr>
            <a:r>
              <a:rPr lang="en-GB" sz="2000" dirty="0" smtClean="0"/>
              <a:t>the immigration of young </a:t>
            </a:r>
            <a:r>
              <a:rPr lang="en-GB" sz="2000" dirty="0"/>
              <a:t>women </a:t>
            </a:r>
            <a:r>
              <a:rPr lang="en-GB" sz="2000" dirty="0" smtClean="0"/>
              <a:t>of </a:t>
            </a:r>
            <a:r>
              <a:rPr lang="en-GB" sz="2000" dirty="0"/>
              <a:t>child-bearing </a:t>
            </a:r>
            <a:r>
              <a:rPr lang="en-GB" sz="2000" dirty="0" smtClean="0"/>
              <a:t>age having children here (British-born women are also having more children)</a:t>
            </a:r>
          </a:p>
          <a:p>
            <a:pPr marL="800100" lvl="1" indent="-342900">
              <a:spcAft>
                <a:spcPts val="600"/>
              </a:spcAft>
              <a:buFont typeface="Arial" panose="020B0604020202020204" pitchFamily="34" charset="0"/>
              <a:buChar char="•"/>
            </a:pPr>
            <a:r>
              <a:rPr lang="en-GB" sz="2000" dirty="0" smtClean="0"/>
              <a:t>the increase in proportion of young people in the country.</a:t>
            </a:r>
          </a:p>
          <a:p>
            <a:pPr>
              <a:spcAft>
                <a:spcPts val="600"/>
              </a:spcAft>
            </a:pPr>
            <a:r>
              <a:rPr lang="en-GB" sz="2000" dirty="0" smtClean="0"/>
              <a:t>There are good and bad aspects to this:</a:t>
            </a:r>
            <a:endParaRPr lang="en-GB" sz="2000" dirty="0"/>
          </a:p>
        </p:txBody>
      </p:sp>
    </p:spTree>
    <p:extLst>
      <p:ext uri="{BB962C8B-B14F-4D97-AF65-F5344CB8AC3E}">
        <p14:creationId xmlns:p14="http://schemas.microsoft.com/office/powerpoint/2010/main" val="1687083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up)">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up)">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up)">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up)">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up)">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wipe(up)">
                                      <p:cBhvr>
                                        <p:cTn id="3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5"/>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 y="90000"/>
            <a:ext cx="9143998" cy="553998"/>
          </a:xfrm>
          <a:prstGeom prst="rect">
            <a:avLst/>
          </a:prstGeom>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b="1" dirty="0" smtClean="0">
                <a:latin typeface="Calibri" panose="020F0502020204030204" pitchFamily="34" charset="0"/>
              </a:rPr>
              <a:t>Impacts on the UK’s population</a:t>
            </a:r>
            <a:endParaRPr lang="en-GB" sz="3000" b="1" dirty="0">
              <a:latin typeface="Calibri" panose="020F0502020204030204" pitchFamily="34" charset="0"/>
            </a:endParaRPr>
          </a:p>
        </p:txBody>
      </p:sp>
      <p:sp>
        <p:nvSpPr>
          <p:cNvPr id="8" name="TextBox 7"/>
          <p:cNvSpPr txBox="1"/>
          <p:nvPr/>
        </p:nvSpPr>
        <p:spPr>
          <a:xfrm>
            <a:off x="0" y="693708"/>
            <a:ext cx="9144000" cy="707886"/>
          </a:xfrm>
          <a:prstGeom prst="rect">
            <a:avLst/>
          </a:prstGeom>
          <a:noFill/>
        </p:spPr>
        <p:txBody>
          <a:bodyPr wrap="square" rtlCol="0">
            <a:spAutoFit/>
          </a:bodyPr>
          <a:lstStyle/>
          <a:p>
            <a:pPr>
              <a:spcAft>
                <a:spcPts val="600"/>
              </a:spcAft>
            </a:pPr>
            <a:r>
              <a:rPr lang="en-GB" sz="2000" dirty="0" smtClean="0"/>
              <a:t>Sort these following into Good and Bad impacts of globalisation's impacts on the UK’s population:</a:t>
            </a:r>
            <a:endParaRPr lang="en-GB" sz="2000" dirty="0"/>
          </a:p>
        </p:txBody>
      </p:sp>
      <p:sp>
        <p:nvSpPr>
          <p:cNvPr id="2" name="TextBox 1"/>
          <p:cNvSpPr txBox="1"/>
          <p:nvPr/>
        </p:nvSpPr>
        <p:spPr>
          <a:xfrm>
            <a:off x="914399" y="1551861"/>
            <a:ext cx="3334329" cy="646331"/>
          </a:xfrm>
          <a:prstGeom prst="rect">
            <a:avLst/>
          </a:prstGeom>
          <a:noFill/>
          <a:ln>
            <a:solidFill>
              <a:schemeClr val="tx1"/>
            </a:solidFill>
          </a:ln>
        </p:spPr>
        <p:txBody>
          <a:bodyPr wrap="square" rtlCol="0">
            <a:spAutoFit/>
          </a:bodyPr>
          <a:lstStyle/>
          <a:p>
            <a:r>
              <a:rPr lang="en-GB" dirty="0" smtClean="0"/>
              <a:t>Migrants can contribute to the UK’s sporting and cultural history</a:t>
            </a:r>
            <a:endParaRPr lang="en-GB" dirty="0"/>
          </a:p>
        </p:txBody>
      </p:sp>
      <p:sp>
        <p:nvSpPr>
          <p:cNvPr id="6" name="TextBox 5"/>
          <p:cNvSpPr txBox="1"/>
          <p:nvPr/>
        </p:nvSpPr>
        <p:spPr>
          <a:xfrm>
            <a:off x="5061530" y="1413362"/>
            <a:ext cx="3814616" cy="923330"/>
          </a:xfrm>
          <a:prstGeom prst="rect">
            <a:avLst/>
          </a:prstGeom>
          <a:noFill/>
          <a:ln>
            <a:solidFill>
              <a:schemeClr val="tx1"/>
            </a:solidFill>
          </a:ln>
        </p:spPr>
        <p:txBody>
          <a:bodyPr wrap="square" rtlCol="0">
            <a:spAutoFit/>
          </a:bodyPr>
          <a:lstStyle/>
          <a:p>
            <a:r>
              <a:rPr lang="en-GB" dirty="0" smtClean="0"/>
              <a:t>A growing population means more people pay more taxes which helps pay for schools, hospitals and pensions</a:t>
            </a:r>
            <a:endParaRPr lang="en-GB" dirty="0"/>
          </a:p>
        </p:txBody>
      </p:sp>
      <p:sp>
        <p:nvSpPr>
          <p:cNvPr id="7" name="TextBox 6"/>
          <p:cNvSpPr txBox="1"/>
          <p:nvPr/>
        </p:nvSpPr>
        <p:spPr>
          <a:xfrm>
            <a:off x="350983" y="2394893"/>
            <a:ext cx="3620653" cy="646331"/>
          </a:xfrm>
          <a:prstGeom prst="rect">
            <a:avLst/>
          </a:prstGeom>
          <a:noFill/>
          <a:ln>
            <a:solidFill>
              <a:schemeClr val="tx1"/>
            </a:solidFill>
          </a:ln>
        </p:spPr>
        <p:txBody>
          <a:bodyPr wrap="square" rtlCol="0">
            <a:spAutoFit/>
          </a:bodyPr>
          <a:lstStyle/>
          <a:p>
            <a:r>
              <a:rPr lang="en-GB" dirty="0" smtClean="0"/>
              <a:t>More children means more pressure on schools – class-sizes can increase</a:t>
            </a:r>
            <a:endParaRPr lang="en-GB" dirty="0"/>
          </a:p>
        </p:txBody>
      </p:sp>
      <p:sp>
        <p:nvSpPr>
          <p:cNvPr id="9" name="TextBox 8"/>
          <p:cNvSpPr txBox="1"/>
          <p:nvPr/>
        </p:nvSpPr>
        <p:spPr>
          <a:xfrm>
            <a:off x="265548" y="3293050"/>
            <a:ext cx="4114798" cy="646331"/>
          </a:xfrm>
          <a:prstGeom prst="rect">
            <a:avLst/>
          </a:prstGeom>
          <a:noFill/>
          <a:ln>
            <a:solidFill>
              <a:schemeClr val="tx1"/>
            </a:solidFill>
          </a:ln>
        </p:spPr>
        <p:txBody>
          <a:bodyPr wrap="square" rtlCol="0">
            <a:spAutoFit/>
          </a:bodyPr>
          <a:lstStyle/>
          <a:p>
            <a:r>
              <a:rPr lang="en-GB" dirty="0" smtClean="0"/>
              <a:t>More people means there’s more demand for services so more jobs are needed</a:t>
            </a:r>
            <a:endParaRPr lang="en-GB" dirty="0"/>
          </a:p>
        </p:txBody>
      </p:sp>
      <p:sp>
        <p:nvSpPr>
          <p:cNvPr id="10" name="TextBox 9"/>
          <p:cNvSpPr txBox="1"/>
          <p:nvPr/>
        </p:nvSpPr>
        <p:spPr>
          <a:xfrm>
            <a:off x="5151582" y="2579559"/>
            <a:ext cx="3724564" cy="923330"/>
          </a:xfrm>
          <a:prstGeom prst="rect">
            <a:avLst/>
          </a:prstGeom>
          <a:noFill/>
          <a:ln>
            <a:solidFill>
              <a:schemeClr val="tx1"/>
            </a:solidFill>
          </a:ln>
        </p:spPr>
        <p:txBody>
          <a:bodyPr wrap="square" rtlCol="0">
            <a:spAutoFit/>
          </a:bodyPr>
          <a:lstStyle/>
          <a:p>
            <a:r>
              <a:rPr lang="en-GB" dirty="0" smtClean="0"/>
              <a:t>More people means more houses need to be built which puts pressure on land around towns and cities</a:t>
            </a:r>
            <a:endParaRPr lang="en-GB" dirty="0"/>
          </a:p>
        </p:txBody>
      </p:sp>
      <p:sp>
        <p:nvSpPr>
          <p:cNvPr id="11" name="TextBox 10"/>
          <p:cNvSpPr txBox="1"/>
          <p:nvPr/>
        </p:nvSpPr>
        <p:spPr>
          <a:xfrm>
            <a:off x="4731328" y="3692433"/>
            <a:ext cx="4144818" cy="646331"/>
          </a:xfrm>
          <a:prstGeom prst="rect">
            <a:avLst/>
          </a:prstGeom>
          <a:noFill/>
          <a:ln>
            <a:solidFill>
              <a:schemeClr val="tx1"/>
            </a:solidFill>
          </a:ln>
        </p:spPr>
        <p:txBody>
          <a:bodyPr wrap="square" rtlCol="0">
            <a:spAutoFit/>
          </a:bodyPr>
          <a:lstStyle/>
          <a:p>
            <a:r>
              <a:rPr lang="en-GB" dirty="0" smtClean="0"/>
              <a:t>More people means more pressure on housing causing rents/house prices to rise</a:t>
            </a:r>
            <a:endParaRPr lang="en-GB" dirty="0"/>
          </a:p>
        </p:txBody>
      </p:sp>
    </p:spTree>
    <p:extLst>
      <p:ext uri="{BB962C8B-B14F-4D97-AF65-F5344CB8AC3E}">
        <p14:creationId xmlns:p14="http://schemas.microsoft.com/office/powerpoint/2010/main" val="841361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up)">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250"/>
                                  </p:stCondLst>
                                  <p:childTnLst>
                                    <p:set>
                                      <p:cBhvr>
                                        <p:cTn id="14" dur="1" fill="hold">
                                          <p:stCondLst>
                                            <p:cond delay="0"/>
                                          </p:stCondLst>
                                        </p:cTn>
                                        <p:tgtEl>
                                          <p:spTgt spid="6"/>
                                        </p:tgtEl>
                                        <p:attrNameLst>
                                          <p:attrName>style.visibility</p:attrName>
                                        </p:attrNameLst>
                                      </p:cBhvr>
                                      <p:to>
                                        <p:strVal val="visible"/>
                                      </p:to>
                                    </p:set>
                                  </p:childTnLst>
                                </p:cTn>
                              </p:par>
                            </p:childTnLst>
                          </p:cTn>
                        </p:par>
                        <p:par>
                          <p:cTn id="15" fill="hold">
                            <p:stCondLst>
                              <p:cond delay="250"/>
                            </p:stCondLst>
                            <p:childTnLst>
                              <p:par>
                                <p:cTn id="16" presetID="1" presetClass="entr" presetSubtype="0" fill="hold" grpId="0" nodeType="afterEffect">
                                  <p:stCondLst>
                                    <p:cond delay="250"/>
                                  </p:stCondLst>
                                  <p:childTnLst>
                                    <p:set>
                                      <p:cBhvr>
                                        <p:cTn id="17" dur="1" fill="hold">
                                          <p:stCondLst>
                                            <p:cond delay="0"/>
                                          </p:stCondLst>
                                        </p:cTn>
                                        <p:tgtEl>
                                          <p:spTgt spid="7"/>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grpId="0" nodeType="afterEffect">
                                  <p:stCondLst>
                                    <p:cond delay="250"/>
                                  </p:stCondLst>
                                  <p:childTnLst>
                                    <p:set>
                                      <p:cBhvr>
                                        <p:cTn id="20" dur="1" fill="hold">
                                          <p:stCondLst>
                                            <p:cond delay="0"/>
                                          </p:stCondLst>
                                        </p:cTn>
                                        <p:tgtEl>
                                          <p:spTgt spid="10"/>
                                        </p:tgtEl>
                                        <p:attrNameLst>
                                          <p:attrName>style.visibility</p:attrName>
                                        </p:attrNameLst>
                                      </p:cBhvr>
                                      <p:to>
                                        <p:strVal val="visible"/>
                                      </p:to>
                                    </p:set>
                                  </p:childTnLst>
                                </p:cTn>
                              </p:par>
                            </p:childTnLst>
                          </p:cTn>
                        </p:par>
                        <p:par>
                          <p:cTn id="21" fill="hold">
                            <p:stCondLst>
                              <p:cond delay="750"/>
                            </p:stCondLst>
                            <p:childTnLst>
                              <p:par>
                                <p:cTn id="22" presetID="1" presetClass="entr" presetSubtype="0" fill="hold" grpId="0" nodeType="afterEffect">
                                  <p:stCondLst>
                                    <p:cond delay="250"/>
                                  </p:stCondLst>
                                  <p:childTnLst>
                                    <p:set>
                                      <p:cBhvr>
                                        <p:cTn id="23" dur="1" fill="hold">
                                          <p:stCondLst>
                                            <p:cond delay="0"/>
                                          </p:stCondLst>
                                        </p:cTn>
                                        <p:tgtEl>
                                          <p:spTgt spid="9"/>
                                        </p:tgtEl>
                                        <p:attrNameLst>
                                          <p:attrName>style.visibility</p:attrName>
                                        </p:attrNameLst>
                                      </p:cBhvr>
                                      <p:to>
                                        <p:strVal val="visible"/>
                                      </p:to>
                                    </p:set>
                                  </p:childTnLst>
                                </p:cTn>
                              </p:par>
                            </p:childTnLst>
                          </p:cTn>
                        </p:par>
                        <p:par>
                          <p:cTn id="24" fill="hold">
                            <p:stCondLst>
                              <p:cond delay="1000"/>
                            </p:stCondLst>
                            <p:childTnLst>
                              <p:par>
                                <p:cTn id="25" presetID="1" presetClass="entr" presetSubtype="0" fill="hold" grpId="0" nodeType="afterEffect">
                                  <p:stCondLst>
                                    <p:cond delay="25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5"/>
      <p:bldP spid="2" grpId="0" animBg="1"/>
      <p:bldP spid="6" grpId="0" animBg="1"/>
      <p:bldP spid="7"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 y="90000"/>
            <a:ext cx="9143998" cy="553998"/>
          </a:xfrm>
          <a:prstGeom prst="rect">
            <a:avLst/>
          </a:prstGeom>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b="1" dirty="0" smtClean="0">
                <a:latin typeface="Calibri" panose="020F0502020204030204" pitchFamily="34" charset="0"/>
              </a:rPr>
              <a:t>Economic impacts on the UK</a:t>
            </a:r>
            <a:endParaRPr lang="en-GB" sz="3000" b="1" dirty="0">
              <a:latin typeface="Calibri" panose="020F0502020204030204" pitchFamily="34" charset="0"/>
            </a:endParaRPr>
          </a:p>
        </p:txBody>
      </p:sp>
      <p:sp>
        <p:nvSpPr>
          <p:cNvPr id="8" name="TextBox 7"/>
          <p:cNvSpPr txBox="1"/>
          <p:nvPr/>
        </p:nvSpPr>
        <p:spPr>
          <a:xfrm>
            <a:off x="0" y="1234644"/>
            <a:ext cx="5172364" cy="4632037"/>
          </a:xfrm>
          <a:prstGeom prst="rect">
            <a:avLst/>
          </a:prstGeom>
          <a:noFill/>
        </p:spPr>
        <p:txBody>
          <a:bodyPr wrap="square" rtlCol="0">
            <a:spAutoFit/>
          </a:bodyPr>
          <a:lstStyle/>
          <a:p>
            <a:pPr marL="360363" indent="-360363">
              <a:spcAft>
                <a:spcPts val="600"/>
              </a:spcAft>
              <a:buFont typeface="+mj-lt"/>
              <a:buAutoNum type="arabicPeriod"/>
            </a:pPr>
            <a:r>
              <a:rPr lang="en-GB" sz="2000" dirty="0" smtClean="0"/>
              <a:t>This diagram helps to illustrate Annie’s story.  What do you think the arrows mean?</a:t>
            </a:r>
          </a:p>
          <a:p>
            <a:pPr marL="360363" indent="-360363">
              <a:spcAft>
                <a:spcPts val="600"/>
              </a:spcAft>
              <a:buFont typeface="+mj-lt"/>
              <a:buAutoNum type="arabicPeriod"/>
            </a:pPr>
            <a:r>
              <a:rPr lang="en-GB" sz="2000" dirty="0" smtClean="0"/>
              <a:t>Make a copy of this using stick people.  Add thought bubbles to the other four people.  Make these big enough so you can write what they are thinking…and so help to tell Annie’s story.</a:t>
            </a:r>
          </a:p>
          <a:p>
            <a:pPr marL="360363" indent="-360363">
              <a:spcAft>
                <a:spcPts val="600"/>
              </a:spcAft>
              <a:buFont typeface="+mj-lt"/>
              <a:buAutoNum type="arabicPeriod"/>
            </a:pPr>
            <a:r>
              <a:rPr lang="en-GB" sz="2000" dirty="0" smtClean="0"/>
              <a:t>Give your diagram a suitable title to explain what it shows about how globalisation can affect the UK’s economy.</a:t>
            </a:r>
          </a:p>
          <a:p>
            <a:pPr marL="360363" indent="-360363">
              <a:spcAft>
                <a:spcPts val="600"/>
              </a:spcAft>
              <a:buFont typeface="+mj-lt"/>
              <a:buAutoNum type="arabicPeriod"/>
            </a:pPr>
            <a:r>
              <a:rPr lang="en-GB" sz="2000" dirty="0" smtClean="0"/>
              <a:t>This diagram shows a negative impact of globalisation on the UK’s economy.  Suggest one way in which this impact can be a good thing for the UK.</a:t>
            </a:r>
            <a:endParaRPr lang="en-GB" sz="2000" dirty="0"/>
          </a:p>
        </p:txBody>
      </p:sp>
      <p:pic>
        <p:nvPicPr>
          <p:cNvPr id="4099" name="Picture 3"/>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229666" y="1234644"/>
            <a:ext cx="3785032" cy="442154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TextBox 8"/>
          <p:cNvSpPr txBox="1"/>
          <p:nvPr/>
        </p:nvSpPr>
        <p:spPr>
          <a:xfrm>
            <a:off x="2" y="671706"/>
            <a:ext cx="9144000" cy="400110"/>
          </a:xfrm>
          <a:prstGeom prst="rect">
            <a:avLst/>
          </a:prstGeom>
          <a:noFill/>
        </p:spPr>
        <p:txBody>
          <a:bodyPr wrap="square" rtlCol="0">
            <a:spAutoFit/>
          </a:bodyPr>
          <a:lstStyle/>
          <a:p>
            <a:pPr>
              <a:spcAft>
                <a:spcPts val="600"/>
              </a:spcAft>
            </a:pPr>
            <a:r>
              <a:rPr lang="en-GB" sz="2000" dirty="0" smtClean="0"/>
              <a:t>Read the handout then complete the following:</a:t>
            </a:r>
            <a:endParaRPr lang="en-GB" sz="2000" dirty="0"/>
          </a:p>
        </p:txBody>
      </p:sp>
    </p:spTree>
    <p:extLst>
      <p:ext uri="{BB962C8B-B14F-4D97-AF65-F5344CB8AC3E}">
        <p14:creationId xmlns:p14="http://schemas.microsoft.com/office/powerpoint/2010/main" val="2371970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 y="90000"/>
            <a:ext cx="9143998" cy="553998"/>
          </a:xfrm>
          <a:prstGeom prst="rect">
            <a:avLst/>
          </a:prstGeom>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b="1" dirty="0" smtClean="0">
                <a:latin typeface="Calibri" panose="020F0502020204030204" pitchFamily="34" charset="0"/>
              </a:rPr>
              <a:t>Economic impacts on the UK</a:t>
            </a:r>
            <a:endParaRPr lang="en-GB" sz="3000" b="1" dirty="0">
              <a:latin typeface="Calibri" panose="020F0502020204030204" pitchFamily="34" charset="0"/>
            </a:endParaRPr>
          </a:p>
        </p:txBody>
      </p:sp>
      <p:sp>
        <p:nvSpPr>
          <p:cNvPr id="8" name="TextBox 7"/>
          <p:cNvSpPr txBox="1"/>
          <p:nvPr/>
        </p:nvSpPr>
        <p:spPr>
          <a:xfrm>
            <a:off x="0" y="899364"/>
            <a:ext cx="9144000" cy="1477328"/>
          </a:xfrm>
          <a:prstGeom prst="rect">
            <a:avLst/>
          </a:prstGeom>
          <a:noFill/>
        </p:spPr>
        <p:txBody>
          <a:bodyPr wrap="square" rtlCol="0">
            <a:spAutoFit/>
          </a:bodyPr>
          <a:lstStyle/>
          <a:p>
            <a:pPr marL="360363" indent="-360363">
              <a:spcAft>
                <a:spcPts val="600"/>
              </a:spcAft>
              <a:buFont typeface="+mj-lt"/>
              <a:buAutoNum type="arabicPeriod" startAt="5"/>
            </a:pPr>
            <a:r>
              <a:rPr lang="en-GB" sz="2000" dirty="0" smtClean="0"/>
              <a:t>Use the </a:t>
            </a:r>
            <a:r>
              <a:rPr lang="en-GB" sz="2000" dirty="0"/>
              <a:t>handout </a:t>
            </a:r>
            <a:r>
              <a:rPr lang="en-GB" sz="2000" dirty="0" smtClean="0"/>
              <a:t>to draw simple diagrams (e.g. spider diagrams) </a:t>
            </a:r>
            <a:r>
              <a:rPr lang="en-GB" sz="2000" dirty="0"/>
              <a:t>to </a:t>
            </a:r>
            <a:r>
              <a:rPr lang="en-GB" sz="2000" dirty="0" smtClean="0"/>
              <a:t>show the economic benefits to the UK of:</a:t>
            </a:r>
          </a:p>
          <a:p>
            <a:pPr marL="720725" lvl="1" indent="-360363">
              <a:spcAft>
                <a:spcPts val="600"/>
              </a:spcAft>
              <a:buFont typeface="+mj-lt"/>
              <a:buAutoNum type="alphaLcPeriod"/>
            </a:pPr>
            <a:r>
              <a:rPr lang="en-GB" sz="2000" dirty="0" smtClean="0"/>
              <a:t>Skilled migrants</a:t>
            </a:r>
          </a:p>
          <a:p>
            <a:pPr marL="720725" lvl="1" indent="-360363">
              <a:spcAft>
                <a:spcPts val="600"/>
              </a:spcAft>
              <a:buFont typeface="+mj-lt"/>
              <a:buAutoNum type="alphaLcPeriod"/>
            </a:pPr>
            <a:r>
              <a:rPr lang="en-GB" sz="2000" dirty="0" smtClean="0"/>
              <a:t>Unskilled migrants</a:t>
            </a:r>
            <a:endParaRPr lang="en-GB" sz="2000" dirty="0"/>
          </a:p>
        </p:txBody>
      </p:sp>
    </p:spTree>
    <p:extLst>
      <p:ext uri="{BB962C8B-B14F-4D97-AF65-F5344CB8AC3E}">
        <p14:creationId xmlns:p14="http://schemas.microsoft.com/office/powerpoint/2010/main" val="2473490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 y="90000"/>
            <a:ext cx="9143998" cy="553998"/>
          </a:xfrm>
          <a:prstGeom prst="rect">
            <a:avLst/>
          </a:prstGeom>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b="1" dirty="0" smtClean="0">
                <a:latin typeface="Calibri" panose="020F0502020204030204" pitchFamily="34" charset="0"/>
              </a:rPr>
              <a:t>Is globalisation a good or a bad thing?</a:t>
            </a:r>
            <a:endParaRPr lang="en-GB" sz="3000" b="1" dirty="0">
              <a:latin typeface="Calibri" panose="020F0502020204030204" pitchFamily="34" charset="0"/>
            </a:endParaRPr>
          </a:p>
        </p:txBody>
      </p:sp>
      <p:sp>
        <p:nvSpPr>
          <p:cNvPr id="2" name="TextBox 1"/>
          <p:cNvSpPr txBox="1"/>
          <p:nvPr/>
        </p:nvSpPr>
        <p:spPr>
          <a:xfrm>
            <a:off x="387927" y="1013330"/>
            <a:ext cx="8368146" cy="1477328"/>
          </a:xfrm>
          <a:prstGeom prst="rect">
            <a:avLst/>
          </a:prstGeom>
          <a:noFill/>
        </p:spPr>
        <p:txBody>
          <a:bodyPr wrap="square" rtlCol="0">
            <a:spAutoFit/>
          </a:bodyPr>
          <a:lstStyle/>
          <a:p>
            <a:r>
              <a:rPr lang="en-GB" dirty="0" smtClean="0"/>
              <a:t>YouTube videos to watch (you may need to copy and paste these into your browser):</a:t>
            </a:r>
          </a:p>
          <a:p>
            <a:endParaRPr lang="en-GB" dirty="0" smtClean="0"/>
          </a:p>
          <a:p>
            <a:r>
              <a:rPr lang="en-GB" dirty="0" smtClean="0"/>
              <a:t>Benefits: </a:t>
            </a:r>
            <a:r>
              <a:rPr lang="en-GB" dirty="0">
                <a:hlinkClick r:id="rId3"/>
              </a:rPr>
              <a:t>https://www.youtube.com/watch?v=5SnR-e0S6Ic</a:t>
            </a:r>
            <a:r>
              <a:rPr lang="en-GB" dirty="0"/>
              <a:t> </a:t>
            </a:r>
          </a:p>
          <a:p>
            <a:endParaRPr lang="en-GB" dirty="0" smtClean="0"/>
          </a:p>
          <a:p>
            <a:r>
              <a:rPr lang="en-GB" dirty="0" smtClean="0"/>
              <a:t>Costs: </a:t>
            </a:r>
            <a:r>
              <a:rPr lang="en-GB" dirty="0">
                <a:hlinkClick r:id="rId4"/>
              </a:rPr>
              <a:t>https://www.youtube.com/watch?v=s_iwrt7D5OA</a:t>
            </a:r>
            <a:r>
              <a:rPr lang="en-GB" dirty="0"/>
              <a:t> </a:t>
            </a:r>
          </a:p>
        </p:txBody>
      </p:sp>
    </p:spTree>
    <p:extLst>
      <p:ext uri="{BB962C8B-B14F-4D97-AF65-F5344CB8AC3E}">
        <p14:creationId xmlns:p14="http://schemas.microsoft.com/office/powerpoint/2010/main" val="11373917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 y="90000"/>
            <a:ext cx="9143998" cy="553998"/>
          </a:xfrm>
          <a:prstGeom prst="rect">
            <a:avLst/>
          </a:prstGeom>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b="1" dirty="0" smtClean="0">
                <a:latin typeface="Calibri" panose="020F0502020204030204" pitchFamily="34" charset="0"/>
              </a:rPr>
              <a:t>Is globalisation a good or a bad thing?</a:t>
            </a:r>
            <a:endParaRPr lang="en-GB" sz="3000" b="1" dirty="0">
              <a:latin typeface="Calibri" panose="020F0502020204030204" pitchFamily="34" charset="0"/>
            </a:endParaRPr>
          </a:p>
        </p:txBody>
      </p:sp>
      <p:sp>
        <p:nvSpPr>
          <p:cNvPr id="8" name="TextBox 7"/>
          <p:cNvSpPr txBox="1"/>
          <p:nvPr/>
        </p:nvSpPr>
        <p:spPr>
          <a:xfrm>
            <a:off x="0" y="742352"/>
            <a:ext cx="9144000" cy="400110"/>
          </a:xfrm>
          <a:prstGeom prst="rect">
            <a:avLst/>
          </a:prstGeom>
          <a:noFill/>
        </p:spPr>
        <p:txBody>
          <a:bodyPr wrap="square" rtlCol="0">
            <a:spAutoFit/>
          </a:bodyPr>
          <a:lstStyle/>
          <a:p>
            <a:pPr marL="360363" indent="-360363">
              <a:spcAft>
                <a:spcPts val="600"/>
              </a:spcAft>
              <a:buFont typeface="+mj-lt"/>
              <a:buAutoNum type="arabicPeriod"/>
            </a:pPr>
            <a:r>
              <a:rPr lang="en-GB" sz="2000" dirty="0" smtClean="0"/>
              <a:t>Copy and complete </a:t>
            </a:r>
            <a:r>
              <a:rPr lang="en-GB" sz="2000" dirty="0"/>
              <a:t>the following </a:t>
            </a:r>
            <a:r>
              <a:rPr lang="en-GB" sz="2000" dirty="0" smtClean="0"/>
              <a:t>table using the handout and your classwork:</a:t>
            </a:r>
          </a:p>
        </p:txBody>
      </p:sp>
      <p:graphicFrame>
        <p:nvGraphicFramePr>
          <p:cNvPr id="3" name="Table 2"/>
          <p:cNvGraphicFramePr>
            <a:graphicFrameLocks noGrp="1"/>
          </p:cNvGraphicFramePr>
          <p:nvPr>
            <p:extLst>
              <p:ext uri="{D42A27DB-BD31-4B8C-83A1-F6EECF244321}">
                <p14:modId xmlns:p14="http://schemas.microsoft.com/office/powerpoint/2010/main" val="2586065861"/>
              </p:ext>
            </p:extLst>
          </p:nvPr>
        </p:nvGraphicFramePr>
        <p:xfrm>
          <a:off x="960580" y="1304643"/>
          <a:ext cx="7638474" cy="1483360"/>
        </p:xfrm>
        <a:graphic>
          <a:graphicData uri="http://schemas.openxmlformats.org/drawingml/2006/table">
            <a:tbl>
              <a:tblPr firstRow="1" bandRow="1">
                <a:tableStyleId>{5C22544A-7EE6-4342-B048-85BDC9FD1C3A}</a:tableStyleId>
              </a:tblPr>
              <a:tblGrid>
                <a:gridCol w="2546158"/>
                <a:gridCol w="2546158"/>
                <a:gridCol w="2546158"/>
              </a:tblGrid>
              <a:tr h="370840">
                <a:tc>
                  <a:txBody>
                    <a:bodyPr/>
                    <a:lstStyle/>
                    <a:p>
                      <a:endParaRPr lang="en-GB" dirty="0"/>
                    </a:p>
                  </a:txBody>
                  <a:tcPr/>
                </a:tc>
                <a:tc>
                  <a:txBody>
                    <a:bodyPr/>
                    <a:lstStyle/>
                    <a:p>
                      <a:r>
                        <a:rPr lang="en-GB" dirty="0" smtClean="0"/>
                        <a:t>For globalisation</a:t>
                      </a:r>
                      <a:endParaRPr lang="en-GB" dirty="0"/>
                    </a:p>
                  </a:txBody>
                  <a:tcPr/>
                </a:tc>
                <a:tc>
                  <a:txBody>
                    <a:bodyPr/>
                    <a:lstStyle/>
                    <a:p>
                      <a:r>
                        <a:rPr lang="en-GB" dirty="0" smtClean="0"/>
                        <a:t>Against globalisation</a:t>
                      </a:r>
                      <a:endParaRPr lang="en-GB" dirty="0"/>
                    </a:p>
                  </a:txBody>
                  <a:tcPr/>
                </a:tc>
              </a:tr>
              <a:tr h="370840">
                <a:tc>
                  <a:txBody>
                    <a:bodyPr/>
                    <a:lstStyle/>
                    <a:p>
                      <a:r>
                        <a:rPr lang="en-GB" dirty="0" smtClean="0"/>
                        <a:t>Social</a:t>
                      </a:r>
                      <a:r>
                        <a:rPr lang="en-GB" baseline="0" dirty="0" smtClean="0"/>
                        <a:t> argument</a:t>
                      </a:r>
                      <a:endParaRPr lang="en-GB" dirty="0"/>
                    </a:p>
                  </a:txBody>
                  <a:tcPr/>
                </a:tc>
                <a:tc>
                  <a:txBody>
                    <a:bodyPr/>
                    <a:lstStyle/>
                    <a:p>
                      <a:endParaRPr lang="en-GB"/>
                    </a:p>
                  </a:txBody>
                  <a:tcPr/>
                </a:tc>
                <a:tc>
                  <a:txBody>
                    <a:bodyPr/>
                    <a:lstStyle/>
                    <a:p>
                      <a:endParaRPr lang="en-GB"/>
                    </a:p>
                  </a:txBody>
                  <a:tcPr/>
                </a:tc>
              </a:tr>
              <a:tr h="370840">
                <a:tc>
                  <a:txBody>
                    <a:bodyPr/>
                    <a:lstStyle/>
                    <a:p>
                      <a:r>
                        <a:rPr lang="en-GB" dirty="0" smtClean="0"/>
                        <a:t>Economic argument</a:t>
                      </a:r>
                      <a:endParaRPr lang="en-GB" dirty="0"/>
                    </a:p>
                  </a:txBody>
                  <a:tcPr/>
                </a:tc>
                <a:tc>
                  <a:txBody>
                    <a:bodyPr/>
                    <a:lstStyle/>
                    <a:p>
                      <a:endParaRPr lang="en-GB"/>
                    </a:p>
                  </a:txBody>
                  <a:tcPr/>
                </a:tc>
                <a:tc>
                  <a:txBody>
                    <a:bodyPr/>
                    <a:lstStyle/>
                    <a:p>
                      <a:endParaRPr lang="en-GB"/>
                    </a:p>
                  </a:txBody>
                  <a:tcPr/>
                </a:tc>
              </a:tr>
              <a:tr h="370840">
                <a:tc>
                  <a:txBody>
                    <a:bodyPr/>
                    <a:lstStyle/>
                    <a:p>
                      <a:r>
                        <a:rPr lang="en-GB" dirty="0" smtClean="0"/>
                        <a:t>Environmental argument</a:t>
                      </a:r>
                      <a:endParaRPr lang="en-GB" dirty="0"/>
                    </a:p>
                  </a:txBody>
                  <a:tcPr/>
                </a:tc>
                <a:tc>
                  <a:txBody>
                    <a:bodyPr/>
                    <a:lstStyle/>
                    <a:p>
                      <a:endParaRPr lang="en-GB"/>
                    </a:p>
                  </a:txBody>
                  <a:tcPr/>
                </a:tc>
                <a:tc>
                  <a:txBody>
                    <a:bodyPr/>
                    <a:lstStyle/>
                    <a:p>
                      <a:endParaRPr lang="en-GB" dirty="0"/>
                    </a:p>
                  </a:txBody>
                  <a:tcPr/>
                </a:tc>
              </a:tr>
            </a:tbl>
          </a:graphicData>
        </a:graphic>
      </p:graphicFrame>
    </p:spTree>
    <p:extLst>
      <p:ext uri="{BB962C8B-B14F-4D97-AF65-F5344CB8AC3E}">
        <p14:creationId xmlns:p14="http://schemas.microsoft.com/office/powerpoint/2010/main" val="4084841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1392</TotalTime>
  <Words>546</Words>
  <Application>Microsoft Office PowerPoint</Application>
  <PresentationFormat>On-screen Show (4:3)</PresentationFormat>
  <Paragraphs>75</Paragraphs>
  <Slides>9</Slides>
  <Notes>8</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Globalisation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Bishop Wordsworth's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Globalisation</dc:title>
  <dc:creator>setup-Software Setup Account</dc:creator>
  <cp:lastModifiedBy>setup-Software Setup Account</cp:lastModifiedBy>
  <cp:revision>121</cp:revision>
  <dcterms:created xsi:type="dcterms:W3CDTF">2015-01-02T12:28:00Z</dcterms:created>
  <dcterms:modified xsi:type="dcterms:W3CDTF">2017-02-09T17:34:04Z</dcterms:modified>
</cp:coreProperties>
</file>