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7DA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37493-A011-4D49-9B5C-2033F9BC1BC5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4BB7-F838-4D6A-9521-3C8212207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8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7631" indent="-287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0201" indent="-2300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0281" indent="-2300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0362" indent="-2300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0442" indent="-230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0522" indent="-230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0603" indent="-230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0683" indent="-2300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03D70-0305-429C-BE7E-E2733378DAEB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0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5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5D53-9BE3-43E4-A9A4-A51F49884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10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21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7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6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9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1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5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9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B54F-0AFA-4CF8-B1A4-6E2F649F5A13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1846-9D9B-4F63-AADF-BB790C2F2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1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/>
              <a:t>Economic Activity</a:t>
            </a:r>
            <a:endParaRPr lang="en-GB" sz="72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Changes in the UK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655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00"/>
            <a:ext cx="8784976" cy="688256"/>
          </a:xfrm>
        </p:spPr>
        <p:txBody>
          <a:bodyPr lIns="36000" tIns="36000" rIns="36000" bIns="36000">
            <a:spAutoFit/>
          </a:bodyPr>
          <a:lstStyle/>
          <a:p>
            <a:r>
              <a:rPr lang="en-GB" sz="4000" b="1" dirty="0" smtClean="0"/>
              <a:t>Tata </a:t>
            </a:r>
            <a:r>
              <a:rPr lang="en-GB" sz="4000" b="1" dirty="0"/>
              <a:t>Steel </a:t>
            </a:r>
            <a:r>
              <a:rPr lang="en-GB" sz="4000" b="1" dirty="0" smtClean="0"/>
              <a:t>Diamond Nine Exercise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2559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Task 8 – Tata Steel Diamond Nine template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82000" y="1530709"/>
            <a:ext cx="1980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b="1" dirty="0" smtClean="0"/>
              <a:t>Most important</a:t>
            </a:r>
            <a:endParaRPr lang="en-GB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66709" y="2245372"/>
            <a:ext cx="4210582" cy="540000"/>
            <a:chOff x="2466709" y="2253669"/>
            <a:chExt cx="4210582" cy="540000"/>
          </a:xfrm>
        </p:grpSpPr>
        <p:sp>
          <p:nvSpPr>
            <p:cNvPr id="6" name="Rectangle 5"/>
            <p:cNvSpPr/>
            <p:nvPr/>
          </p:nvSpPr>
          <p:spPr>
            <a:xfrm>
              <a:off x="2466709" y="2253669"/>
              <a:ext cx="1980000" cy="5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97291" y="2253669"/>
              <a:ext cx="1980000" cy="5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66709" y="3674700"/>
            <a:ext cx="4210582" cy="540000"/>
            <a:chOff x="2466709" y="3643742"/>
            <a:chExt cx="4210582" cy="540000"/>
          </a:xfrm>
        </p:grpSpPr>
        <p:sp>
          <p:nvSpPr>
            <p:cNvPr id="9" name="Rectangle 8"/>
            <p:cNvSpPr/>
            <p:nvPr/>
          </p:nvSpPr>
          <p:spPr>
            <a:xfrm>
              <a:off x="2466709" y="3643742"/>
              <a:ext cx="1980000" cy="5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97291" y="3643742"/>
              <a:ext cx="1980000" cy="5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56037" y="2960036"/>
            <a:ext cx="6431927" cy="540000"/>
            <a:chOff x="1351418" y="2937161"/>
            <a:chExt cx="6431927" cy="540000"/>
          </a:xfrm>
        </p:grpSpPr>
        <p:sp>
          <p:nvSpPr>
            <p:cNvPr id="11" name="Rectangle 10"/>
            <p:cNvSpPr/>
            <p:nvPr/>
          </p:nvSpPr>
          <p:spPr>
            <a:xfrm>
              <a:off x="1351418" y="2937161"/>
              <a:ext cx="1980000" cy="5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77381" y="2937161"/>
              <a:ext cx="1980000" cy="5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3345" y="2937161"/>
              <a:ext cx="1980000" cy="5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82000" y="4459308"/>
            <a:ext cx="1980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b="1" dirty="0" smtClean="0"/>
              <a:t>Least important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206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00"/>
            <a:ext cx="8784976" cy="688256"/>
          </a:xfrm>
        </p:spPr>
        <p:txBody>
          <a:bodyPr lIns="36000" tIns="36000" rIns="36000" bIns="36000">
            <a:spAutoFit/>
          </a:bodyPr>
          <a:lstStyle/>
          <a:p>
            <a:r>
              <a:rPr lang="en-GB" sz="4000" b="1" dirty="0" smtClean="0"/>
              <a:t>Impacts of deindustrialisation</a:t>
            </a:r>
            <a:endParaRPr lang="en-GB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58" y="1484338"/>
            <a:ext cx="3259533" cy="241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0" y="1305225"/>
            <a:ext cx="3174035" cy="2110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8" y="3828662"/>
            <a:ext cx="3174035" cy="2068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50" y="942881"/>
            <a:ext cx="189547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73" y="4092550"/>
            <a:ext cx="3605731" cy="2419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00"/>
            <a:ext cx="8784976" cy="688256"/>
          </a:xfrm>
        </p:spPr>
        <p:txBody>
          <a:bodyPr lIns="36000" tIns="36000" rIns="36000" bIns="36000">
            <a:spAutoFit/>
          </a:bodyPr>
          <a:lstStyle/>
          <a:p>
            <a:r>
              <a:rPr lang="en-GB" sz="4000" b="1" dirty="0" smtClean="0"/>
              <a:t>What has happened?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Stick the graph into your book.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Give it a suitable title.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Add a key to match the terms used on the graph to the ones we’ve used in previous lessons, i.e. </a:t>
            </a:r>
            <a:r>
              <a:rPr lang="en-GB" sz="2000" b="1" dirty="0" smtClean="0"/>
              <a:t>Primary</a:t>
            </a:r>
            <a:r>
              <a:rPr lang="en-GB" sz="2000" dirty="0" smtClean="0"/>
              <a:t>, </a:t>
            </a:r>
            <a:r>
              <a:rPr lang="en-GB" sz="2000" b="1" dirty="0" smtClean="0"/>
              <a:t>Secondary</a:t>
            </a:r>
            <a:r>
              <a:rPr lang="en-GB" sz="2000" dirty="0" smtClean="0"/>
              <a:t> and </a:t>
            </a:r>
            <a:r>
              <a:rPr lang="en-GB" sz="2000" b="1" dirty="0" smtClean="0"/>
              <a:t>Tertiary</a:t>
            </a:r>
            <a:r>
              <a:rPr lang="en-GB" sz="2000" dirty="0" smtClean="0"/>
              <a:t>.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Why is a line graph a suitable way to show this information?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Describe the changes that have happened from 1841 to 2011, by:</a:t>
            </a:r>
          </a:p>
          <a:p>
            <a:pPr marL="9144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taking </a:t>
            </a:r>
            <a:r>
              <a:rPr lang="en-GB" sz="2000" dirty="0"/>
              <a:t>each sector in </a:t>
            </a:r>
            <a:r>
              <a:rPr lang="en-GB" sz="2000" dirty="0" smtClean="0"/>
              <a:t>turn</a:t>
            </a:r>
          </a:p>
          <a:p>
            <a:pPr marL="9144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dividing the lines into sections where change has been similar</a:t>
            </a:r>
          </a:p>
          <a:p>
            <a:pPr marL="9144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including absolute (remember these are %) </a:t>
            </a:r>
            <a:r>
              <a:rPr lang="en-GB" sz="2000" dirty="0"/>
              <a:t>and </a:t>
            </a:r>
            <a:r>
              <a:rPr lang="en-GB" sz="2000" dirty="0" smtClean="0"/>
              <a:t>relative figures (simple multiples/fractions will suffice)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Construct a table using data from the graph to show the % in each sector for the following years: 1841, 1911, 1951, 2011.  </a:t>
            </a:r>
            <a:r>
              <a:rPr lang="en-GB" sz="2000" u="sng" dirty="0" smtClean="0"/>
              <a:t>Data must add up to 100%!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Plot this data onto the triangular graph – wait for an </a:t>
            </a:r>
            <a:r>
              <a:rPr lang="en-GB" sz="2000" dirty="0" smtClean="0">
                <a:hlinkClick r:id="rId2" action="ppaction://hlinksldjump"/>
              </a:rPr>
              <a:t>explanation</a:t>
            </a:r>
            <a:r>
              <a:rPr lang="en-GB" sz="2000" dirty="0" smtClean="0"/>
              <a:t> of how to do this!</a:t>
            </a:r>
          </a:p>
        </p:txBody>
      </p:sp>
    </p:spTree>
    <p:extLst>
      <p:ext uri="{BB962C8B-B14F-4D97-AF65-F5344CB8AC3E}">
        <p14:creationId xmlns:p14="http://schemas.microsoft.com/office/powerpoint/2010/main" val="9578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riangular graph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0"/>
            <a:ext cx="7127875" cy="606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57525" y="6235700"/>
            <a:ext cx="303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/>
              <a:t>% </a:t>
            </a:r>
            <a:r>
              <a:rPr lang="en-GB" dirty="0" smtClean="0"/>
              <a:t>Primary</a:t>
            </a:r>
            <a:endParaRPr lang="en-GB" dirty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1839913" y="5903913"/>
            <a:ext cx="274637" cy="474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2791241" y="5656263"/>
            <a:ext cx="274637" cy="4746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 rot="-3471978">
            <a:off x="1146175" y="2265363"/>
            <a:ext cx="3030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/>
              <a:t>% </a:t>
            </a:r>
            <a:r>
              <a:rPr lang="en-GB" dirty="0" smtClean="0"/>
              <a:t>Tertiary</a:t>
            </a:r>
            <a:endParaRPr lang="en-GB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 rot="3547106">
            <a:off x="5726113" y="2438400"/>
            <a:ext cx="3030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/>
              <a:t>% </a:t>
            </a:r>
            <a:r>
              <a:rPr lang="en-GB" dirty="0" smtClean="0"/>
              <a:t>Secondary</a:t>
            </a:r>
            <a:endParaRPr lang="en-GB" dirty="0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 flipV="1">
            <a:off x="7829550" y="5051425"/>
            <a:ext cx="6397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027488" y="187325"/>
            <a:ext cx="307975" cy="522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792666" y="115109"/>
            <a:ext cx="196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CC3300"/>
                </a:solidFill>
              </a:rPr>
              <a:t>1841</a:t>
            </a:r>
            <a:endParaRPr lang="en-GB" sz="2400" b="1" dirty="0">
              <a:solidFill>
                <a:srgbClr val="CC3300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792666" y="598767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CC3300"/>
                </a:solidFill>
              </a:rPr>
              <a:t>24% Primary</a:t>
            </a:r>
            <a:endParaRPr lang="en-GB" b="1" dirty="0">
              <a:solidFill>
                <a:srgbClr val="CC3300"/>
              </a:solidFill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792666" y="991938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CC3300"/>
                </a:solidFill>
              </a:rPr>
              <a:t>39% Secondary</a:t>
            </a:r>
            <a:endParaRPr lang="en-GB" b="1" dirty="0">
              <a:solidFill>
                <a:srgbClr val="CC3300"/>
              </a:solidFill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6733704" y="3522391"/>
            <a:ext cx="603250" cy="15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792666" y="1385109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CC3300"/>
                </a:solidFill>
              </a:rPr>
              <a:t>37% Tertiary</a:t>
            </a:r>
            <a:endParaRPr lang="en-GB" b="1" dirty="0">
              <a:solidFill>
                <a:srgbClr val="CC3300"/>
              </a:solidFill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3207446" y="1648669"/>
            <a:ext cx="334962" cy="5365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3111915" y="1542472"/>
            <a:ext cx="2346776" cy="4044225"/>
          </a:xfrm>
          <a:prstGeom prst="line">
            <a:avLst/>
          </a:prstGeom>
          <a:noFill/>
          <a:ln w="28575" cap="rnd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826153" y="3538266"/>
            <a:ext cx="3749753" cy="0"/>
          </a:xfrm>
          <a:prstGeom prst="line">
            <a:avLst/>
          </a:prstGeom>
          <a:noFill/>
          <a:ln w="28575" cap="rnd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587867" y="2254226"/>
            <a:ext cx="1935713" cy="3372995"/>
          </a:xfrm>
          <a:prstGeom prst="line">
            <a:avLst/>
          </a:prstGeom>
          <a:noFill/>
          <a:ln w="28575" cap="rnd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4272603" y="3487177"/>
            <a:ext cx="88900" cy="88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21531" y="790307"/>
            <a:ext cx="2807733" cy="4839546"/>
            <a:chOff x="5021531" y="790307"/>
            <a:chExt cx="2807733" cy="4839546"/>
          </a:xfrm>
        </p:grpSpPr>
        <p:cxnSp>
          <p:nvCxnSpPr>
            <p:cNvPr id="4" name="Straight Connector 3"/>
            <p:cNvCxnSpPr/>
            <p:nvPr/>
          </p:nvCxnSpPr>
          <p:spPr>
            <a:xfrm rot="14085857" flipH="1">
              <a:off x="7786980" y="5587569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4085857" flipH="1">
              <a:off x="7479760" y="5057316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4085857" flipH="1">
              <a:off x="7181386" y="4522632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4085857" flipH="1">
              <a:off x="6864896" y="399121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4085857" flipH="1">
              <a:off x="6567650" y="3455098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4085857" flipH="1">
              <a:off x="5949547" y="2386683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4085857" flipH="1">
              <a:off x="6258659" y="2918456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4085857" flipH="1">
              <a:off x="5640459" y="1847834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4085857" flipH="1">
              <a:off x="5335497" y="1321936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4085857" flipH="1">
              <a:off x="5029459" y="782379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91756" y="5616272"/>
            <a:ext cx="5555413" cy="68930"/>
            <a:chOff x="1591756" y="5616272"/>
            <a:chExt cx="5555413" cy="68930"/>
          </a:xfrm>
        </p:grpSpPr>
        <p:cxnSp>
          <p:nvCxnSpPr>
            <p:cNvPr id="39" name="Straight Connector 38"/>
            <p:cNvCxnSpPr/>
            <p:nvPr/>
          </p:nvCxnSpPr>
          <p:spPr>
            <a:xfrm rot="10496348" flipH="1">
              <a:off x="7112813" y="563499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496348" flipH="1">
              <a:off x="6499990" y="563499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496348" flipH="1">
              <a:off x="5887784" y="563499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496348" flipH="1">
              <a:off x="5269291" y="563499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496348" flipH="1">
              <a:off x="4656417" y="562864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496348" flipH="1">
              <a:off x="3428443" y="562864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496348" flipH="1">
              <a:off x="4037181" y="562864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496348" flipH="1">
              <a:off x="2813600" y="562864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496348" flipH="1">
              <a:off x="2199328" y="562864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496348" flipH="1">
              <a:off x="1591756" y="5616272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3580246">
            <a:off x="1887572" y="224428"/>
            <a:ext cx="2807733" cy="4839546"/>
            <a:chOff x="5021531" y="790307"/>
            <a:chExt cx="2807733" cy="4839546"/>
          </a:xfrm>
        </p:grpSpPr>
        <p:cxnSp>
          <p:nvCxnSpPr>
            <p:cNvPr id="62" name="Straight Connector 61"/>
            <p:cNvCxnSpPr/>
            <p:nvPr/>
          </p:nvCxnSpPr>
          <p:spPr>
            <a:xfrm rot="14085857" flipH="1">
              <a:off x="7786980" y="5587569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4085857" flipH="1">
              <a:off x="7479760" y="5057316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4085857" flipH="1">
              <a:off x="7181386" y="4522632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4085857" flipH="1">
              <a:off x="6864896" y="3991210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4085857" flipH="1">
              <a:off x="6567650" y="3455098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4085857" flipH="1">
              <a:off x="5949547" y="2386683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4085857" flipH="1">
              <a:off x="6258659" y="2918456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4085857" flipH="1">
              <a:off x="5640459" y="1847834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4085857" flipH="1">
              <a:off x="5335497" y="1321936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4085857" flipH="1">
              <a:off x="5029459" y="782379"/>
              <a:ext cx="34356" cy="50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9541" y="85021"/>
            <a:ext cx="2796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How to plot data onto a triangular graph</a:t>
            </a:r>
            <a:endParaRPr lang="en-GB" sz="2800" b="1" dirty="0"/>
          </a:p>
        </p:txBody>
      </p:sp>
      <p:sp>
        <p:nvSpPr>
          <p:cNvPr id="54" name="Action Button: Back or Previous 53">
            <a:hlinkClick r:id="rId4" action="ppaction://hlinksldjump" highlightClick="1"/>
          </p:cNvPr>
          <p:cNvSpPr/>
          <p:nvPr/>
        </p:nvSpPr>
        <p:spPr>
          <a:xfrm>
            <a:off x="208405" y="6008053"/>
            <a:ext cx="843155" cy="563880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7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animBg="1"/>
      <p:bldP spid="33797" grpId="0" animBg="1"/>
      <p:bldP spid="33797" grpId="1" animBg="1"/>
      <p:bldP spid="33798" grpId="0"/>
      <p:bldP spid="33800" grpId="0" animBg="1"/>
      <p:bldP spid="33801" grpId="0" animBg="1"/>
      <p:bldP spid="33802" grpId="0"/>
      <p:bldP spid="33803" grpId="0"/>
      <p:bldP spid="33804" grpId="0"/>
      <p:bldP spid="33805" grpId="0" animBg="1"/>
      <p:bldP spid="33805" grpId="1" animBg="1"/>
      <p:bldP spid="33806" grpId="0"/>
      <p:bldP spid="33807" grpId="0" animBg="1"/>
      <p:bldP spid="33807" grpId="1" animBg="1"/>
      <p:bldP spid="33808" grpId="0" animBg="1"/>
      <p:bldP spid="33808" grpId="1" animBg="1"/>
      <p:bldP spid="33809" grpId="0" animBg="1"/>
      <p:bldP spid="33809" grpId="1" animBg="1"/>
      <p:bldP spid="33810" grpId="0" animBg="1"/>
      <p:bldP spid="33810" grpId="1" animBg="1"/>
      <p:bldP spid="338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00"/>
            <a:ext cx="8784976" cy="688256"/>
          </a:xfrm>
        </p:spPr>
        <p:txBody>
          <a:bodyPr lIns="36000" tIns="36000" rIns="36000" bIns="36000">
            <a:spAutoFit/>
          </a:bodyPr>
          <a:lstStyle/>
          <a:p>
            <a:r>
              <a:rPr lang="en-GB" sz="4000" b="1" dirty="0" smtClean="0"/>
              <a:t>Why has this happened?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/>
              <a:t>Reasons for the decline in % employed in the Primary Sector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There are four main reasons: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Mechanisation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Depletion of resources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Cheaper (and better) imported raw materials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Social change</a:t>
            </a:r>
          </a:p>
          <a:p>
            <a:pPr>
              <a:spcAft>
                <a:spcPts val="600"/>
              </a:spcAft>
            </a:pPr>
            <a:r>
              <a:rPr lang="en-GB" sz="2000" i="1" dirty="0" smtClean="0"/>
              <a:t>For each one, explain what it means and how it has resulted in the need for fewer jobs in the primary sector.</a:t>
            </a:r>
          </a:p>
        </p:txBody>
      </p:sp>
    </p:spTree>
    <p:extLst>
      <p:ext uri="{BB962C8B-B14F-4D97-AF65-F5344CB8AC3E}">
        <p14:creationId xmlns:p14="http://schemas.microsoft.com/office/powerpoint/2010/main" val="21470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00"/>
            <a:ext cx="8784976" cy="688256"/>
          </a:xfrm>
        </p:spPr>
        <p:txBody>
          <a:bodyPr lIns="36000" tIns="36000" rIns="36000" bIns="36000">
            <a:spAutoFit/>
          </a:bodyPr>
          <a:lstStyle/>
          <a:p>
            <a:r>
              <a:rPr lang="en-GB" sz="4000" b="1" dirty="0" smtClean="0"/>
              <a:t>Why has this happened?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25593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Reasons for decline in % employed in the Secondary Sector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Read p214 in </a:t>
            </a:r>
            <a:r>
              <a:rPr lang="en-GB" sz="2000" b="1" i="1" dirty="0" smtClean="0"/>
              <a:t>Complete Geography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What is meant by the term ‘deindustrialisation’?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Why has it happened in the UK?  (Try and make a link here between this topic and the last one on Globalisation)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What is meant by the term ‘reindustrialisation’?  How is reindustrialisation different from manufacturing in the past?</a:t>
            </a:r>
          </a:p>
        </p:txBody>
      </p:sp>
    </p:spTree>
    <p:extLst>
      <p:ext uri="{BB962C8B-B14F-4D97-AF65-F5344CB8AC3E}">
        <p14:creationId xmlns:p14="http://schemas.microsoft.com/office/powerpoint/2010/main" val="10090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00"/>
            <a:ext cx="8784976" cy="688256"/>
          </a:xfrm>
        </p:spPr>
        <p:txBody>
          <a:bodyPr lIns="36000" tIns="36000" rIns="36000" bIns="36000">
            <a:spAutoFit/>
          </a:bodyPr>
          <a:lstStyle/>
          <a:p>
            <a:r>
              <a:rPr lang="en-GB" sz="4000" b="1" dirty="0" smtClean="0"/>
              <a:t>Why has this happened?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25593"/>
            <a:ext cx="91440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Reasons for </a:t>
            </a:r>
            <a:r>
              <a:rPr lang="en-GB" sz="2400" b="1" dirty="0" smtClean="0"/>
              <a:t>increase in </a:t>
            </a:r>
            <a:r>
              <a:rPr lang="en-GB" sz="2400" b="1" dirty="0"/>
              <a:t>% employed in the </a:t>
            </a:r>
            <a:r>
              <a:rPr lang="en-GB" sz="2400" b="1" dirty="0" smtClean="0"/>
              <a:t>Tertiary Sector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Main </a:t>
            </a:r>
            <a:r>
              <a:rPr lang="en-GB" sz="2000" dirty="0"/>
              <a:t>reasons: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Decline in employment opportunities in other sectors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Desire to have jobs that have better working conditions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Increase in population living in urban areas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Increasing complexity of modern life</a:t>
            </a:r>
          </a:p>
        </p:txBody>
      </p:sp>
    </p:spTree>
    <p:extLst>
      <p:ext uri="{BB962C8B-B14F-4D97-AF65-F5344CB8AC3E}">
        <p14:creationId xmlns:p14="http://schemas.microsoft.com/office/powerpoint/2010/main" val="30862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4778"/>
            <a:ext cx="8784976" cy="626701"/>
          </a:xfrm>
        </p:spPr>
        <p:txBody>
          <a:bodyPr lIns="36000" tIns="36000" rIns="36000" bIns="36000">
            <a:spAutoFit/>
          </a:bodyPr>
          <a:lstStyle/>
          <a:p>
            <a:r>
              <a:rPr lang="en-GB" sz="3600" b="1" dirty="0" smtClean="0"/>
              <a:t>Regional variations in the employment sector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64133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Have these changes been the same across the whole of the UK?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Calculate </a:t>
            </a:r>
            <a:r>
              <a:rPr lang="en-GB" sz="2000" dirty="0"/>
              <a:t>the percentage change of people employed in each region of the UK for primary, secondary and tertiary jobs between 1981 and </a:t>
            </a:r>
            <a:r>
              <a:rPr lang="en-GB" sz="2000" dirty="0" smtClean="0"/>
              <a:t>1995.  Complete the figures in each table (slide 8 – instructions on how to do it there, too).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For each sector, work out a suitable key to group the data into 3-5 groups and assign each group </a:t>
            </a:r>
            <a:r>
              <a:rPr lang="en-GB" sz="2000" u="sng" dirty="0" smtClean="0"/>
              <a:t>a shade of one colour </a:t>
            </a:r>
            <a:r>
              <a:rPr lang="en-GB" sz="2000" dirty="0" smtClean="0"/>
              <a:t>– darkest being the greatest value, e.g.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0-9%               10-19%              20-29%             30-39%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You will need different groups for each sector and may have different numbers of groups for each one.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Use these to complete three </a:t>
            </a:r>
            <a:r>
              <a:rPr lang="en-GB" sz="2000" dirty="0"/>
              <a:t>choropleth maps </a:t>
            </a:r>
            <a:r>
              <a:rPr lang="en-GB" sz="2000" dirty="0" smtClean="0"/>
              <a:t>using </a:t>
            </a:r>
            <a:r>
              <a:rPr lang="en-GB" sz="2000" dirty="0"/>
              <a:t>the outline </a:t>
            </a:r>
            <a:r>
              <a:rPr lang="en-GB" sz="2000" dirty="0" smtClean="0"/>
              <a:t>maps (slide 9).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Make sure each map has an appropriate title and key.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Describe what the maps show about the changing employment structure across the UK.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/>
              <a:t>How might deindustrialisation and reindustrialisation help explain these patterns?</a:t>
            </a:r>
            <a:endParaRPr lang="en-GB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36077" y="3142669"/>
            <a:ext cx="5269340" cy="286327"/>
            <a:chOff x="1136077" y="2687781"/>
            <a:chExt cx="5269340" cy="286327"/>
          </a:xfrm>
        </p:grpSpPr>
        <p:sp>
          <p:nvSpPr>
            <p:cNvPr id="4" name="Rectangle 3"/>
            <p:cNvSpPr/>
            <p:nvPr/>
          </p:nvSpPr>
          <p:spPr>
            <a:xfrm>
              <a:off x="1136077" y="2687781"/>
              <a:ext cx="526472" cy="2863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57055" y="2687781"/>
              <a:ext cx="526472" cy="286327"/>
            </a:xfrm>
            <a:prstGeom prst="rect">
              <a:avLst/>
            </a:prstGeom>
            <a:solidFill>
              <a:srgbClr val="9AB7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4944" y="2687781"/>
              <a:ext cx="526472" cy="28632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78945" y="2687781"/>
              <a:ext cx="526472" cy="2863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95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174778"/>
            <a:ext cx="8784976" cy="626701"/>
          </a:xfrm>
          <a:prstGeom prst="rect">
            <a:avLst/>
          </a:prstGeom>
        </p:spPr>
        <p:txBody>
          <a:bodyPr lIns="36000" tIns="36000" rIns="36000" bIns="36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Regional variations in the employment sector</a:t>
            </a:r>
            <a:endParaRPr lang="en-GB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" y="942118"/>
            <a:ext cx="8937603" cy="356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355" y="4747491"/>
            <a:ext cx="8861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calculate the % change in each case: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Subtract the 1981 number from the 1995 number.  This will give negative values for the Primary and Secondary data – which is correct!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Divide this by the 1981 number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Multiply by 100 – round up/down to the nearest whole number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55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330052"/>
            <a:ext cx="913288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512" y="174778"/>
            <a:ext cx="8784976" cy="626701"/>
          </a:xfrm>
          <a:prstGeom prst="rect">
            <a:avLst/>
          </a:prstGeom>
        </p:spPr>
        <p:txBody>
          <a:bodyPr lIns="36000" tIns="36000" rIns="36000" bIns="36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Regional variations in the employment sector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355" y="5153891"/>
            <a:ext cx="886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sure to give each map a title and a key.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2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635</Words>
  <Application>Microsoft Office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Economic Activity</vt:lpstr>
      <vt:lpstr>What has happened?</vt:lpstr>
      <vt:lpstr>PowerPoint Presentation</vt:lpstr>
      <vt:lpstr>Why has this happened?</vt:lpstr>
      <vt:lpstr>Why has this happened?</vt:lpstr>
      <vt:lpstr>Why has this happened?</vt:lpstr>
      <vt:lpstr>Regional variations in the employment sector</vt:lpstr>
      <vt:lpstr>PowerPoint Presentation</vt:lpstr>
      <vt:lpstr>PowerPoint Presentation</vt:lpstr>
      <vt:lpstr>Tata Steel Diamond Nine Exercise</vt:lpstr>
      <vt:lpstr>Impacts of deindustrialisation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Activity</dc:title>
  <dc:creator>setup-Software Setup Account</dc:creator>
  <cp:lastModifiedBy>setup-Software Setup Account</cp:lastModifiedBy>
  <cp:revision>73</cp:revision>
  <dcterms:created xsi:type="dcterms:W3CDTF">2017-02-20T16:07:50Z</dcterms:created>
  <dcterms:modified xsi:type="dcterms:W3CDTF">2017-03-31T13:41:33Z</dcterms:modified>
</cp:coreProperties>
</file>