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59" r:id="rId6"/>
    <p:sldId id="260" r:id="rId7"/>
    <p:sldId id="261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60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5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54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21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7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71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46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593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11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25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29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8B54F-0AFA-4CF8-B1A4-6E2F649F5A13}" type="datetimeFigureOut">
              <a:rPr lang="en-GB" smtClean="0"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11846-9D9B-4F63-AADF-BB790C2F24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41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b="1" dirty="0" smtClean="0"/>
              <a:t>Economic Activity</a:t>
            </a:r>
            <a:endParaRPr lang="en-GB" sz="7200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Making a living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86551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Changes in economic activity</a:t>
            </a:r>
            <a:endParaRPr lang="en-GB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Collate </a:t>
            </a:r>
            <a:r>
              <a:rPr lang="en-GB" sz="2000" dirty="0"/>
              <a:t>the number of parents in each </a:t>
            </a:r>
            <a:r>
              <a:rPr lang="en-GB" sz="2000" u="sng" dirty="0"/>
              <a:t>sector</a:t>
            </a:r>
            <a:r>
              <a:rPr lang="en-GB" sz="2000" dirty="0"/>
              <a:t> for your </a:t>
            </a:r>
            <a:r>
              <a:rPr lang="en-GB" sz="2000" dirty="0" smtClean="0"/>
              <a:t>class.</a:t>
            </a:r>
            <a:endParaRPr lang="en-GB" sz="2000" dirty="0"/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Draw </a:t>
            </a:r>
            <a:r>
              <a:rPr lang="en-GB" sz="2000" dirty="0" smtClean="0"/>
              <a:t>a pie chart of the employment structure of the parents of your class.  Use the same key as before.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How does it compare to the one for England &amp; Wales in 2011?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2000" dirty="0" smtClean="0"/>
              <a:t>Suggest reasons for any similarities or differences you can see.</a:t>
            </a:r>
          </a:p>
        </p:txBody>
      </p:sp>
    </p:spTree>
    <p:extLst>
      <p:ext uri="{BB962C8B-B14F-4D97-AF65-F5344CB8AC3E}">
        <p14:creationId xmlns:p14="http://schemas.microsoft.com/office/powerpoint/2010/main" val="420587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Types of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i="1" dirty="0" smtClean="0"/>
              <a:t>Copy the following:</a:t>
            </a:r>
          </a:p>
          <a:p>
            <a:pPr>
              <a:spcAft>
                <a:spcPts val="600"/>
              </a:spcAft>
            </a:pPr>
            <a:r>
              <a:rPr lang="en-GB" sz="2000" dirty="0" smtClean="0"/>
              <a:t>One way to divide the way people make a living is into </a:t>
            </a:r>
            <a:r>
              <a:rPr lang="en-GB" sz="2000" b="1" dirty="0" smtClean="0"/>
              <a:t>FORMAL</a:t>
            </a:r>
            <a:r>
              <a:rPr lang="en-GB" sz="2000" dirty="0" smtClean="0"/>
              <a:t> and </a:t>
            </a:r>
            <a:r>
              <a:rPr lang="en-GB" sz="2000" b="1" dirty="0" smtClean="0"/>
              <a:t>INFORMAL</a:t>
            </a:r>
            <a:r>
              <a:rPr lang="en-GB" sz="2000" dirty="0" smtClean="0"/>
              <a:t> work.</a:t>
            </a:r>
          </a:p>
          <a:p>
            <a:pPr>
              <a:spcAft>
                <a:spcPts val="600"/>
              </a:spcAft>
            </a:pPr>
            <a:r>
              <a:rPr lang="en-GB" sz="2000" b="1" dirty="0" smtClean="0"/>
              <a:t>Formal</a:t>
            </a:r>
            <a:r>
              <a:rPr lang="en-GB" sz="2000" dirty="0" smtClean="0"/>
              <a:t> work includes all jobs where people have regular hours of work and wages.  Their work may have a dress code and they may have a regular workspace.  They usually pay taxes and there’s often a chance of promotion.  Work is usually officially regulated or controlled, e.g. Health and Safety.</a:t>
            </a:r>
          </a:p>
          <a:p>
            <a:pPr>
              <a:spcAft>
                <a:spcPts val="600"/>
              </a:spcAft>
            </a:pPr>
            <a:r>
              <a:rPr lang="en-GB" sz="2000" b="1" dirty="0" smtClean="0"/>
              <a:t>Informal</a:t>
            </a:r>
            <a:r>
              <a:rPr lang="en-GB" sz="2000" dirty="0" smtClean="0"/>
              <a:t> work (or the grey economy) is not officially controlled and is usually untaxed.  Pay is often very variable as are working conditions.</a:t>
            </a:r>
          </a:p>
        </p:txBody>
      </p:sp>
    </p:spTree>
    <p:extLst>
      <p:ext uri="{BB962C8B-B14F-4D97-AF65-F5344CB8AC3E}">
        <p14:creationId xmlns:p14="http://schemas.microsoft.com/office/powerpoint/2010/main" val="9578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Types of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Which of the following do you think are </a:t>
            </a:r>
            <a:r>
              <a:rPr lang="en-GB" sz="2000" b="1" dirty="0" smtClean="0"/>
              <a:t>formal</a:t>
            </a:r>
            <a:r>
              <a:rPr lang="en-GB" sz="2000" dirty="0" smtClean="0"/>
              <a:t> and </a:t>
            </a:r>
            <a:r>
              <a:rPr lang="en-GB" sz="2000" b="1" dirty="0" smtClean="0"/>
              <a:t>informal</a:t>
            </a:r>
            <a:r>
              <a:rPr lang="en-GB" sz="2000" dirty="0" smtClean="0"/>
              <a:t> jobs?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015716" y="1340768"/>
            <a:ext cx="511256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dirty="0"/>
              <a:t>t</a:t>
            </a:r>
            <a:r>
              <a:rPr lang="en-GB" sz="2000" dirty="0" smtClean="0"/>
              <a:t>eacher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window cleaner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baby-sitter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brick-layer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shop assistant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selling strawberries in a layby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editor of a newspaper</a:t>
            </a:r>
            <a:endParaRPr lang="en-GB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7" y="4437112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dirty="0" smtClean="0"/>
              <a:t>Think of some positive and negative aspects of both </a:t>
            </a:r>
            <a:r>
              <a:rPr lang="en-GB" sz="2000" b="1" dirty="0" smtClean="0"/>
              <a:t>formal</a:t>
            </a:r>
            <a:r>
              <a:rPr lang="en-GB" sz="2000" dirty="0" smtClean="0"/>
              <a:t> and </a:t>
            </a:r>
            <a:r>
              <a:rPr lang="en-GB" sz="2000" b="1" dirty="0" smtClean="0"/>
              <a:t>informal</a:t>
            </a:r>
            <a:r>
              <a:rPr lang="en-GB" sz="2000" dirty="0" smtClean="0"/>
              <a:t> jobs</a:t>
            </a:r>
          </a:p>
          <a:p>
            <a:pPr algn="ctr">
              <a:spcAft>
                <a:spcPts val="600"/>
              </a:spcAft>
            </a:pPr>
            <a:r>
              <a:rPr lang="en-GB" sz="2000" dirty="0" smtClean="0"/>
              <a:t>Which do you think is better – and why?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61175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5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Types of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Another important way to categorise economic activities is into </a:t>
            </a:r>
            <a:r>
              <a:rPr lang="en-GB" b="1" dirty="0" smtClean="0"/>
              <a:t>four groups</a:t>
            </a:r>
            <a:r>
              <a:rPr lang="en-GB" dirty="0" smtClean="0"/>
              <a:t>.  Look at the jobs in the table </a:t>
            </a:r>
            <a:r>
              <a:rPr lang="en-GB" dirty="0" smtClean="0">
                <a:solidFill>
                  <a:prstClr val="black"/>
                </a:solidFill>
              </a:rPr>
              <a:t>below</a:t>
            </a:r>
            <a:r>
              <a:rPr lang="en-GB" dirty="0">
                <a:solidFill>
                  <a:prstClr val="black"/>
                </a:solidFill>
              </a:rPr>
              <a:t>:</a:t>
            </a:r>
            <a:r>
              <a:rPr lang="en-GB" dirty="0" smtClean="0"/>
              <a:t>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589872"/>
              </p:ext>
            </p:extLst>
          </p:nvPr>
        </p:nvGraphicFramePr>
        <p:xfrm>
          <a:off x="504262" y="1628800"/>
          <a:ext cx="8135476" cy="30267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4"/>
                <a:gridCol w="1277785"/>
                <a:gridCol w="1277785"/>
                <a:gridCol w="1872208"/>
                <a:gridCol w="1331434"/>
              </a:tblGrid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Shop</a:t>
                      </a:r>
                      <a:r>
                        <a:rPr lang="en-GB" baseline="0" dirty="0" smtClean="0"/>
                        <a:t> assistant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Baker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Librarian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Journalist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r>
                        <a:rPr lang="en-GB" dirty="0" smtClean="0"/>
                        <a:t>Delivery-van driver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Nurse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Pilot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Brick-layer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Welder</a:t>
                      </a:r>
                      <a:endParaRPr lang="en-GB" dirty="0"/>
                    </a:p>
                  </a:txBody>
                  <a:tcPr anchor="ctr"/>
                </a:tc>
              </a:tr>
              <a:tr h="573668">
                <a:tc>
                  <a:txBody>
                    <a:bodyPr/>
                    <a:lstStyle/>
                    <a:p>
                      <a:r>
                        <a:rPr lang="en-GB" dirty="0" smtClean="0"/>
                        <a:t>Assembly-line worker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Teacher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Miner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Hairdresser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Sculptor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Financial consultant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Dentist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Soldier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Forestry worker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Lawyer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Car mechanic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Chef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Farmer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Police</a:t>
                      </a:r>
                      <a:r>
                        <a:rPr lang="en-GB" baseline="0" dirty="0" smtClean="0"/>
                        <a:t> Officer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Dancer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4797152"/>
            <a:ext cx="914400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dirty="0" smtClean="0">
                <a:solidFill>
                  <a:prstClr val="black"/>
                </a:solidFill>
              </a:rPr>
              <a:t>In the </a:t>
            </a:r>
            <a:r>
              <a:rPr lang="en-GB" u="sng" dirty="0" smtClean="0">
                <a:solidFill>
                  <a:prstClr val="black"/>
                </a:solidFill>
              </a:rPr>
              <a:t>back</a:t>
            </a:r>
            <a:r>
              <a:rPr lang="en-GB" dirty="0" smtClean="0">
                <a:solidFill>
                  <a:prstClr val="black"/>
                </a:solidFill>
              </a:rPr>
              <a:t> of your book, with a partner, try and organise the jobs into four groups (they don’t need to be the same size).</a:t>
            </a:r>
          </a:p>
          <a:p>
            <a:pPr lvl="0">
              <a:spcAft>
                <a:spcPts val="600"/>
              </a:spcAft>
            </a:pPr>
            <a:r>
              <a:rPr lang="en-GB" dirty="0" smtClean="0">
                <a:solidFill>
                  <a:prstClr val="black"/>
                </a:solidFill>
              </a:rPr>
              <a:t>What characteristics does each of your groups have?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73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Types of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000"/>
              </a:spcAft>
            </a:pPr>
            <a:r>
              <a:rPr lang="en-GB" sz="1900" i="1" dirty="0" smtClean="0"/>
              <a:t>Now copy the following into </a:t>
            </a:r>
            <a:r>
              <a:rPr lang="en-GB" sz="1900" i="1" dirty="0" smtClean="0"/>
              <a:t>the </a:t>
            </a:r>
            <a:r>
              <a:rPr lang="en-GB" sz="1900" i="1" u="sng" dirty="0" smtClean="0"/>
              <a:t>front</a:t>
            </a:r>
            <a:r>
              <a:rPr lang="en-GB" sz="1900" i="1" dirty="0" smtClean="0"/>
              <a:t> of your </a:t>
            </a:r>
            <a:r>
              <a:rPr lang="en-GB" sz="1900" i="1" dirty="0" smtClean="0"/>
              <a:t>books:</a:t>
            </a:r>
          </a:p>
          <a:p>
            <a:pPr lvl="0">
              <a:spcAft>
                <a:spcPts val="1000"/>
              </a:spcAft>
            </a:pPr>
            <a:r>
              <a:rPr lang="en-GB" sz="1900" dirty="0" smtClean="0"/>
              <a:t>The four groups used to divide different jobs types are:</a:t>
            </a:r>
          </a:p>
          <a:p>
            <a:pPr lvl="0">
              <a:spcAft>
                <a:spcPts val="1000"/>
              </a:spcAft>
            </a:pPr>
            <a:r>
              <a:rPr lang="en-GB" sz="1900" b="1" dirty="0" smtClean="0"/>
              <a:t>Primary </a:t>
            </a:r>
            <a:r>
              <a:rPr lang="en-GB" sz="1900" b="1" dirty="0"/>
              <a:t>Sector:</a:t>
            </a:r>
            <a:r>
              <a:rPr lang="en-GB" sz="1900" dirty="0"/>
              <a:t> Jobs that involve </a:t>
            </a:r>
            <a:r>
              <a:rPr lang="en-GB" sz="1900" dirty="0" smtClean="0"/>
              <a:t>getting raw materials from the ground, sea...</a:t>
            </a:r>
            <a:endParaRPr lang="en-GB" sz="1900" dirty="0"/>
          </a:p>
          <a:p>
            <a:pPr lvl="0">
              <a:spcAft>
                <a:spcPts val="1000"/>
              </a:spcAft>
            </a:pPr>
            <a:r>
              <a:rPr lang="en-GB" sz="1900" b="1" dirty="0"/>
              <a:t>Secondary Sector:</a:t>
            </a:r>
            <a:r>
              <a:rPr lang="en-GB" sz="1900" dirty="0"/>
              <a:t> Jobs that involve the creation of finished products from raw materials, i.e. manufacturing.  It also includes </a:t>
            </a:r>
            <a:r>
              <a:rPr lang="en-GB" sz="1900" dirty="0" smtClean="0"/>
              <a:t>jobs in </a:t>
            </a:r>
            <a:r>
              <a:rPr lang="en-GB" sz="1900" dirty="0"/>
              <a:t>the construction industry.</a:t>
            </a:r>
          </a:p>
          <a:p>
            <a:pPr lvl="0">
              <a:spcAft>
                <a:spcPts val="1000"/>
              </a:spcAft>
            </a:pPr>
            <a:r>
              <a:rPr lang="en-GB" sz="1900" b="1" dirty="0"/>
              <a:t>Tertiary Sector:</a:t>
            </a:r>
            <a:r>
              <a:rPr lang="en-GB" sz="1900" dirty="0"/>
              <a:t> Jobs that involve the sale of goods (e.g. retail) and the provision of services (e.g. banking or health care).</a:t>
            </a:r>
          </a:p>
          <a:p>
            <a:pPr lvl="0">
              <a:spcAft>
                <a:spcPts val="1000"/>
              </a:spcAft>
            </a:pPr>
            <a:r>
              <a:rPr lang="en-GB" sz="1900" b="1" dirty="0"/>
              <a:t>Quaternary Sector:</a:t>
            </a:r>
            <a:r>
              <a:rPr lang="en-GB" sz="1900" dirty="0"/>
              <a:t> These are service jobs that involve the acquisition, manipulation and transmission of </a:t>
            </a:r>
            <a:r>
              <a:rPr lang="en-GB" sz="1900" dirty="0" smtClean="0"/>
              <a:t>information. For this reason it is </a:t>
            </a:r>
            <a:r>
              <a:rPr lang="en-GB" sz="1900" dirty="0"/>
              <a:t>often called the ‘</a:t>
            </a:r>
            <a:r>
              <a:rPr lang="en-GB" sz="1900" i="1" dirty="0"/>
              <a:t>knowledge economy</a:t>
            </a:r>
            <a:r>
              <a:rPr lang="en-GB" sz="1900" dirty="0"/>
              <a:t>’.  This includes IT, education, research and development (R&amp;D), and the media</a:t>
            </a:r>
            <a:r>
              <a:rPr lang="en-GB" sz="1900" dirty="0" smtClean="0"/>
              <a:t>.</a:t>
            </a:r>
          </a:p>
          <a:p>
            <a:pPr lvl="0">
              <a:spcAft>
                <a:spcPts val="1000"/>
              </a:spcAft>
            </a:pPr>
            <a:r>
              <a:rPr lang="en-GB" sz="2000" i="1" dirty="0" smtClean="0"/>
              <a:t>Q: How are these definitions different from the groups you decided upon?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418236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Types of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Using your new categories, now organise the original jobs into the four groups: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361832"/>
              </p:ext>
            </p:extLst>
          </p:nvPr>
        </p:nvGraphicFramePr>
        <p:xfrm>
          <a:off x="504262" y="1484784"/>
          <a:ext cx="8135476" cy="30267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4"/>
                <a:gridCol w="1277785"/>
                <a:gridCol w="1277785"/>
                <a:gridCol w="1872208"/>
                <a:gridCol w="1331434"/>
              </a:tblGrid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Shop</a:t>
                      </a:r>
                      <a:r>
                        <a:rPr lang="en-GB" baseline="0" dirty="0" smtClean="0"/>
                        <a:t> assistant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Baker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Joiner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Librarian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Journalist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r>
                        <a:rPr lang="en-GB" dirty="0" smtClean="0"/>
                        <a:t>Delivery-van driver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Nurse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Pilot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Brick-layer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Welder</a:t>
                      </a:r>
                      <a:endParaRPr lang="en-GB" dirty="0"/>
                    </a:p>
                  </a:txBody>
                  <a:tcPr anchor="ctr"/>
                </a:tc>
              </a:tr>
              <a:tr h="573668">
                <a:tc>
                  <a:txBody>
                    <a:bodyPr/>
                    <a:lstStyle/>
                    <a:p>
                      <a:r>
                        <a:rPr lang="en-GB" dirty="0" smtClean="0"/>
                        <a:t>Assembly-line worker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Teacher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Miner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Hairdresser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Teacher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Financial consultant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Dentist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Soldier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Forestry worker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Lawyer</a:t>
                      </a:r>
                      <a:endParaRPr lang="en-GB" dirty="0"/>
                    </a:p>
                  </a:txBody>
                  <a:tcPr anchor="ctr"/>
                </a:tc>
              </a:tr>
              <a:tr h="613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Car mechanic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Chef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Farmer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Police</a:t>
                      </a:r>
                      <a:r>
                        <a:rPr lang="en-GB" baseline="0" dirty="0" smtClean="0"/>
                        <a:t> Officer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Dancer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7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Changes in economic activity</a:t>
            </a:r>
            <a:endParaRPr lang="en-GB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08720"/>
            <a:ext cx="9144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900" i="1" dirty="0" smtClean="0"/>
              <a:t>Write the title in your book and underline it.</a:t>
            </a:r>
          </a:p>
          <a:p>
            <a:pPr lvl="0">
              <a:spcAft>
                <a:spcPts val="600"/>
              </a:spcAft>
            </a:pPr>
            <a:r>
              <a:rPr lang="en-GB" sz="1900" i="1" dirty="0" smtClean="0"/>
              <a:t>Copy the following:</a:t>
            </a:r>
          </a:p>
          <a:p>
            <a:pPr lvl="0">
              <a:spcAft>
                <a:spcPts val="600"/>
              </a:spcAft>
            </a:pPr>
            <a:r>
              <a:rPr lang="en-GB" sz="1900" dirty="0" smtClean="0"/>
              <a:t>The proportion of people employed in the different sectors is called the </a:t>
            </a:r>
            <a:r>
              <a:rPr lang="en-GB" sz="1900" b="1" dirty="0" smtClean="0"/>
              <a:t>employment structure</a:t>
            </a:r>
            <a:r>
              <a:rPr lang="en-GB" sz="1900" dirty="0" smtClean="0"/>
              <a:t>.  Over time, it changes</a:t>
            </a:r>
            <a:r>
              <a:rPr lang="en-GB" sz="1900" dirty="0"/>
              <a:t> </a:t>
            </a:r>
            <a:r>
              <a:rPr lang="en-GB" sz="1900" dirty="0" smtClean="0"/>
              <a:t>– usually in the same way.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0464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Changes in economic activity</a:t>
            </a:r>
            <a:endParaRPr lang="en-GB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914400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900" i="1" dirty="0"/>
              <a:t>T</a:t>
            </a:r>
            <a:r>
              <a:rPr lang="en-GB" sz="1900" i="1" dirty="0" smtClean="0"/>
              <a:t>he data in the table below shows the employment structures for England &amp; Wales in 1841 and 2011.  Use the data to draw two pie charts side-by-side.  Draw them the same size and  use one colour key for both.  Remember to include titles: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281287"/>
              </p:ext>
            </p:extLst>
          </p:nvPr>
        </p:nvGraphicFramePr>
        <p:xfrm>
          <a:off x="1619672" y="2017648"/>
          <a:ext cx="6096000" cy="1627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GB" b="1" dirty="0"/>
                    </a:p>
                  </a:txBody>
                  <a:tcPr>
                    <a:lnL w="12700" cmpd="sng">
                      <a:noFill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1841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2011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Primary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2%</a:t>
                      </a:r>
                      <a:endParaRPr lang="en-GB" dirty="0"/>
                    </a:p>
                  </a:txBody>
                  <a:tcPr/>
                </a:tc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Secondary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17%</a:t>
                      </a:r>
                      <a:endParaRPr lang="en-GB" dirty="0"/>
                    </a:p>
                  </a:txBody>
                  <a:tcPr/>
                </a:tc>
              </a:tr>
              <a:tr h="41884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Tertiary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81%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3861048"/>
            <a:ext cx="91440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1900" i="1" dirty="0" smtClean="0"/>
              <a:t>Now answer these questions: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1900" dirty="0" smtClean="0"/>
              <a:t>Why is a pie chart the best way to show this information?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1900" dirty="0" smtClean="0"/>
              <a:t>Describe the changes that have happened.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1900" dirty="0" smtClean="0"/>
              <a:t>Why do you think these changes have happened?</a:t>
            </a:r>
          </a:p>
          <a:p>
            <a:pPr marL="457200" lvl="0" indent="-457200">
              <a:spcAft>
                <a:spcPts val="600"/>
              </a:spcAft>
              <a:buFont typeface="+mj-lt"/>
              <a:buAutoNum type="arabicPeriod"/>
            </a:pPr>
            <a:r>
              <a:rPr lang="en-GB" sz="1900" dirty="0" smtClean="0"/>
              <a:t>The table doesn’t show any data about the quaternary sector.  Can you think why?</a:t>
            </a:r>
          </a:p>
        </p:txBody>
      </p:sp>
    </p:spTree>
    <p:extLst>
      <p:ext uri="{BB962C8B-B14F-4D97-AF65-F5344CB8AC3E}">
        <p14:creationId xmlns:p14="http://schemas.microsoft.com/office/powerpoint/2010/main" val="354255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44000"/>
            <a:ext cx="8784976" cy="688256"/>
          </a:xfrm>
        </p:spPr>
        <p:txBody>
          <a:bodyPr lIns="36000" tIns="36000" rIns="36000" bIns="36000">
            <a:spAutoFit/>
          </a:bodyPr>
          <a:lstStyle/>
          <a:p>
            <a:r>
              <a:rPr lang="en-GB" sz="4000" b="1" dirty="0" smtClean="0"/>
              <a:t>Changes in economic activity</a:t>
            </a:r>
            <a:endParaRPr lang="en-GB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0872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GB" sz="2000" dirty="0" smtClean="0"/>
              <a:t>What </a:t>
            </a:r>
            <a:r>
              <a:rPr lang="en-GB" sz="2000" u="sng" dirty="0" smtClean="0"/>
              <a:t>sector</a:t>
            </a:r>
            <a:r>
              <a:rPr lang="en-GB" sz="2000" dirty="0" smtClean="0"/>
              <a:t> do you parents work in?  Bring this info to the next lesson</a:t>
            </a:r>
            <a:r>
              <a:rPr lang="en-GB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480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718</Words>
  <Application>Microsoft Office PowerPoint</Application>
  <PresentationFormat>On-screen Show (4:3)</PresentationFormat>
  <Paragraphs>111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Economic Activity</vt:lpstr>
      <vt:lpstr>Types of economic activity</vt:lpstr>
      <vt:lpstr>Types of economic activity</vt:lpstr>
      <vt:lpstr>Types of economic activity</vt:lpstr>
      <vt:lpstr>Types of economic activity</vt:lpstr>
      <vt:lpstr>Types of economic activity</vt:lpstr>
      <vt:lpstr>Changes in economic activity</vt:lpstr>
      <vt:lpstr>Changes in economic activity</vt:lpstr>
      <vt:lpstr>Changes in economic activity</vt:lpstr>
      <vt:lpstr>Changes in economic activity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Activity</dc:title>
  <dc:creator>setup-Software Setup Account</dc:creator>
  <cp:lastModifiedBy>setup-Software Setup Account</cp:lastModifiedBy>
  <cp:revision>22</cp:revision>
  <dcterms:created xsi:type="dcterms:W3CDTF">2017-02-20T16:07:50Z</dcterms:created>
  <dcterms:modified xsi:type="dcterms:W3CDTF">2017-02-27T08:57:59Z</dcterms:modified>
</cp:coreProperties>
</file>