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0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FE5293C-AEE7-4918-9F4B-C1F13E62D1E7}"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EAB077-5047-4646-90A3-708C5130B067}" type="slidenum">
              <a:rPr lang="en-GB" smtClean="0"/>
              <a:t>‹#›</a:t>
            </a:fld>
            <a:endParaRPr lang="en-GB"/>
          </a:p>
        </p:txBody>
      </p:sp>
    </p:spTree>
    <p:extLst>
      <p:ext uri="{BB962C8B-B14F-4D97-AF65-F5344CB8AC3E}">
        <p14:creationId xmlns:p14="http://schemas.microsoft.com/office/powerpoint/2010/main" val="332011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E5293C-AEE7-4918-9F4B-C1F13E62D1E7}"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EAB077-5047-4646-90A3-708C5130B067}" type="slidenum">
              <a:rPr lang="en-GB" smtClean="0"/>
              <a:t>‹#›</a:t>
            </a:fld>
            <a:endParaRPr lang="en-GB"/>
          </a:p>
        </p:txBody>
      </p:sp>
    </p:spTree>
    <p:extLst>
      <p:ext uri="{BB962C8B-B14F-4D97-AF65-F5344CB8AC3E}">
        <p14:creationId xmlns:p14="http://schemas.microsoft.com/office/powerpoint/2010/main" val="334843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E5293C-AEE7-4918-9F4B-C1F13E62D1E7}"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EAB077-5047-4646-90A3-708C5130B067}" type="slidenum">
              <a:rPr lang="en-GB" smtClean="0"/>
              <a:t>‹#›</a:t>
            </a:fld>
            <a:endParaRPr lang="en-GB"/>
          </a:p>
        </p:txBody>
      </p:sp>
    </p:spTree>
    <p:extLst>
      <p:ext uri="{BB962C8B-B14F-4D97-AF65-F5344CB8AC3E}">
        <p14:creationId xmlns:p14="http://schemas.microsoft.com/office/powerpoint/2010/main" val="135002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E5293C-AEE7-4918-9F4B-C1F13E62D1E7}"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EAB077-5047-4646-90A3-708C5130B067}" type="slidenum">
              <a:rPr lang="en-GB" smtClean="0"/>
              <a:t>‹#›</a:t>
            </a:fld>
            <a:endParaRPr lang="en-GB"/>
          </a:p>
        </p:txBody>
      </p:sp>
    </p:spTree>
    <p:extLst>
      <p:ext uri="{BB962C8B-B14F-4D97-AF65-F5344CB8AC3E}">
        <p14:creationId xmlns:p14="http://schemas.microsoft.com/office/powerpoint/2010/main" val="409997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E5293C-AEE7-4918-9F4B-C1F13E62D1E7}"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EAB077-5047-4646-90A3-708C5130B067}" type="slidenum">
              <a:rPr lang="en-GB" smtClean="0"/>
              <a:t>‹#›</a:t>
            </a:fld>
            <a:endParaRPr lang="en-GB"/>
          </a:p>
        </p:txBody>
      </p:sp>
    </p:spTree>
    <p:extLst>
      <p:ext uri="{BB962C8B-B14F-4D97-AF65-F5344CB8AC3E}">
        <p14:creationId xmlns:p14="http://schemas.microsoft.com/office/powerpoint/2010/main" val="317620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FE5293C-AEE7-4918-9F4B-C1F13E62D1E7}"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EAB077-5047-4646-90A3-708C5130B067}" type="slidenum">
              <a:rPr lang="en-GB" smtClean="0"/>
              <a:t>‹#›</a:t>
            </a:fld>
            <a:endParaRPr lang="en-GB"/>
          </a:p>
        </p:txBody>
      </p:sp>
    </p:spTree>
    <p:extLst>
      <p:ext uri="{BB962C8B-B14F-4D97-AF65-F5344CB8AC3E}">
        <p14:creationId xmlns:p14="http://schemas.microsoft.com/office/powerpoint/2010/main" val="93978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FE5293C-AEE7-4918-9F4B-C1F13E62D1E7}" type="datetimeFigureOut">
              <a:rPr lang="en-GB" smtClean="0"/>
              <a:t>19/11/2018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EAB077-5047-4646-90A3-708C5130B067}" type="slidenum">
              <a:rPr lang="en-GB" smtClean="0"/>
              <a:t>‹#›</a:t>
            </a:fld>
            <a:endParaRPr lang="en-GB"/>
          </a:p>
        </p:txBody>
      </p:sp>
    </p:spTree>
    <p:extLst>
      <p:ext uri="{BB962C8B-B14F-4D97-AF65-F5344CB8AC3E}">
        <p14:creationId xmlns:p14="http://schemas.microsoft.com/office/powerpoint/2010/main" val="307846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FE5293C-AEE7-4918-9F4B-C1F13E62D1E7}" type="datetimeFigureOut">
              <a:rPr lang="en-GB" smtClean="0"/>
              <a:t>19/11/2018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EAB077-5047-4646-90A3-708C5130B067}" type="slidenum">
              <a:rPr lang="en-GB" smtClean="0"/>
              <a:t>‹#›</a:t>
            </a:fld>
            <a:endParaRPr lang="en-GB"/>
          </a:p>
        </p:txBody>
      </p:sp>
    </p:spTree>
    <p:extLst>
      <p:ext uri="{BB962C8B-B14F-4D97-AF65-F5344CB8AC3E}">
        <p14:creationId xmlns:p14="http://schemas.microsoft.com/office/powerpoint/2010/main" val="162824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5293C-AEE7-4918-9F4B-C1F13E62D1E7}" type="datetimeFigureOut">
              <a:rPr lang="en-GB" smtClean="0"/>
              <a:t>19/11/2018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EAB077-5047-4646-90A3-708C5130B067}" type="slidenum">
              <a:rPr lang="en-GB" smtClean="0"/>
              <a:t>‹#›</a:t>
            </a:fld>
            <a:endParaRPr lang="en-GB"/>
          </a:p>
        </p:txBody>
      </p:sp>
    </p:spTree>
    <p:extLst>
      <p:ext uri="{BB962C8B-B14F-4D97-AF65-F5344CB8AC3E}">
        <p14:creationId xmlns:p14="http://schemas.microsoft.com/office/powerpoint/2010/main" val="156093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5293C-AEE7-4918-9F4B-C1F13E62D1E7}"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EAB077-5047-4646-90A3-708C5130B067}" type="slidenum">
              <a:rPr lang="en-GB" smtClean="0"/>
              <a:t>‹#›</a:t>
            </a:fld>
            <a:endParaRPr lang="en-GB"/>
          </a:p>
        </p:txBody>
      </p:sp>
    </p:spTree>
    <p:extLst>
      <p:ext uri="{BB962C8B-B14F-4D97-AF65-F5344CB8AC3E}">
        <p14:creationId xmlns:p14="http://schemas.microsoft.com/office/powerpoint/2010/main" val="111324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5293C-AEE7-4918-9F4B-C1F13E62D1E7}"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EAB077-5047-4646-90A3-708C5130B067}" type="slidenum">
              <a:rPr lang="en-GB" smtClean="0"/>
              <a:t>‹#›</a:t>
            </a:fld>
            <a:endParaRPr lang="en-GB"/>
          </a:p>
        </p:txBody>
      </p:sp>
    </p:spTree>
    <p:extLst>
      <p:ext uri="{BB962C8B-B14F-4D97-AF65-F5344CB8AC3E}">
        <p14:creationId xmlns:p14="http://schemas.microsoft.com/office/powerpoint/2010/main" val="250406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293C-AEE7-4918-9F4B-C1F13E62D1E7}" type="datetimeFigureOut">
              <a:rPr lang="en-GB" smtClean="0"/>
              <a:t>19/11/2018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AB077-5047-4646-90A3-708C5130B067}" type="slidenum">
              <a:rPr lang="en-GB" smtClean="0"/>
              <a:t>‹#›</a:t>
            </a:fld>
            <a:endParaRPr lang="en-GB"/>
          </a:p>
        </p:txBody>
      </p:sp>
    </p:spTree>
    <p:extLst>
      <p:ext uri="{BB962C8B-B14F-4D97-AF65-F5344CB8AC3E}">
        <p14:creationId xmlns:p14="http://schemas.microsoft.com/office/powerpoint/2010/main" val="76183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datashine.org.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Autofit/>
          </a:bodyPr>
          <a:lstStyle/>
          <a:p>
            <a:r>
              <a:rPr lang="en-GB" sz="5400" b="1" dirty="0" smtClean="0"/>
              <a:t>Using GIS – </a:t>
            </a:r>
            <a:r>
              <a:rPr lang="en-GB" sz="5400" b="1" dirty="0" err="1" smtClean="0"/>
              <a:t>Datashine</a:t>
            </a:r>
            <a:r>
              <a:rPr lang="en-GB" sz="5400" b="1" dirty="0" smtClean="0"/>
              <a:t> website</a:t>
            </a:r>
            <a:endParaRPr lang="en-GB" sz="5400" b="1" dirty="0"/>
          </a:p>
        </p:txBody>
      </p:sp>
      <p:sp>
        <p:nvSpPr>
          <p:cNvPr id="3" name="Subtitle 2"/>
          <p:cNvSpPr>
            <a:spLocks noGrp="1"/>
          </p:cNvSpPr>
          <p:nvPr>
            <p:ph type="subTitle" idx="1"/>
          </p:nvPr>
        </p:nvSpPr>
        <p:spPr/>
        <p:txBody>
          <a:bodyPr/>
          <a:lstStyle/>
          <a:p>
            <a:r>
              <a:rPr lang="en-GB" dirty="0" smtClean="0"/>
              <a:t>Instructions and tasks</a:t>
            </a:r>
            <a:endParaRPr lang="en-GB" dirty="0"/>
          </a:p>
        </p:txBody>
      </p:sp>
    </p:spTree>
    <p:extLst>
      <p:ext uri="{BB962C8B-B14F-4D97-AF65-F5344CB8AC3E}">
        <p14:creationId xmlns:p14="http://schemas.microsoft.com/office/powerpoint/2010/main" val="1810139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GB" sz="3200" dirty="0" err="1" smtClean="0"/>
              <a:t>Datashine</a:t>
            </a:r>
            <a:r>
              <a:rPr lang="en-GB" sz="3200" dirty="0" smtClean="0"/>
              <a:t> is GIS software that uses census data to map different groups of people in England and Wales</a:t>
            </a:r>
            <a:endParaRPr lang="en-GB"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7776864" cy="4537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203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00"/>
            <a:ext cx="8229600" cy="769441"/>
          </a:xfrm>
        </p:spPr>
        <p:txBody>
          <a:bodyPr>
            <a:spAutoFit/>
          </a:bodyPr>
          <a:lstStyle/>
          <a:p>
            <a:r>
              <a:rPr lang="en-GB" b="1" dirty="0" smtClean="0"/>
              <a:t>How to use the website - 1</a:t>
            </a:r>
            <a:endParaRPr lang="en-GB" b="1" dirty="0"/>
          </a:p>
        </p:txBody>
      </p:sp>
      <p:sp>
        <p:nvSpPr>
          <p:cNvPr id="3" name="Content Placeholder 2"/>
          <p:cNvSpPr>
            <a:spLocks noGrp="1"/>
          </p:cNvSpPr>
          <p:nvPr>
            <p:ph idx="1"/>
          </p:nvPr>
        </p:nvSpPr>
        <p:spPr>
          <a:xfrm>
            <a:off x="0" y="1340768"/>
            <a:ext cx="9144000" cy="4216539"/>
          </a:xfrm>
        </p:spPr>
        <p:txBody>
          <a:bodyPr wrap="square">
            <a:spAutoFit/>
          </a:bodyPr>
          <a:lstStyle/>
          <a:p>
            <a:pPr>
              <a:spcBef>
                <a:spcPts val="0"/>
              </a:spcBef>
              <a:spcAft>
                <a:spcPts val="1000"/>
              </a:spcAft>
            </a:pPr>
            <a:r>
              <a:rPr lang="en-GB" sz="2300" dirty="0" smtClean="0"/>
              <a:t>Go to the website: </a:t>
            </a:r>
            <a:r>
              <a:rPr lang="en-GB" sz="2300" dirty="0" smtClean="0">
                <a:hlinkClick r:id="rId2"/>
              </a:rPr>
              <a:t>www.datashine.org.uk</a:t>
            </a:r>
            <a:endParaRPr lang="en-GB" sz="2300" dirty="0" smtClean="0"/>
          </a:p>
          <a:p>
            <a:pPr>
              <a:spcBef>
                <a:spcPts val="0"/>
              </a:spcBef>
              <a:spcAft>
                <a:spcPts val="1000"/>
              </a:spcAft>
            </a:pPr>
            <a:r>
              <a:rPr lang="en-GB" sz="2300" dirty="0" smtClean="0"/>
              <a:t>The starting view is of London so to find another place, either:</a:t>
            </a:r>
          </a:p>
          <a:p>
            <a:pPr marL="1077913" lvl="1" indent="-355600">
              <a:spcBef>
                <a:spcPts val="0"/>
              </a:spcBef>
              <a:spcAft>
                <a:spcPts val="1000"/>
              </a:spcAft>
              <a:buFont typeface="Wingdings" panose="05000000000000000000" pitchFamily="2" charset="2"/>
              <a:buChar char="§"/>
            </a:pPr>
            <a:r>
              <a:rPr lang="en-GB" sz="2000" dirty="0" smtClean="0"/>
              <a:t>Enter the postcode in the box at the bottom of the screen, or</a:t>
            </a:r>
          </a:p>
          <a:p>
            <a:pPr marL="1077913" lvl="1" indent="-355600">
              <a:spcBef>
                <a:spcPts val="0"/>
              </a:spcBef>
              <a:spcAft>
                <a:spcPts val="1000"/>
              </a:spcAft>
              <a:buFont typeface="Wingdings" panose="05000000000000000000" pitchFamily="2" charset="2"/>
              <a:buChar char="§"/>
            </a:pPr>
            <a:r>
              <a:rPr lang="en-GB" sz="2000" dirty="0" smtClean="0"/>
              <a:t>Drag the map around – use the scroll wheel to zoom in or out</a:t>
            </a:r>
          </a:p>
          <a:p>
            <a:pPr>
              <a:spcBef>
                <a:spcPts val="0"/>
              </a:spcBef>
              <a:spcAft>
                <a:spcPts val="1000"/>
              </a:spcAft>
            </a:pPr>
            <a:r>
              <a:rPr lang="en-GB" sz="2300" dirty="0" smtClean="0"/>
              <a:t>The </a:t>
            </a:r>
            <a:r>
              <a:rPr lang="en-GB" sz="2300" b="1" dirty="0" smtClean="0"/>
              <a:t>Data </a:t>
            </a:r>
            <a:r>
              <a:rPr lang="en-GB" sz="2300" b="1" dirty="0"/>
              <a:t>C</a:t>
            </a:r>
            <a:r>
              <a:rPr lang="en-GB" sz="2300" b="1" dirty="0" smtClean="0"/>
              <a:t>hooser </a:t>
            </a:r>
            <a:r>
              <a:rPr lang="en-GB" sz="2300" dirty="0" smtClean="0"/>
              <a:t>box (top right hand corner) allows you to change what data is mapped</a:t>
            </a:r>
          </a:p>
          <a:p>
            <a:pPr>
              <a:spcBef>
                <a:spcPts val="0"/>
              </a:spcBef>
              <a:spcAft>
                <a:spcPts val="1000"/>
              </a:spcAft>
            </a:pPr>
            <a:r>
              <a:rPr lang="en-GB" sz="2300" dirty="0" smtClean="0"/>
              <a:t>Each of the 9 categories can then be broken down into subcategories to show even more detailed information using the other drop-down lists.</a:t>
            </a:r>
          </a:p>
          <a:p>
            <a:pPr marL="1077913" lvl="1" indent="-355600">
              <a:spcBef>
                <a:spcPts val="0"/>
              </a:spcBef>
              <a:spcAft>
                <a:spcPts val="1000"/>
              </a:spcAft>
              <a:buFont typeface="Wingdings" panose="05000000000000000000" pitchFamily="2" charset="2"/>
              <a:buChar char="§"/>
            </a:pPr>
            <a:r>
              <a:rPr lang="en-GB" sz="2000" dirty="0"/>
              <a:t>F</a:t>
            </a:r>
            <a:r>
              <a:rPr lang="en-GB" sz="2000" dirty="0" smtClean="0"/>
              <a:t>or </a:t>
            </a:r>
            <a:r>
              <a:rPr lang="en-GB" sz="2000" dirty="0"/>
              <a:t>example, </a:t>
            </a:r>
            <a:r>
              <a:rPr lang="en-GB" sz="2000" dirty="0" smtClean="0"/>
              <a:t>you </a:t>
            </a:r>
            <a:r>
              <a:rPr lang="en-GB" sz="2000" dirty="0"/>
              <a:t>can produce a map </a:t>
            </a:r>
            <a:r>
              <a:rPr lang="en-GB" sz="2000" dirty="0" smtClean="0"/>
              <a:t>showing the pattern of </a:t>
            </a:r>
            <a:r>
              <a:rPr lang="en-GB" sz="2000" dirty="0"/>
              <a:t>3 </a:t>
            </a:r>
            <a:r>
              <a:rPr lang="en-GB" sz="2000" dirty="0" smtClean="0"/>
              <a:t>three-people households: Housing – Household size – 3 people in household </a:t>
            </a:r>
            <a:endParaRPr lang="en-GB" sz="2000" dirty="0"/>
          </a:p>
        </p:txBody>
      </p:sp>
    </p:spTree>
    <p:extLst>
      <p:ext uri="{BB962C8B-B14F-4D97-AF65-F5344CB8AC3E}">
        <p14:creationId xmlns:p14="http://schemas.microsoft.com/office/powerpoint/2010/main" val="366615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00"/>
            <a:ext cx="8229600" cy="769441"/>
          </a:xfrm>
        </p:spPr>
        <p:txBody>
          <a:bodyPr vert="horz" lIns="91440" tIns="45720" rIns="91440" bIns="45720" rtlCol="0" anchor="ctr">
            <a:spAutoFit/>
          </a:bodyPr>
          <a:lstStyle/>
          <a:p>
            <a:r>
              <a:rPr lang="en-GB" b="1" dirty="0"/>
              <a:t>How to use the website - 2</a:t>
            </a:r>
          </a:p>
        </p:txBody>
      </p:sp>
      <p:sp>
        <p:nvSpPr>
          <p:cNvPr id="3" name="Content Placeholder 2"/>
          <p:cNvSpPr>
            <a:spLocks noGrp="1"/>
          </p:cNvSpPr>
          <p:nvPr>
            <p:ph idx="1"/>
          </p:nvPr>
        </p:nvSpPr>
        <p:spPr>
          <a:xfrm>
            <a:off x="0" y="1268760"/>
            <a:ext cx="9144000" cy="4611519"/>
          </a:xfrm>
        </p:spPr>
        <p:txBody>
          <a:bodyPr vert="horz" wrap="square" lIns="91440" tIns="45720" rIns="91440" bIns="45720" rtlCol="0">
            <a:spAutoFit/>
          </a:bodyPr>
          <a:lstStyle/>
          <a:p>
            <a:pPr>
              <a:spcBef>
                <a:spcPts val="0"/>
              </a:spcBef>
              <a:spcAft>
                <a:spcPts val="1000"/>
              </a:spcAft>
            </a:pPr>
            <a:r>
              <a:rPr lang="en-GB" sz="2400" dirty="0"/>
              <a:t>The </a:t>
            </a:r>
            <a:r>
              <a:rPr lang="en-GB" sz="2400" dirty="0" smtClean="0"/>
              <a:t>website uses data from the 2011 census presented in small neighbourhoods called Lower Layer </a:t>
            </a:r>
            <a:r>
              <a:rPr lang="en-GB" sz="2400" dirty="0"/>
              <a:t>Super Output Areas (</a:t>
            </a:r>
            <a:r>
              <a:rPr lang="en-GB" sz="2400" b="1" dirty="0" smtClean="0"/>
              <a:t>LSOAs</a:t>
            </a:r>
            <a:r>
              <a:rPr lang="en-GB" sz="2400" dirty="0" smtClean="0"/>
              <a:t>)</a:t>
            </a:r>
            <a:endParaRPr lang="en-GB" sz="2400" dirty="0"/>
          </a:p>
          <a:p>
            <a:pPr>
              <a:spcBef>
                <a:spcPts val="0"/>
              </a:spcBef>
              <a:spcAft>
                <a:spcPts val="1000"/>
              </a:spcAft>
            </a:pPr>
            <a:r>
              <a:rPr lang="en-GB" sz="2400" dirty="0"/>
              <a:t>The key in the bottom left hand corner shows the </a:t>
            </a:r>
            <a:r>
              <a:rPr lang="en-GB" sz="2400" b="1" dirty="0"/>
              <a:t>Location Quotient</a:t>
            </a:r>
            <a:r>
              <a:rPr lang="en-GB" sz="2400" dirty="0"/>
              <a:t>, which describes how far from the </a:t>
            </a:r>
            <a:r>
              <a:rPr lang="en-GB" sz="2400" dirty="0" smtClean="0"/>
              <a:t>national average </a:t>
            </a:r>
            <a:r>
              <a:rPr lang="en-GB" sz="2400" dirty="0"/>
              <a:t>(LQ 1) the </a:t>
            </a:r>
            <a:r>
              <a:rPr lang="en-GB" sz="2400" dirty="0" smtClean="0"/>
              <a:t>data is.</a:t>
            </a:r>
          </a:p>
          <a:p>
            <a:pPr>
              <a:spcBef>
                <a:spcPts val="0"/>
              </a:spcBef>
              <a:spcAft>
                <a:spcPts val="1000"/>
              </a:spcAft>
            </a:pPr>
            <a:r>
              <a:rPr lang="en-GB" sz="2400" dirty="0" smtClean="0"/>
              <a:t>The darker the colour the bigger the difference from the average</a:t>
            </a:r>
            <a:endParaRPr lang="en-GB" sz="2400" dirty="0"/>
          </a:p>
          <a:p>
            <a:pPr>
              <a:spcBef>
                <a:spcPts val="0"/>
              </a:spcBef>
              <a:spcAft>
                <a:spcPts val="1000"/>
              </a:spcAft>
            </a:pPr>
            <a:r>
              <a:rPr lang="en-GB" sz="2400" dirty="0" smtClean="0"/>
              <a:t>The </a:t>
            </a:r>
            <a:r>
              <a:rPr lang="en-GB" sz="2400" dirty="0"/>
              <a:t>next slide </a:t>
            </a:r>
            <a:r>
              <a:rPr lang="en-GB" sz="2400" dirty="0" smtClean="0"/>
              <a:t>shows a map of the ‘</a:t>
            </a:r>
            <a:r>
              <a:rPr lang="en-GB" sz="2400" dirty="0"/>
              <a:t>General Health’ data for </a:t>
            </a:r>
            <a:r>
              <a:rPr lang="en-GB" sz="2400" dirty="0" smtClean="0"/>
              <a:t>Salisbury.</a:t>
            </a:r>
          </a:p>
          <a:p>
            <a:pPr marL="1079500" lvl="1" indent="-357188">
              <a:spcBef>
                <a:spcPts val="0"/>
              </a:spcBef>
              <a:spcAft>
                <a:spcPts val="1000"/>
              </a:spcAft>
              <a:buFont typeface="Wingdings" panose="05000000000000000000" pitchFamily="2" charset="2"/>
              <a:buChar char="§"/>
            </a:pPr>
            <a:r>
              <a:rPr lang="en-GB" sz="2000" dirty="0" smtClean="0"/>
              <a:t>The </a:t>
            </a:r>
            <a:r>
              <a:rPr lang="en-GB" sz="2000" dirty="0"/>
              <a:t>areas </a:t>
            </a:r>
            <a:r>
              <a:rPr lang="en-GB" sz="2000" dirty="0" smtClean="0"/>
              <a:t>shaded </a:t>
            </a:r>
            <a:r>
              <a:rPr lang="en-GB" sz="2000" dirty="0"/>
              <a:t>red are below average (LQ 1</a:t>
            </a:r>
            <a:r>
              <a:rPr lang="en-GB" sz="2000" dirty="0" smtClean="0"/>
              <a:t>), in other words, </a:t>
            </a:r>
            <a:r>
              <a:rPr lang="en-GB" sz="2000" dirty="0"/>
              <a:t>on average, the people </a:t>
            </a:r>
            <a:r>
              <a:rPr lang="en-GB" sz="2000" dirty="0" smtClean="0"/>
              <a:t>who live </a:t>
            </a:r>
            <a:r>
              <a:rPr lang="en-GB" sz="2000" dirty="0"/>
              <a:t>in those areas suffer more poor health than other people in Salisbury.</a:t>
            </a:r>
          </a:p>
          <a:p>
            <a:pPr>
              <a:spcBef>
                <a:spcPts val="0"/>
              </a:spcBef>
              <a:spcAft>
                <a:spcPts val="1000"/>
              </a:spcAft>
            </a:pPr>
            <a:r>
              <a:rPr lang="en-GB" sz="2400" dirty="0"/>
              <a:t>It is important to recognise that this is an average for the neighbourhood and doesn’t use individual home or street data.</a:t>
            </a:r>
          </a:p>
        </p:txBody>
      </p:sp>
    </p:spTree>
    <p:extLst>
      <p:ext uri="{BB962C8B-B14F-4D97-AF65-F5344CB8AC3E}">
        <p14:creationId xmlns:p14="http://schemas.microsoft.com/office/powerpoint/2010/main" val="6840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00"/>
            <a:ext cx="8229600" cy="769441"/>
          </a:xfrm>
        </p:spPr>
        <p:txBody>
          <a:bodyPr vert="horz" lIns="91440" tIns="45720" rIns="91440" bIns="45720" rtlCol="0" anchor="ctr">
            <a:spAutoFit/>
          </a:bodyPr>
          <a:lstStyle/>
          <a:p>
            <a:r>
              <a:rPr lang="en-GB" b="1" dirty="0"/>
              <a:t>General health data for Salisbury</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265" y="1332000"/>
            <a:ext cx="8717471" cy="4901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584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8000"/>
            <a:ext cx="8784976" cy="830997"/>
          </a:xfrm>
        </p:spPr>
        <p:txBody>
          <a:bodyPr wrap="square">
            <a:spAutoFit/>
          </a:bodyPr>
          <a:lstStyle/>
          <a:p>
            <a:r>
              <a:rPr lang="en-GB" sz="2400" dirty="0" smtClean="0"/>
              <a:t>The map below shows how many people in Salisbury travel to work ‘on foot’ – mostly people who live near the centre of town</a:t>
            </a:r>
            <a:endParaRPr lang="en-GB" sz="2400"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265" y="1332000"/>
            <a:ext cx="8717471" cy="4901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42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000"/>
            <a:ext cx="8229600" cy="830997"/>
          </a:xfrm>
        </p:spPr>
        <p:txBody>
          <a:bodyPr>
            <a:spAutoFit/>
          </a:bodyPr>
          <a:lstStyle/>
          <a:p>
            <a:r>
              <a:rPr lang="en-GB" sz="2400" dirty="0" smtClean="0"/>
              <a:t>However, cyclists tend to travel to work from further away (presuming that the majority work in the centre of town)</a:t>
            </a:r>
            <a:endParaRPr lang="en-GB" sz="24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265" y="1332000"/>
            <a:ext cx="8717471" cy="4901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0438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167"/>
            <a:ext cx="9144000" cy="677108"/>
          </a:xfrm>
        </p:spPr>
        <p:txBody>
          <a:bodyPr vert="horz" wrap="square" lIns="91440" tIns="45720" rIns="91440" bIns="45720" rtlCol="0" anchor="ctr">
            <a:spAutoFit/>
          </a:bodyPr>
          <a:lstStyle/>
          <a:p>
            <a:r>
              <a:rPr lang="en-GB" sz="3800" b="1" dirty="0" smtClean="0"/>
              <a:t>How do Salisbury and Winchester compare? </a:t>
            </a:r>
            <a:endParaRPr lang="en-GB" sz="3800" b="1" dirty="0"/>
          </a:p>
        </p:txBody>
      </p:sp>
      <p:sp>
        <p:nvSpPr>
          <p:cNvPr id="3" name="Content Placeholder 2"/>
          <p:cNvSpPr>
            <a:spLocks noGrp="1"/>
          </p:cNvSpPr>
          <p:nvPr>
            <p:ph idx="1"/>
          </p:nvPr>
        </p:nvSpPr>
        <p:spPr>
          <a:xfrm>
            <a:off x="7811" y="1052736"/>
            <a:ext cx="9144000" cy="5029069"/>
          </a:xfrm>
        </p:spPr>
        <p:txBody>
          <a:bodyPr wrap="square">
            <a:spAutoFit/>
          </a:bodyPr>
          <a:lstStyle/>
          <a:p>
            <a:pPr marL="0" indent="0">
              <a:buNone/>
            </a:pPr>
            <a:r>
              <a:rPr lang="en-GB" sz="2000" dirty="0" smtClean="0"/>
              <a:t>In this exercise, you will comparing two similar-sized cities in southern England.</a:t>
            </a:r>
          </a:p>
          <a:p>
            <a:pPr marL="355600" indent="-355600">
              <a:buFont typeface="+mj-lt"/>
              <a:buAutoNum type="arabicPeriod"/>
            </a:pPr>
            <a:r>
              <a:rPr lang="en-GB" sz="2000" dirty="0" smtClean="0"/>
              <a:t>Choose 4 sets of data to analyse.  These should be the </a:t>
            </a:r>
            <a:r>
              <a:rPr lang="en-GB" sz="2000" u="sng" dirty="0" smtClean="0"/>
              <a:t>finest</a:t>
            </a:r>
            <a:r>
              <a:rPr lang="en-GB" sz="2000" dirty="0" smtClean="0"/>
              <a:t> level of detail (e.g. the pattern of three-person households).  Do not choose all of them from the same major category (e.g. Health).</a:t>
            </a:r>
          </a:p>
          <a:p>
            <a:pPr marL="355600" indent="-355600">
              <a:buFont typeface="+mj-lt"/>
              <a:buAutoNum type="arabicPeriod"/>
            </a:pPr>
            <a:r>
              <a:rPr lang="en-GB" sz="2000" dirty="0" smtClean="0"/>
              <a:t>For each data set:</a:t>
            </a:r>
          </a:p>
          <a:p>
            <a:pPr marL="722313" lvl="1" indent="-355600">
              <a:buFont typeface="+mj-lt"/>
              <a:buAutoNum type="romanLcPeriod"/>
            </a:pPr>
            <a:r>
              <a:rPr lang="en-GB" sz="1600" dirty="0" smtClean="0"/>
              <a:t>Produce a map of each city and take a screenshot (using the Print Screen button on the keyboard or the Snipping tool)</a:t>
            </a:r>
          </a:p>
          <a:p>
            <a:pPr marL="722313" lvl="1" indent="-355600">
              <a:buFont typeface="+mj-lt"/>
              <a:buAutoNum type="romanLcPeriod"/>
            </a:pPr>
            <a:r>
              <a:rPr lang="en-GB" sz="1600" dirty="0" smtClean="0"/>
              <a:t>Paste these into either a Word document or a PowerPoint slideshow.</a:t>
            </a:r>
          </a:p>
          <a:p>
            <a:pPr marL="722313" lvl="1" indent="-355600">
              <a:buFont typeface="+mj-lt"/>
              <a:buAutoNum type="romanLcPeriod"/>
            </a:pPr>
            <a:r>
              <a:rPr lang="en-GB" sz="1600" dirty="0" smtClean="0"/>
              <a:t>Describe the main similarities and differences between them.</a:t>
            </a:r>
          </a:p>
          <a:p>
            <a:pPr marL="722313" lvl="1" indent="-355600">
              <a:buFont typeface="+mj-lt"/>
              <a:buAutoNum type="romanLcPeriod"/>
            </a:pPr>
            <a:r>
              <a:rPr lang="en-GB" sz="1600" dirty="0" smtClean="0"/>
              <a:t>Try and suggest reasons for the similarities and differences you have described.  This is quite difficult, but you may notice particular patterns or groupings in different parts of the towns.  For example, the general health statistics may be linked to the average age of people in these areas.</a:t>
            </a:r>
          </a:p>
          <a:p>
            <a:pPr marL="355600" indent="-355600">
              <a:buFont typeface="+mj-lt"/>
              <a:buAutoNum type="arabicPeriod"/>
            </a:pPr>
            <a:r>
              <a:rPr lang="en-GB" sz="2000" dirty="0" smtClean="0"/>
              <a:t>Your homework is to complete these tasks, print off your work and bring it to the next lesson.</a:t>
            </a:r>
          </a:p>
          <a:p>
            <a:pPr marL="355600" indent="-355600">
              <a:buFont typeface="+mj-lt"/>
              <a:buAutoNum type="arabicPeriod"/>
            </a:pPr>
            <a:r>
              <a:rPr lang="en-GB" sz="2000" dirty="0" smtClean="0"/>
              <a:t>If you complete all of this in the lesson, then compare Salisbury </a:t>
            </a:r>
            <a:r>
              <a:rPr lang="en-GB" sz="2000" dirty="0"/>
              <a:t>and Southampton – which is a much larger city</a:t>
            </a:r>
            <a:r>
              <a:rPr lang="en-GB" sz="2000" dirty="0" smtClean="0"/>
              <a:t>.</a:t>
            </a:r>
            <a:endParaRPr lang="en-GB" sz="2000" dirty="0"/>
          </a:p>
        </p:txBody>
      </p:sp>
    </p:spTree>
    <p:extLst>
      <p:ext uri="{BB962C8B-B14F-4D97-AF65-F5344CB8AC3E}">
        <p14:creationId xmlns:p14="http://schemas.microsoft.com/office/powerpoint/2010/main" val="3783162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551</Words>
  <Application>Microsoft Office PowerPoint</Application>
  <PresentationFormat>On-screen Show (4:3)</PresentationFormat>
  <Paragraphs>31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Using GIS – Datashine website</vt:lpstr>
      <vt:lpstr>Datashine is GIS software that uses census data to map different groups of people in England and Wales</vt:lpstr>
      <vt:lpstr>How to use the website - 1</vt:lpstr>
      <vt:lpstr>How to use the website - 2</vt:lpstr>
      <vt:lpstr>General health data for Salisbury</vt:lpstr>
      <vt:lpstr>The map below shows how many people in Salisbury travel to work ‘on foot’ – mostly people who live near the centre of town</vt:lpstr>
      <vt:lpstr>However, cyclists tend to travel to work from further away (presuming that the majority work in the centre of town)</vt:lpstr>
      <vt:lpstr>How do Salisbury and Winchester compare? </vt:lpstr>
    </vt:vector>
  </TitlesOfParts>
  <Company>Bishop Wordsworth's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GIS – Datashine website</dc:title>
  <dc:creator>Software Setup Account</dc:creator>
  <cp:lastModifiedBy>Software Setup Account</cp:lastModifiedBy>
  <cp:revision>23</cp:revision>
  <dcterms:created xsi:type="dcterms:W3CDTF">2018-10-11T08:29:29Z</dcterms:created>
  <dcterms:modified xsi:type="dcterms:W3CDTF">2018-11-19T09:02:41Z</dcterms:modified>
</cp:coreProperties>
</file>