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97" r:id="rId4"/>
    <p:sldId id="298" r:id="rId5"/>
    <p:sldId id="299" r:id="rId6"/>
    <p:sldId id="300" r:id="rId7"/>
    <p:sldId id="301" r:id="rId8"/>
    <p:sldId id="302" r:id="rId9"/>
    <p:sldId id="303" r:id="rId10"/>
    <p:sldId id="304" r:id="rId11"/>
    <p:sldId id="305" r:id="rId12"/>
    <p:sldId id="306" r:id="rId13"/>
    <p:sldId id="307" r:id="rId14"/>
    <p:sldId id="308" r:id="rId15"/>
    <p:sldId id="309" r:id="rId16"/>
    <p:sldId id="310" r:id="rId17"/>
    <p:sldId id="311" r:id="rId18"/>
    <p:sldId id="312" r:id="rId19"/>
    <p:sldId id="313" r:id="rId20"/>
    <p:sldId id="314" r:id="rId21"/>
    <p:sldId id="315" r:id="rId22"/>
    <p:sldId id="316" r:id="rId23"/>
    <p:sldId id="317" r:id="rId24"/>
    <p:sldId id="318" r:id="rId25"/>
    <p:sldId id="319" r:id="rId26"/>
    <p:sldId id="320" r:id="rId27"/>
    <p:sldId id="321" r:id="rId28"/>
    <p:sldId id="322" r:id="rId29"/>
    <p:sldId id="323" r:id="rId30"/>
    <p:sldId id="324" r:id="rId31"/>
    <p:sldId id="325" r:id="rId32"/>
    <p:sldId id="258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5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349DF-4B20-4C1F-96DB-8B8F31479473}" type="datetimeFigureOut">
              <a:rPr lang="en-GB" smtClean="0"/>
              <a:t>17/06/2016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F2D13-9B2A-4B61-8B76-41A90AF98D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1146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349DF-4B20-4C1F-96DB-8B8F31479473}" type="datetimeFigureOut">
              <a:rPr lang="en-GB" smtClean="0"/>
              <a:t>17/06/2016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F2D13-9B2A-4B61-8B76-41A90AF98D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1885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349DF-4B20-4C1F-96DB-8B8F31479473}" type="datetimeFigureOut">
              <a:rPr lang="en-GB" smtClean="0"/>
              <a:t>17/06/2016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F2D13-9B2A-4B61-8B76-41A90AF98D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4470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349DF-4B20-4C1F-96DB-8B8F31479473}" type="datetimeFigureOut">
              <a:rPr lang="en-GB" smtClean="0"/>
              <a:t>17/06/2016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F2D13-9B2A-4B61-8B76-41A90AF98D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7332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349DF-4B20-4C1F-96DB-8B8F31479473}" type="datetimeFigureOut">
              <a:rPr lang="en-GB" smtClean="0"/>
              <a:t>17/06/2016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F2D13-9B2A-4B61-8B76-41A90AF98D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6948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349DF-4B20-4C1F-96DB-8B8F31479473}" type="datetimeFigureOut">
              <a:rPr lang="en-GB" smtClean="0"/>
              <a:t>17/06/2016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F2D13-9B2A-4B61-8B76-41A90AF98D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3122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349DF-4B20-4C1F-96DB-8B8F31479473}" type="datetimeFigureOut">
              <a:rPr lang="en-GB" smtClean="0"/>
              <a:t>17/06/2016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F2D13-9B2A-4B61-8B76-41A90AF98D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7572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349DF-4B20-4C1F-96DB-8B8F31479473}" type="datetimeFigureOut">
              <a:rPr lang="en-GB" smtClean="0"/>
              <a:t>17/06/2016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F2D13-9B2A-4B61-8B76-41A90AF98D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5056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349DF-4B20-4C1F-96DB-8B8F31479473}" type="datetimeFigureOut">
              <a:rPr lang="en-GB" smtClean="0"/>
              <a:t>17/06/2016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F2D13-9B2A-4B61-8B76-41A90AF98D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7814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349DF-4B20-4C1F-96DB-8B8F31479473}" type="datetimeFigureOut">
              <a:rPr lang="en-GB" smtClean="0"/>
              <a:t>17/06/2016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F2D13-9B2A-4B61-8B76-41A90AF98D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7489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349DF-4B20-4C1F-96DB-8B8F31479473}" type="datetimeFigureOut">
              <a:rPr lang="en-GB" smtClean="0"/>
              <a:t>17/06/2016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F2D13-9B2A-4B61-8B76-41A90AF98D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87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B349DF-4B20-4C1F-96DB-8B8F31479473}" type="datetimeFigureOut">
              <a:rPr lang="en-GB" smtClean="0"/>
              <a:t>17/06/2016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BF2D13-9B2A-4B61-8B76-41A90AF98D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4263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Year 12 Revision Quiz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3916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9. What happens at checkpoint G2?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2780928"/>
            <a:ext cx="8229600" cy="2697163"/>
          </a:xfrm>
        </p:spPr>
        <p:txBody>
          <a:bodyPr>
            <a:normAutofit/>
          </a:bodyPr>
          <a:lstStyle/>
          <a:p>
            <a:pPr algn="ctr"/>
            <a:r>
              <a:rPr lang="en-GB" sz="4000" dirty="0" smtClean="0">
                <a:solidFill>
                  <a:srgbClr val="FF0000"/>
                </a:solidFill>
              </a:rPr>
              <a:t>Cell size checked , </a:t>
            </a:r>
          </a:p>
          <a:p>
            <a:pPr algn="ctr"/>
            <a:r>
              <a:rPr lang="en-GB" sz="4000" dirty="0" smtClean="0">
                <a:solidFill>
                  <a:srgbClr val="FF0000"/>
                </a:solidFill>
              </a:rPr>
              <a:t>DNA replication </a:t>
            </a:r>
          </a:p>
          <a:p>
            <a:pPr algn="ctr"/>
            <a:r>
              <a:rPr lang="en-GB" sz="4000" dirty="0" smtClean="0">
                <a:solidFill>
                  <a:srgbClr val="FF0000"/>
                </a:solidFill>
              </a:rPr>
              <a:t>Look for damage to DNA</a:t>
            </a:r>
            <a:endParaRPr lang="en-GB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8178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10. Which organelles are involved in cytokinesis?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2780928"/>
            <a:ext cx="8229600" cy="2697163"/>
          </a:xfrm>
        </p:spPr>
        <p:txBody>
          <a:bodyPr>
            <a:normAutofit/>
          </a:bodyPr>
          <a:lstStyle/>
          <a:p>
            <a:pPr algn="ctr"/>
            <a:r>
              <a:rPr lang="en-GB" sz="4000" dirty="0" smtClean="0">
                <a:solidFill>
                  <a:srgbClr val="FF0000"/>
                </a:solidFill>
              </a:rPr>
              <a:t>Microtubules/cytoskeleton</a:t>
            </a:r>
          </a:p>
          <a:p>
            <a:pPr algn="ctr"/>
            <a:r>
              <a:rPr lang="en-GB" sz="4000" dirty="0" smtClean="0">
                <a:solidFill>
                  <a:srgbClr val="FF0000"/>
                </a:solidFill>
              </a:rPr>
              <a:t>Mitochondria</a:t>
            </a:r>
          </a:p>
          <a:p>
            <a:pPr algn="ctr"/>
            <a:r>
              <a:rPr lang="en-GB" sz="4000" dirty="0" smtClean="0">
                <a:solidFill>
                  <a:srgbClr val="FF0000"/>
                </a:solidFill>
              </a:rPr>
              <a:t>Vesicles/</a:t>
            </a:r>
            <a:r>
              <a:rPr lang="en-GB" sz="4000" dirty="0" err="1" smtClean="0">
                <a:solidFill>
                  <a:srgbClr val="FF0000"/>
                </a:solidFill>
              </a:rPr>
              <a:t>golgi</a:t>
            </a:r>
            <a:endParaRPr lang="en-GB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8178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11. Which enzyme is needed for DNA replication?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2780928"/>
            <a:ext cx="8229600" cy="2697163"/>
          </a:xfrm>
        </p:spPr>
        <p:txBody>
          <a:bodyPr>
            <a:normAutofit/>
          </a:bodyPr>
          <a:lstStyle/>
          <a:p>
            <a:pPr algn="ctr"/>
            <a:r>
              <a:rPr lang="en-GB" sz="4000" dirty="0" smtClean="0">
                <a:solidFill>
                  <a:srgbClr val="FF0000"/>
                </a:solidFill>
              </a:rPr>
              <a:t>DNA polymerase</a:t>
            </a:r>
            <a:endParaRPr lang="en-GB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8178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12. Draw a neutrophil?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2780928"/>
            <a:ext cx="8229600" cy="2697163"/>
          </a:xfrm>
        </p:spPr>
        <p:txBody>
          <a:bodyPr>
            <a:normAutofit/>
          </a:bodyPr>
          <a:lstStyle/>
          <a:p>
            <a:pPr algn="ctr"/>
            <a:endParaRPr lang="en-GB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8178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13. How are erythrocytes adapted?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2780928"/>
            <a:ext cx="8229600" cy="2697163"/>
          </a:xfrm>
        </p:spPr>
        <p:txBody>
          <a:bodyPr>
            <a:normAutofit/>
          </a:bodyPr>
          <a:lstStyle/>
          <a:p>
            <a:pPr algn="ctr"/>
            <a:r>
              <a:rPr lang="en-GB" sz="4000" dirty="0" smtClean="0">
                <a:solidFill>
                  <a:srgbClr val="FF0000"/>
                </a:solidFill>
              </a:rPr>
              <a:t>Biconcave shape</a:t>
            </a:r>
          </a:p>
          <a:p>
            <a:pPr algn="ctr"/>
            <a:r>
              <a:rPr lang="en-GB" sz="4000" dirty="0" smtClean="0">
                <a:solidFill>
                  <a:srgbClr val="FF0000"/>
                </a:solidFill>
              </a:rPr>
              <a:t>Contain haemoglobin</a:t>
            </a:r>
          </a:p>
          <a:p>
            <a:pPr algn="ctr"/>
            <a:r>
              <a:rPr lang="en-GB" sz="4000" dirty="0" smtClean="0">
                <a:solidFill>
                  <a:srgbClr val="FF0000"/>
                </a:solidFill>
              </a:rPr>
              <a:t>No nucleus</a:t>
            </a:r>
            <a:endParaRPr lang="en-GB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8178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14. What is the effect of the lack of a nucleus/organelles?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2780928"/>
            <a:ext cx="8229600" cy="2697163"/>
          </a:xfrm>
        </p:spPr>
        <p:txBody>
          <a:bodyPr>
            <a:normAutofit/>
          </a:bodyPr>
          <a:lstStyle/>
          <a:p>
            <a:pPr algn="ctr"/>
            <a:r>
              <a:rPr lang="en-GB" sz="4000" dirty="0" smtClean="0">
                <a:solidFill>
                  <a:srgbClr val="FF0000"/>
                </a:solidFill>
              </a:rPr>
              <a:t>More space for haemoglobin</a:t>
            </a:r>
          </a:p>
          <a:p>
            <a:pPr algn="ctr"/>
            <a:r>
              <a:rPr lang="en-GB" sz="4000" dirty="0" smtClean="0">
                <a:solidFill>
                  <a:srgbClr val="FF0000"/>
                </a:solidFill>
              </a:rPr>
              <a:t>No organelles so can’t respire </a:t>
            </a:r>
            <a:r>
              <a:rPr lang="en-GB" sz="4000" dirty="0" err="1" smtClean="0">
                <a:solidFill>
                  <a:srgbClr val="FF0000"/>
                </a:solidFill>
              </a:rPr>
              <a:t>etc</a:t>
            </a:r>
            <a:endParaRPr lang="en-GB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8178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15. How is cell wall of a prokaryote different to a plant 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2780928"/>
            <a:ext cx="8229600" cy="2697163"/>
          </a:xfrm>
        </p:spPr>
        <p:txBody>
          <a:bodyPr>
            <a:normAutofit/>
          </a:bodyPr>
          <a:lstStyle/>
          <a:p>
            <a:pPr algn="ctr"/>
            <a:r>
              <a:rPr lang="en-GB" sz="4000" dirty="0" smtClean="0">
                <a:solidFill>
                  <a:srgbClr val="FF0000"/>
                </a:solidFill>
              </a:rPr>
              <a:t>Prokaryote has peptidoglycan</a:t>
            </a:r>
          </a:p>
          <a:p>
            <a:pPr algn="ctr"/>
            <a:r>
              <a:rPr lang="en-GB" sz="4000" dirty="0" smtClean="0">
                <a:solidFill>
                  <a:srgbClr val="FF0000"/>
                </a:solidFill>
              </a:rPr>
              <a:t>Plants have cellulose</a:t>
            </a:r>
            <a:endParaRPr lang="en-GB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8178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16. If there is 13% Guanine what percentage is Thymine??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2780928"/>
            <a:ext cx="8229600" cy="2697163"/>
          </a:xfrm>
        </p:spPr>
        <p:txBody>
          <a:bodyPr>
            <a:normAutofit/>
          </a:bodyPr>
          <a:lstStyle/>
          <a:p>
            <a:pPr algn="ctr"/>
            <a:r>
              <a:rPr lang="en-GB" sz="4000" dirty="0" smtClean="0">
                <a:solidFill>
                  <a:srgbClr val="FF0000"/>
                </a:solidFill>
              </a:rPr>
              <a:t>37%</a:t>
            </a:r>
            <a:endParaRPr lang="en-GB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8178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17. How many H bonds are there between A and T?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2780928"/>
            <a:ext cx="8229600" cy="2697163"/>
          </a:xfrm>
        </p:spPr>
        <p:txBody>
          <a:bodyPr>
            <a:normAutofit/>
          </a:bodyPr>
          <a:lstStyle/>
          <a:p>
            <a:pPr algn="ctr"/>
            <a:r>
              <a:rPr lang="en-GB" sz="4000" dirty="0" smtClean="0">
                <a:solidFill>
                  <a:srgbClr val="FF0000"/>
                </a:solidFill>
              </a:rPr>
              <a:t>2</a:t>
            </a:r>
            <a:endParaRPr lang="en-GB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8178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18. Write the classification sequence that follows Domain, Kingdom?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772816"/>
            <a:ext cx="8229600" cy="2697163"/>
          </a:xfrm>
        </p:spPr>
        <p:txBody>
          <a:bodyPr>
            <a:noAutofit/>
          </a:bodyPr>
          <a:lstStyle/>
          <a:p>
            <a:pPr lvl="2"/>
            <a:r>
              <a:rPr lang="en-GB" sz="2800" dirty="0" smtClean="0">
                <a:solidFill>
                  <a:srgbClr val="FF0000"/>
                </a:solidFill>
              </a:rPr>
              <a:t>Phylum, </a:t>
            </a:r>
            <a:endParaRPr lang="en-GB" sz="2800" dirty="0">
              <a:solidFill>
                <a:srgbClr val="FF0000"/>
              </a:solidFill>
            </a:endParaRPr>
          </a:p>
          <a:p>
            <a:pPr lvl="2"/>
            <a:r>
              <a:rPr lang="en-GB" sz="2800" dirty="0" smtClean="0">
                <a:solidFill>
                  <a:srgbClr val="FF0000"/>
                </a:solidFill>
              </a:rPr>
              <a:t>C</a:t>
            </a:r>
            <a:r>
              <a:rPr lang="en-GB" sz="2800" dirty="0" smtClean="0">
                <a:solidFill>
                  <a:srgbClr val="FF0000"/>
                </a:solidFill>
              </a:rPr>
              <a:t>lass</a:t>
            </a:r>
            <a:r>
              <a:rPr lang="en-GB" sz="2800" dirty="0" smtClean="0">
                <a:solidFill>
                  <a:srgbClr val="FF0000"/>
                </a:solidFill>
              </a:rPr>
              <a:t>, </a:t>
            </a:r>
            <a:endParaRPr lang="en-GB" sz="2800" dirty="0" smtClean="0">
              <a:solidFill>
                <a:srgbClr val="FF0000"/>
              </a:solidFill>
            </a:endParaRPr>
          </a:p>
          <a:p>
            <a:pPr lvl="2"/>
            <a:r>
              <a:rPr lang="en-GB" sz="2800" dirty="0">
                <a:solidFill>
                  <a:srgbClr val="FF0000"/>
                </a:solidFill>
              </a:rPr>
              <a:t>O</a:t>
            </a:r>
            <a:r>
              <a:rPr lang="en-GB" sz="2800" dirty="0" smtClean="0">
                <a:solidFill>
                  <a:srgbClr val="FF0000"/>
                </a:solidFill>
              </a:rPr>
              <a:t>rder</a:t>
            </a:r>
            <a:r>
              <a:rPr lang="en-GB" sz="2800" dirty="0" smtClean="0">
                <a:solidFill>
                  <a:srgbClr val="FF0000"/>
                </a:solidFill>
              </a:rPr>
              <a:t>, </a:t>
            </a:r>
            <a:endParaRPr lang="en-GB" sz="2800" dirty="0">
              <a:solidFill>
                <a:srgbClr val="FF0000"/>
              </a:solidFill>
            </a:endParaRPr>
          </a:p>
          <a:p>
            <a:pPr lvl="2"/>
            <a:r>
              <a:rPr lang="en-GB" sz="2800" dirty="0">
                <a:solidFill>
                  <a:srgbClr val="FF0000"/>
                </a:solidFill>
              </a:rPr>
              <a:t>F</a:t>
            </a:r>
            <a:r>
              <a:rPr lang="en-GB" sz="2800" dirty="0" smtClean="0">
                <a:solidFill>
                  <a:srgbClr val="FF0000"/>
                </a:solidFill>
              </a:rPr>
              <a:t>amily</a:t>
            </a:r>
            <a:r>
              <a:rPr lang="en-GB" sz="2800" dirty="0" smtClean="0">
                <a:solidFill>
                  <a:srgbClr val="FF0000"/>
                </a:solidFill>
              </a:rPr>
              <a:t>, </a:t>
            </a:r>
            <a:endParaRPr lang="en-GB" sz="2800" dirty="0" smtClean="0">
              <a:solidFill>
                <a:srgbClr val="FF0000"/>
              </a:solidFill>
            </a:endParaRPr>
          </a:p>
          <a:p>
            <a:pPr lvl="2"/>
            <a:r>
              <a:rPr lang="en-GB" sz="2800" dirty="0">
                <a:solidFill>
                  <a:srgbClr val="FF0000"/>
                </a:solidFill>
              </a:rPr>
              <a:t>G</a:t>
            </a:r>
            <a:r>
              <a:rPr lang="en-GB" sz="2800" dirty="0" smtClean="0">
                <a:solidFill>
                  <a:srgbClr val="FF0000"/>
                </a:solidFill>
              </a:rPr>
              <a:t>enus</a:t>
            </a:r>
            <a:r>
              <a:rPr lang="en-GB" sz="2800" dirty="0" smtClean="0">
                <a:solidFill>
                  <a:srgbClr val="FF0000"/>
                </a:solidFill>
              </a:rPr>
              <a:t>, </a:t>
            </a:r>
            <a:endParaRPr lang="en-GB" sz="2800" dirty="0" smtClean="0">
              <a:solidFill>
                <a:srgbClr val="FF0000"/>
              </a:solidFill>
            </a:endParaRPr>
          </a:p>
          <a:p>
            <a:pPr lvl="2"/>
            <a:r>
              <a:rPr lang="en-GB" sz="2800" dirty="0">
                <a:solidFill>
                  <a:srgbClr val="FF0000"/>
                </a:solidFill>
              </a:rPr>
              <a:t>S</a:t>
            </a:r>
            <a:r>
              <a:rPr lang="en-GB" sz="2800" dirty="0" smtClean="0">
                <a:solidFill>
                  <a:srgbClr val="FF0000"/>
                </a:solidFill>
              </a:rPr>
              <a:t>pecies</a:t>
            </a:r>
            <a:endParaRPr lang="en-GB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8178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1. What is the resolution of a light microscope?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2780928"/>
            <a:ext cx="8229600" cy="2697163"/>
          </a:xfrm>
        </p:spPr>
        <p:txBody>
          <a:bodyPr>
            <a:normAutofit/>
          </a:bodyPr>
          <a:lstStyle/>
          <a:p>
            <a:pPr algn="ctr"/>
            <a:r>
              <a:rPr lang="en-GB" sz="4000" dirty="0" smtClean="0">
                <a:solidFill>
                  <a:srgbClr val="FF0000"/>
                </a:solidFill>
              </a:rPr>
              <a:t>About 200nm</a:t>
            </a:r>
            <a:endParaRPr lang="en-GB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820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19. Why conserve species?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2780928"/>
            <a:ext cx="8229600" cy="2697163"/>
          </a:xfrm>
        </p:spPr>
        <p:txBody>
          <a:bodyPr>
            <a:normAutofit fontScale="92500"/>
          </a:bodyPr>
          <a:lstStyle/>
          <a:p>
            <a:pPr algn="ctr"/>
            <a:r>
              <a:rPr lang="en-GB" sz="4000" dirty="0" smtClean="0">
                <a:solidFill>
                  <a:srgbClr val="FF0000"/>
                </a:solidFill>
              </a:rPr>
              <a:t>Preserve biodiversity</a:t>
            </a:r>
          </a:p>
          <a:p>
            <a:pPr algn="ctr"/>
            <a:r>
              <a:rPr lang="en-GB" sz="4000" dirty="0" smtClean="0">
                <a:solidFill>
                  <a:srgbClr val="FF0000"/>
                </a:solidFill>
              </a:rPr>
              <a:t>Aesthetic </a:t>
            </a:r>
            <a:r>
              <a:rPr lang="en-GB" sz="4000" dirty="0" smtClean="0">
                <a:solidFill>
                  <a:srgbClr val="FF0000"/>
                </a:solidFill>
              </a:rPr>
              <a:t>reasons/economic</a:t>
            </a:r>
            <a:endParaRPr lang="en-GB" sz="4000" dirty="0" smtClean="0">
              <a:solidFill>
                <a:srgbClr val="FF0000"/>
              </a:solidFill>
            </a:endParaRPr>
          </a:p>
          <a:p>
            <a:pPr algn="ctr"/>
            <a:r>
              <a:rPr lang="en-GB" sz="4000" dirty="0" smtClean="0">
                <a:solidFill>
                  <a:srgbClr val="FF0000"/>
                </a:solidFill>
              </a:rPr>
              <a:t>Preserve gene for medical advances</a:t>
            </a:r>
          </a:p>
          <a:p>
            <a:pPr algn="ctr"/>
            <a:r>
              <a:rPr lang="en-GB" sz="4000" dirty="0" smtClean="0">
                <a:solidFill>
                  <a:srgbClr val="FF0000"/>
                </a:solidFill>
              </a:rPr>
              <a:t>Maintain food webs/balance ecosystem</a:t>
            </a:r>
          </a:p>
          <a:p>
            <a:pPr algn="ctr"/>
            <a:endParaRPr lang="en-GB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8178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20. What 2 factors does the Simpsons biodiversity Index include?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2780928"/>
            <a:ext cx="8229600" cy="2697163"/>
          </a:xfrm>
        </p:spPr>
        <p:txBody>
          <a:bodyPr>
            <a:normAutofit/>
          </a:bodyPr>
          <a:lstStyle/>
          <a:p>
            <a:pPr algn="ctr"/>
            <a:r>
              <a:rPr lang="en-GB" sz="4000" dirty="0" smtClean="0">
                <a:solidFill>
                  <a:srgbClr val="FF0000"/>
                </a:solidFill>
              </a:rPr>
              <a:t>Species evenness and species richness</a:t>
            </a:r>
            <a:endParaRPr lang="en-GB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8178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21. What happens to blood oxygen saturation as carbon dioxide levels rise?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2780928"/>
            <a:ext cx="8229600" cy="2697163"/>
          </a:xfrm>
        </p:spPr>
        <p:txBody>
          <a:bodyPr>
            <a:normAutofit/>
          </a:bodyPr>
          <a:lstStyle/>
          <a:p>
            <a:pPr algn="ctr"/>
            <a:r>
              <a:rPr lang="en-GB" sz="4000" dirty="0" smtClean="0">
                <a:solidFill>
                  <a:srgbClr val="FF0000"/>
                </a:solidFill>
              </a:rPr>
              <a:t>Falls (Bohr Effect)</a:t>
            </a:r>
            <a:endParaRPr lang="en-GB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8178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22. 2 difference between transpiration and translocation?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2780928"/>
            <a:ext cx="8229600" cy="2697163"/>
          </a:xfrm>
        </p:spPr>
        <p:txBody>
          <a:bodyPr>
            <a:normAutofit/>
          </a:bodyPr>
          <a:lstStyle/>
          <a:p>
            <a:pPr algn="ctr"/>
            <a:r>
              <a:rPr lang="en-GB" sz="4000" dirty="0" smtClean="0">
                <a:solidFill>
                  <a:srgbClr val="FF0000"/>
                </a:solidFill>
              </a:rPr>
              <a:t>Translocation requires energy/ goes up and down/ carried in the phloem</a:t>
            </a:r>
          </a:p>
          <a:p>
            <a:pPr algn="ctr"/>
            <a:endParaRPr lang="en-GB" sz="4000" dirty="0" smtClean="0">
              <a:solidFill>
                <a:srgbClr val="FF0000"/>
              </a:solidFill>
            </a:endParaRPr>
          </a:p>
          <a:p>
            <a:pPr algn="ctr"/>
            <a:endParaRPr lang="en-GB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8178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23. What is the role of SER?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2780928"/>
            <a:ext cx="8229600" cy="2697163"/>
          </a:xfrm>
        </p:spPr>
        <p:txBody>
          <a:bodyPr>
            <a:normAutofit/>
          </a:bodyPr>
          <a:lstStyle/>
          <a:p>
            <a:pPr algn="ctr"/>
            <a:r>
              <a:rPr lang="en-GB" sz="4000" dirty="0" smtClean="0">
                <a:solidFill>
                  <a:srgbClr val="FF0000"/>
                </a:solidFill>
              </a:rPr>
              <a:t>Makes/modifies lipids and steroids</a:t>
            </a:r>
            <a:endParaRPr lang="en-GB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8178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24. What is the role of cholesterol in membranes?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2780928"/>
            <a:ext cx="8229600" cy="2697163"/>
          </a:xfrm>
        </p:spPr>
        <p:txBody>
          <a:bodyPr>
            <a:normAutofit/>
          </a:bodyPr>
          <a:lstStyle/>
          <a:p>
            <a:pPr algn="ctr"/>
            <a:r>
              <a:rPr lang="en-GB" sz="4000" dirty="0" smtClean="0">
                <a:solidFill>
                  <a:srgbClr val="FF0000"/>
                </a:solidFill>
              </a:rPr>
              <a:t>Maintains </a:t>
            </a:r>
            <a:r>
              <a:rPr lang="en-GB" sz="4000" u="sng" dirty="0" smtClean="0">
                <a:solidFill>
                  <a:srgbClr val="FF0000"/>
                </a:solidFill>
              </a:rPr>
              <a:t>fluidity</a:t>
            </a:r>
            <a:r>
              <a:rPr lang="en-GB" sz="4000" dirty="0" smtClean="0">
                <a:solidFill>
                  <a:srgbClr val="FF0000"/>
                </a:solidFill>
              </a:rPr>
              <a:t> of the </a:t>
            </a:r>
            <a:r>
              <a:rPr lang="en-GB" sz="4000" dirty="0" smtClean="0">
                <a:solidFill>
                  <a:srgbClr val="FF0000"/>
                </a:solidFill>
              </a:rPr>
              <a:t>membrane</a:t>
            </a:r>
          </a:p>
          <a:p>
            <a:pPr marL="0" indent="0" algn="ctr">
              <a:buNone/>
            </a:pPr>
            <a:r>
              <a:rPr lang="en-GB" sz="4000" dirty="0" smtClean="0">
                <a:solidFill>
                  <a:srgbClr val="FF0000"/>
                </a:solidFill>
              </a:rPr>
              <a:t>(not rigidity)</a:t>
            </a:r>
            <a:endParaRPr lang="en-GB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8178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25. What is the role of </a:t>
            </a:r>
            <a:r>
              <a:rPr lang="en-GB" dirty="0" smtClean="0"/>
              <a:t>histones </a:t>
            </a:r>
            <a:r>
              <a:rPr lang="en-GB" dirty="0" smtClean="0"/>
              <a:t>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2780928"/>
            <a:ext cx="8229600" cy="2697163"/>
          </a:xfrm>
        </p:spPr>
        <p:txBody>
          <a:bodyPr>
            <a:normAutofit/>
          </a:bodyPr>
          <a:lstStyle/>
          <a:p>
            <a:pPr algn="ctr"/>
            <a:r>
              <a:rPr lang="en-GB" sz="4000" dirty="0" smtClean="0">
                <a:solidFill>
                  <a:srgbClr val="FF0000"/>
                </a:solidFill>
              </a:rPr>
              <a:t>DNA wound onto them</a:t>
            </a:r>
            <a:endParaRPr lang="en-GB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8178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62068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26. How would you measure the glucose concentration after the digestion of starch by amylase?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2780928"/>
            <a:ext cx="8229600" cy="2697163"/>
          </a:xfrm>
        </p:spPr>
        <p:txBody>
          <a:bodyPr>
            <a:normAutofit lnSpcReduction="10000"/>
          </a:bodyPr>
          <a:lstStyle/>
          <a:p>
            <a:pPr algn="ctr"/>
            <a:r>
              <a:rPr lang="en-GB" sz="4000" dirty="0" smtClean="0">
                <a:solidFill>
                  <a:srgbClr val="FF0000"/>
                </a:solidFill>
              </a:rPr>
              <a:t>Heat with Benedict’s solution </a:t>
            </a:r>
          </a:p>
          <a:p>
            <a:pPr algn="ctr"/>
            <a:r>
              <a:rPr lang="en-GB" sz="4000" dirty="0" smtClean="0">
                <a:solidFill>
                  <a:srgbClr val="FF0000"/>
                </a:solidFill>
              </a:rPr>
              <a:t>Calibration curve</a:t>
            </a:r>
            <a:r>
              <a:rPr lang="en-GB" sz="4000" dirty="0">
                <a:solidFill>
                  <a:srgbClr val="FF0000"/>
                </a:solidFill>
              </a:rPr>
              <a:t> </a:t>
            </a:r>
            <a:r>
              <a:rPr lang="en-GB" sz="4000" dirty="0" smtClean="0">
                <a:solidFill>
                  <a:srgbClr val="FF0000"/>
                </a:solidFill>
              </a:rPr>
              <a:t>with known concentrations</a:t>
            </a:r>
          </a:p>
          <a:p>
            <a:pPr algn="ctr"/>
            <a:r>
              <a:rPr lang="en-GB" sz="4000" dirty="0" smtClean="0">
                <a:solidFill>
                  <a:srgbClr val="FF0000"/>
                </a:solidFill>
              </a:rPr>
              <a:t>Read of the </a:t>
            </a:r>
            <a:r>
              <a:rPr lang="en-GB" sz="4000" dirty="0" err="1" smtClean="0">
                <a:solidFill>
                  <a:srgbClr val="FF0000"/>
                </a:solidFill>
              </a:rPr>
              <a:t>colorimter</a:t>
            </a:r>
            <a:r>
              <a:rPr lang="en-GB" sz="4000" dirty="0" smtClean="0">
                <a:solidFill>
                  <a:srgbClr val="FF0000"/>
                </a:solidFill>
              </a:rPr>
              <a:t> reading</a:t>
            </a:r>
          </a:p>
        </p:txBody>
      </p:sp>
    </p:spTree>
    <p:extLst>
      <p:ext uri="{BB962C8B-B14F-4D97-AF65-F5344CB8AC3E}">
        <p14:creationId xmlns:p14="http://schemas.microsoft.com/office/powerpoint/2010/main" val="1248178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507288" cy="11430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27. How would fatty acid concentration from a lipid digestion be measured??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2780928"/>
            <a:ext cx="8229600" cy="2697163"/>
          </a:xfrm>
        </p:spPr>
        <p:txBody>
          <a:bodyPr>
            <a:normAutofit/>
          </a:bodyPr>
          <a:lstStyle/>
          <a:p>
            <a:pPr algn="ctr"/>
            <a:r>
              <a:rPr lang="en-GB" sz="4000" dirty="0" smtClean="0">
                <a:solidFill>
                  <a:srgbClr val="FF0000"/>
                </a:solidFill>
              </a:rPr>
              <a:t>Measure the pH of the solution It would decrease as the lipid was digested to form fatty </a:t>
            </a:r>
            <a:r>
              <a:rPr lang="en-GB" sz="4000" u="sng" dirty="0" smtClean="0">
                <a:solidFill>
                  <a:srgbClr val="FF0000"/>
                </a:solidFill>
              </a:rPr>
              <a:t>acids</a:t>
            </a:r>
            <a:endParaRPr lang="en-GB" sz="4000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8178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28. Name 2 sources of </a:t>
            </a:r>
            <a:r>
              <a:rPr lang="en-GB" dirty="0" smtClean="0"/>
              <a:t>genetic variation</a:t>
            </a:r>
            <a:r>
              <a:rPr lang="en-GB" dirty="0" smtClean="0"/>
              <a:t>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2780928"/>
            <a:ext cx="8229600" cy="2697163"/>
          </a:xfrm>
        </p:spPr>
        <p:txBody>
          <a:bodyPr>
            <a:normAutofit/>
          </a:bodyPr>
          <a:lstStyle/>
          <a:p>
            <a:pPr algn="ctr"/>
            <a:r>
              <a:rPr lang="en-GB" sz="4000" dirty="0" smtClean="0">
                <a:solidFill>
                  <a:srgbClr val="FF0000"/>
                </a:solidFill>
              </a:rPr>
              <a:t>Independent </a:t>
            </a:r>
            <a:r>
              <a:rPr lang="en-GB" sz="4000" dirty="0" smtClean="0">
                <a:solidFill>
                  <a:srgbClr val="FF0000"/>
                </a:solidFill>
              </a:rPr>
              <a:t>assortment</a:t>
            </a:r>
          </a:p>
          <a:p>
            <a:pPr algn="ctr"/>
            <a:r>
              <a:rPr lang="en-GB" sz="4000" dirty="0" smtClean="0">
                <a:solidFill>
                  <a:srgbClr val="FF0000"/>
                </a:solidFill>
              </a:rPr>
              <a:t>Crossing over</a:t>
            </a:r>
            <a:endParaRPr lang="en-GB" sz="4000" dirty="0" smtClean="0">
              <a:solidFill>
                <a:srgbClr val="FF0000"/>
              </a:solidFill>
            </a:endParaRPr>
          </a:p>
          <a:p>
            <a:pPr algn="ctr"/>
            <a:r>
              <a:rPr lang="en-GB" sz="4000" dirty="0" smtClean="0">
                <a:solidFill>
                  <a:srgbClr val="FF0000"/>
                </a:solidFill>
              </a:rPr>
              <a:t>Mutation</a:t>
            </a:r>
          </a:p>
          <a:p>
            <a:pPr algn="ctr"/>
            <a:endParaRPr lang="en-GB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8178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2. What is the width of a phospholipid bilayer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2780928"/>
            <a:ext cx="8229600" cy="2697163"/>
          </a:xfrm>
        </p:spPr>
        <p:txBody>
          <a:bodyPr>
            <a:normAutofit/>
          </a:bodyPr>
          <a:lstStyle/>
          <a:p>
            <a:pPr algn="ctr"/>
            <a:r>
              <a:rPr lang="en-GB" sz="4000" dirty="0" smtClean="0">
                <a:solidFill>
                  <a:srgbClr val="FF0000"/>
                </a:solidFill>
              </a:rPr>
              <a:t>About 10nm</a:t>
            </a:r>
            <a:endParaRPr lang="en-GB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8178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29.How would you make the effect of detergent </a:t>
            </a:r>
            <a:r>
              <a:rPr lang="en-GB" dirty="0" err="1" smtClean="0"/>
              <a:t>conc</a:t>
            </a:r>
            <a:r>
              <a:rPr lang="en-GB" dirty="0" smtClean="0"/>
              <a:t> on  </a:t>
            </a:r>
            <a:r>
              <a:rPr lang="en-GB" dirty="0" smtClean="0"/>
              <a:t>beetroot </a:t>
            </a:r>
            <a:r>
              <a:rPr lang="en-GB" dirty="0" smtClean="0"/>
              <a:t>discs valid?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2060848"/>
            <a:ext cx="8229600" cy="2697163"/>
          </a:xfrm>
        </p:spPr>
        <p:txBody>
          <a:bodyPr>
            <a:noAutofit/>
          </a:bodyPr>
          <a:lstStyle/>
          <a:p>
            <a:pPr algn="ctr"/>
            <a:r>
              <a:rPr lang="en-GB" sz="2400" dirty="0" smtClean="0">
                <a:solidFill>
                  <a:srgbClr val="FF0000"/>
                </a:solidFill>
              </a:rPr>
              <a:t>Same size /surface area of discs</a:t>
            </a:r>
          </a:p>
          <a:p>
            <a:pPr algn="ctr"/>
            <a:r>
              <a:rPr lang="en-GB" sz="2400" dirty="0" smtClean="0">
                <a:solidFill>
                  <a:srgbClr val="FF0000"/>
                </a:solidFill>
              </a:rPr>
              <a:t>Same volume of detergent</a:t>
            </a:r>
          </a:p>
          <a:p>
            <a:pPr algn="ctr"/>
            <a:r>
              <a:rPr lang="en-GB" sz="2400" dirty="0" smtClean="0">
                <a:solidFill>
                  <a:srgbClr val="FF0000"/>
                </a:solidFill>
              </a:rPr>
              <a:t>Same temperature</a:t>
            </a:r>
          </a:p>
          <a:p>
            <a:pPr algn="ctr"/>
            <a:r>
              <a:rPr lang="en-GB" sz="2400" dirty="0" smtClean="0">
                <a:solidFill>
                  <a:srgbClr val="FF0000"/>
                </a:solidFill>
              </a:rPr>
              <a:t>Use the same beetroot/from same part of the beetroot</a:t>
            </a:r>
          </a:p>
          <a:p>
            <a:pPr algn="ctr"/>
            <a:r>
              <a:rPr lang="en-GB" sz="2400" dirty="0" smtClean="0">
                <a:solidFill>
                  <a:srgbClr val="FF0000"/>
                </a:solidFill>
              </a:rPr>
              <a:t>Dry discs before weighing</a:t>
            </a:r>
          </a:p>
          <a:p>
            <a:pPr algn="ctr"/>
            <a:endParaRPr lang="en-GB" sz="2400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en-GB" sz="2400" dirty="0">
                <a:solidFill>
                  <a:srgbClr val="FF0000"/>
                </a:solidFill>
              </a:rPr>
              <a:t>(</a:t>
            </a:r>
            <a:r>
              <a:rPr lang="en-GB" sz="2400" dirty="0" smtClean="0">
                <a:solidFill>
                  <a:srgbClr val="FF0000"/>
                </a:solidFill>
              </a:rPr>
              <a:t>Don’t give controls that have been already described in the experimental details)</a:t>
            </a:r>
            <a:endParaRPr lang="en-GB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8178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mtClean="0"/>
              <a:t>30. What </a:t>
            </a:r>
            <a:r>
              <a:rPr lang="en-GB" dirty="0" smtClean="0"/>
              <a:t>does the Golgi apparatus do?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2780928"/>
            <a:ext cx="8229600" cy="2697163"/>
          </a:xfrm>
        </p:spPr>
        <p:txBody>
          <a:bodyPr>
            <a:normAutofit/>
          </a:bodyPr>
          <a:lstStyle/>
          <a:p>
            <a:pPr algn="ctr"/>
            <a:r>
              <a:rPr lang="en-GB" sz="4000" dirty="0" smtClean="0">
                <a:solidFill>
                  <a:srgbClr val="FF0000"/>
                </a:solidFill>
              </a:rPr>
              <a:t>Modifies proteins</a:t>
            </a:r>
          </a:p>
          <a:p>
            <a:pPr algn="ctr"/>
            <a:r>
              <a:rPr lang="en-GB" sz="4000" dirty="0" smtClean="0">
                <a:solidFill>
                  <a:srgbClr val="FF0000"/>
                </a:solidFill>
              </a:rPr>
              <a:t>exocytosis</a:t>
            </a:r>
            <a:endParaRPr lang="en-GB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8178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3380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3. Name the bond in glycogen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2780928"/>
            <a:ext cx="8229600" cy="2697163"/>
          </a:xfrm>
        </p:spPr>
        <p:txBody>
          <a:bodyPr>
            <a:normAutofit/>
          </a:bodyPr>
          <a:lstStyle/>
          <a:p>
            <a:pPr algn="ctr"/>
            <a:r>
              <a:rPr lang="en-GB" sz="4000" dirty="0" err="1" smtClean="0">
                <a:solidFill>
                  <a:srgbClr val="FF0000"/>
                </a:solidFill>
              </a:rPr>
              <a:t>Glycosidic</a:t>
            </a:r>
            <a:endParaRPr lang="en-GB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8178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4. What is the formula for the area of a circle?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2780928"/>
            <a:ext cx="8229600" cy="2697163"/>
          </a:xfrm>
        </p:spPr>
        <p:txBody>
          <a:bodyPr>
            <a:normAutofit/>
          </a:bodyPr>
          <a:lstStyle/>
          <a:p>
            <a:pPr algn="ctr"/>
            <a:r>
              <a:rPr lang="el-GR" sz="4000" dirty="0" smtClean="0">
                <a:solidFill>
                  <a:srgbClr val="FF0000"/>
                </a:solidFill>
                <a:latin typeface="Calibri"/>
              </a:rPr>
              <a:t>π</a:t>
            </a:r>
            <a:r>
              <a:rPr lang="en-GB" sz="4000" dirty="0" smtClean="0">
                <a:solidFill>
                  <a:srgbClr val="FF0000"/>
                </a:solidFill>
                <a:latin typeface="Calibri"/>
              </a:rPr>
              <a:t>r²</a:t>
            </a:r>
            <a:endParaRPr lang="en-GB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8178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5. Draw cells in </a:t>
            </a:r>
            <a:r>
              <a:rPr lang="en-GB" dirty="0"/>
              <a:t>m</a:t>
            </a:r>
            <a:r>
              <a:rPr lang="en-GB" dirty="0" smtClean="0"/>
              <a:t>etaphase of mitosis and meiosis?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2780928"/>
            <a:ext cx="8229600" cy="2697163"/>
          </a:xfrm>
        </p:spPr>
        <p:txBody>
          <a:bodyPr>
            <a:normAutofit/>
          </a:bodyPr>
          <a:lstStyle/>
          <a:p>
            <a:pPr algn="ctr"/>
            <a:endParaRPr lang="en-GB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8178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6. What is the sequence of stages in interphase?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2780928"/>
            <a:ext cx="8229600" cy="2697163"/>
          </a:xfrm>
        </p:spPr>
        <p:txBody>
          <a:bodyPr>
            <a:normAutofit/>
          </a:bodyPr>
          <a:lstStyle/>
          <a:p>
            <a:pPr algn="ctr"/>
            <a:r>
              <a:rPr lang="en-GB" sz="4000" dirty="0" smtClean="0">
                <a:solidFill>
                  <a:srgbClr val="FF0000"/>
                </a:solidFill>
              </a:rPr>
              <a:t>G1, S, G2</a:t>
            </a:r>
            <a:endParaRPr lang="en-GB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8178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7. What happens in S phase?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2780928"/>
            <a:ext cx="8229600" cy="2697163"/>
          </a:xfrm>
        </p:spPr>
        <p:txBody>
          <a:bodyPr>
            <a:normAutofit/>
          </a:bodyPr>
          <a:lstStyle/>
          <a:p>
            <a:pPr algn="ctr"/>
            <a:r>
              <a:rPr lang="en-GB" sz="4000" dirty="0" smtClean="0">
                <a:solidFill>
                  <a:srgbClr val="FF0000"/>
                </a:solidFill>
              </a:rPr>
              <a:t>DNA is replicated</a:t>
            </a:r>
            <a:endParaRPr lang="en-GB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8178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8. What is the process of cell division called 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2780928"/>
            <a:ext cx="8229600" cy="2697163"/>
          </a:xfrm>
        </p:spPr>
        <p:txBody>
          <a:bodyPr>
            <a:normAutofit/>
          </a:bodyPr>
          <a:lstStyle/>
          <a:p>
            <a:pPr algn="ctr"/>
            <a:r>
              <a:rPr lang="en-GB" sz="4000" dirty="0" smtClean="0">
                <a:solidFill>
                  <a:srgbClr val="FF0000"/>
                </a:solidFill>
              </a:rPr>
              <a:t>cytokinesis</a:t>
            </a:r>
            <a:endParaRPr lang="en-GB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8178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525</Words>
  <Application>Microsoft Office PowerPoint</Application>
  <PresentationFormat>On-screen Show (4:3)</PresentationFormat>
  <Paragraphs>87</Paragraphs>
  <Slides>32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Office Theme</vt:lpstr>
      <vt:lpstr>Year 12 Revision Quiz</vt:lpstr>
      <vt:lpstr>1. What is the resolution of a light microscope?</vt:lpstr>
      <vt:lpstr>2. What is the width of a phospholipid bilayer</vt:lpstr>
      <vt:lpstr>3. Name the bond in glycogen</vt:lpstr>
      <vt:lpstr>4. What is the formula for the area of a circle?</vt:lpstr>
      <vt:lpstr>5. Draw cells in metaphase of mitosis and meiosis?</vt:lpstr>
      <vt:lpstr>6. What is the sequence of stages in interphase?</vt:lpstr>
      <vt:lpstr>7. What happens in S phase?</vt:lpstr>
      <vt:lpstr>8. What is the process of cell division called ?</vt:lpstr>
      <vt:lpstr>9. What happens at checkpoint G2?</vt:lpstr>
      <vt:lpstr>10. Which organelles are involved in cytokinesis?</vt:lpstr>
      <vt:lpstr>11. Which enzyme is needed for DNA replication?</vt:lpstr>
      <vt:lpstr>12. Draw a neutrophil?</vt:lpstr>
      <vt:lpstr>13. How are erythrocytes adapted?</vt:lpstr>
      <vt:lpstr>14. What is the effect of the lack of a nucleus/organelles?</vt:lpstr>
      <vt:lpstr>15. How is cell wall of a prokaryote different to a plant ?</vt:lpstr>
      <vt:lpstr>16. If there is 13% Guanine what percentage is Thymine??</vt:lpstr>
      <vt:lpstr>17. How many H bonds are there between A and T?</vt:lpstr>
      <vt:lpstr>18. Write the classification sequence that follows Domain, Kingdom?</vt:lpstr>
      <vt:lpstr>19. Why conserve species?</vt:lpstr>
      <vt:lpstr>20. What 2 factors does the Simpsons biodiversity Index include?</vt:lpstr>
      <vt:lpstr>21. What happens to blood oxygen saturation as carbon dioxide levels rise?</vt:lpstr>
      <vt:lpstr>22. 2 difference between transpiration and translocation?</vt:lpstr>
      <vt:lpstr>23. What is the role of SER?</vt:lpstr>
      <vt:lpstr>24. What is the role of cholesterol in membranes?</vt:lpstr>
      <vt:lpstr>25. What is the role of histones ?</vt:lpstr>
      <vt:lpstr>26. How would you measure the glucose concentration after the digestion of starch by amylase?</vt:lpstr>
      <vt:lpstr>27. How would fatty acid concentration from a lipid digestion be measured??</vt:lpstr>
      <vt:lpstr>28. Name 2 sources of genetic variation?</vt:lpstr>
      <vt:lpstr>29.How would you make the effect of detergent conc on  beetroot discs valid?</vt:lpstr>
      <vt:lpstr>30. What does the Golgi apparatus do?</vt:lpstr>
      <vt:lpstr>PowerPoint Presentation</vt:lpstr>
    </vt:vector>
  </TitlesOfParts>
  <Company>Bishop Wordsworth's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12 Revision Quiz</dc:title>
  <dc:creator>setup-Software Setup Account</dc:creator>
  <cp:lastModifiedBy>setup-Software Setup Account</cp:lastModifiedBy>
  <cp:revision>15</cp:revision>
  <dcterms:created xsi:type="dcterms:W3CDTF">2016-06-14T14:42:34Z</dcterms:created>
  <dcterms:modified xsi:type="dcterms:W3CDTF">2016-06-17T09:14:06Z</dcterms:modified>
</cp:coreProperties>
</file>