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8" r:id="rId9"/>
    <p:sldId id="269" r:id="rId10"/>
    <p:sldId id="270" r:id="rId11"/>
    <p:sldId id="271" r:id="rId12"/>
    <p:sldId id="274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4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7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0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5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6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3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BBB6-822B-4DFD-BFA8-C8B56746990A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39DD-B2D9-4319-B311-FCE14A3D8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830065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Interfering with enzymes  </a:t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b="1" dirty="0" smtClean="0">
                <a:solidFill>
                  <a:srgbClr val="0000FF"/>
                </a:solidFill>
              </a:rPr>
              <a:t>(poisons and drugs)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http://www.fastsupply.co.uk/images/2-litre-bluestar-antifreez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 bwMode="auto">
          <a:xfrm>
            <a:off x="323528" y="2073069"/>
            <a:ext cx="2600771" cy="38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pyaps.com/wp-content/uploads/2010/08/potassium-cyan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8551" r="21820" b="16804"/>
          <a:stretch/>
        </p:blipFill>
        <p:spPr bwMode="auto">
          <a:xfrm>
            <a:off x="3131840" y="4008974"/>
            <a:ext cx="306185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oogle.com/images?q=tbn:ANd9GcSOYd3gK8dAhuj-IpWihbFO1KDihw2e8Kp8147jdllzJNzXVQ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5" y="20730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eptilis.net/index4/afa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04" y="2060849"/>
            <a:ext cx="3161928" cy="26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astsupply.co.uk/images/2-litre-bluestar-antifreez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 bwMode="auto">
          <a:xfrm>
            <a:off x="475928" y="2225469"/>
            <a:ext cx="2600771" cy="38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Cofactors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“A molecule or ion that helps an enzyme to work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smtClean="0"/>
              <a:t> </a:t>
            </a:r>
            <a:r>
              <a:rPr lang="en-GB" dirty="0" smtClean="0"/>
              <a:t>It may be an inorganic ion or a coenzyme”</a:t>
            </a:r>
          </a:p>
        </p:txBody>
      </p:sp>
    </p:spTree>
    <p:extLst>
      <p:ext uri="{BB962C8B-B14F-4D97-AF65-F5344CB8AC3E}">
        <p14:creationId xmlns:p14="http://schemas.microsoft.com/office/powerpoint/2010/main" val="1819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Coenzyme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“An organic non-protein molecule that binds temporarily, with substrate, to an enzyme active site. </a:t>
            </a:r>
            <a:endParaRPr lang="en-GB" dirty="0" smtClean="0"/>
          </a:p>
          <a:p>
            <a:pPr eaLnBrk="1" hangingPunct="1"/>
            <a:r>
              <a:rPr lang="en-GB" dirty="0" smtClean="0"/>
              <a:t>It </a:t>
            </a:r>
            <a:r>
              <a:rPr lang="en-GB" dirty="0" smtClean="0"/>
              <a:t>is essential for enzyme activity.”</a:t>
            </a:r>
          </a:p>
          <a:p>
            <a:pPr eaLnBrk="1" hangingPunct="1"/>
            <a:r>
              <a:rPr lang="en-GB" dirty="0" smtClean="0"/>
              <a:t>E.g. Vitamin B3</a:t>
            </a:r>
          </a:p>
        </p:txBody>
      </p:sp>
    </p:spTree>
    <p:extLst>
      <p:ext uri="{BB962C8B-B14F-4D97-AF65-F5344CB8AC3E}">
        <p14:creationId xmlns:p14="http://schemas.microsoft.com/office/powerpoint/2010/main" val="21742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f06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6985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Inorganic ion cofactor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Presence of ion is required for fast reaction</a:t>
            </a:r>
          </a:p>
          <a:p>
            <a:pPr eaLnBrk="1" hangingPunct="1"/>
            <a:r>
              <a:rPr lang="en-GB" smtClean="0"/>
              <a:t>The ion makes the E/S form more readily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e.g. amylase functions properly only if chloride ions are present</a:t>
            </a:r>
          </a:p>
        </p:txBody>
      </p:sp>
    </p:spTree>
    <p:extLst>
      <p:ext uri="{BB962C8B-B14F-4D97-AF65-F5344CB8AC3E}">
        <p14:creationId xmlns:p14="http://schemas.microsoft.com/office/powerpoint/2010/main" val="9948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t06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48176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outcomes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(g) explain the importance of cofactors and coenzymes in enzyme-controlled reactions</a:t>
            </a:r>
          </a:p>
          <a:p>
            <a:pPr eaLnBrk="1" hangingPunct="1"/>
            <a:r>
              <a:rPr lang="en-US" smtClean="0"/>
              <a:t>(h) state that metabolic poisons may be enzyme inhibitors, and describe the action of one named poison; </a:t>
            </a:r>
            <a:endParaRPr lang="en-GB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40425" y="5229225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Textbook pp134-139</a:t>
            </a:r>
          </a:p>
        </p:txBody>
      </p:sp>
    </p:spTree>
    <p:extLst>
      <p:ext uri="{BB962C8B-B14F-4D97-AF65-F5344CB8AC3E}">
        <p14:creationId xmlns:p14="http://schemas.microsoft.com/office/powerpoint/2010/main" val="17430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00FF"/>
                </a:solidFill>
              </a:rPr>
              <a:t>Deadly poisons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4945" cy="4525963"/>
          </a:xfrm>
        </p:spPr>
        <p:txBody>
          <a:bodyPr/>
          <a:lstStyle/>
          <a:p>
            <a:r>
              <a:rPr lang="en-GB" dirty="0" smtClean="0"/>
              <a:t>Inhibit or over-activate enzymes</a:t>
            </a:r>
          </a:p>
          <a:p>
            <a:r>
              <a:rPr lang="en-GB" dirty="0" smtClean="0"/>
              <a:t>Only 100-200mg of cyanide can kill an adult after about 2hours.</a:t>
            </a:r>
          </a:p>
          <a:p>
            <a:r>
              <a:rPr lang="en-GB" dirty="0" smtClean="0"/>
              <a:t>Cyanide is a non competitive inhibitor for the respiratory enzyme cytochrome oxidase.</a:t>
            </a:r>
            <a:endParaRPr lang="en-GB" dirty="0"/>
          </a:p>
        </p:txBody>
      </p:sp>
      <p:pic>
        <p:nvPicPr>
          <p:cNvPr id="4" name="Picture 8" descr="http://www.topyaps.com/wp-content/uploads/2010/08/potassium-cyan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8551" r="21820" b="16804"/>
          <a:stretch/>
        </p:blipFill>
        <p:spPr bwMode="auto">
          <a:xfrm>
            <a:off x="6082145" y="3195861"/>
            <a:ext cx="306185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oogle.com/images?q=tbn:ANd9GcSOYd3gK8dAhuj-IpWihbFO1KDihw2e8Kp8147jdllzJNzXVQ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Ethylene glycol poisoning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648072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Found in anti-freeze</a:t>
            </a:r>
          </a:p>
          <a:p>
            <a:r>
              <a:rPr lang="en-GB" dirty="0" smtClean="0"/>
              <a:t>Broken down by the liver by alcohol dehydrogenase producing oxalic acid (very toxic)</a:t>
            </a:r>
          </a:p>
          <a:p>
            <a:r>
              <a:rPr lang="en-GB" dirty="0" smtClean="0"/>
              <a:t>Alcohol is a competitive inhibitor to the reaction.</a:t>
            </a:r>
          </a:p>
          <a:p>
            <a:r>
              <a:rPr lang="en-GB" dirty="0" smtClean="0"/>
              <a:t>Treatment = massive dose of ethanol; reducing the rate of the reaction allowing the ethylene to be excreted harmlessly. </a:t>
            </a:r>
            <a:endParaRPr lang="en-GB" dirty="0"/>
          </a:p>
        </p:txBody>
      </p:sp>
      <p:pic>
        <p:nvPicPr>
          <p:cNvPr id="4" name="Picture 4" descr="http://www.fastsupply.co.uk/images/2-litre-bluestar-antifreez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 bwMode="auto">
          <a:xfrm>
            <a:off x="6784969" y="1340767"/>
            <a:ext cx="2128245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147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FF"/>
                </a:solidFill>
              </a:rPr>
              <a:t>Snake venom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5472608" cy="583264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Contains </a:t>
            </a:r>
            <a:r>
              <a:rPr lang="en-GB" dirty="0" err="1" smtClean="0">
                <a:solidFill>
                  <a:srgbClr val="0000FF"/>
                </a:solidFill>
              </a:rPr>
              <a:t>phosphodiesterases</a:t>
            </a:r>
            <a:r>
              <a:rPr lang="en-GB" dirty="0" smtClean="0"/>
              <a:t> – interfere with the workings of the preys heart, causing a fall in blood pressure.</a:t>
            </a:r>
          </a:p>
          <a:p>
            <a:r>
              <a:rPr lang="en-GB" dirty="0" smtClean="0"/>
              <a:t>Contains an inhibitor for </a:t>
            </a:r>
            <a:r>
              <a:rPr lang="en-GB" dirty="0" smtClean="0">
                <a:solidFill>
                  <a:srgbClr val="0000FF"/>
                </a:solidFill>
              </a:rPr>
              <a:t>acetyl </a:t>
            </a:r>
            <a:r>
              <a:rPr lang="en-GB" dirty="0" err="1" smtClean="0">
                <a:solidFill>
                  <a:srgbClr val="0000FF"/>
                </a:solidFill>
              </a:rPr>
              <a:t>cholineesterase</a:t>
            </a:r>
            <a:r>
              <a:rPr lang="en-GB" dirty="0" smtClean="0"/>
              <a:t> (an enzyme involved in nerve transmission)</a:t>
            </a:r>
          </a:p>
          <a:p>
            <a:r>
              <a:rPr lang="en-GB" dirty="0" smtClean="0"/>
              <a:t>Contains </a:t>
            </a:r>
            <a:r>
              <a:rPr lang="en-GB" dirty="0" err="1" smtClean="0">
                <a:solidFill>
                  <a:srgbClr val="0000FF"/>
                </a:solidFill>
              </a:rPr>
              <a:t>hyaluronidase</a:t>
            </a:r>
            <a:r>
              <a:rPr lang="en-GB" dirty="0" smtClean="0"/>
              <a:t> – a digestive enzyme that breaks down connective tissue – helps toxins to penetrate tissues quickly</a:t>
            </a:r>
            <a:endParaRPr lang="en-GB" dirty="0"/>
          </a:p>
        </p:txBody>
      </p:sp>
      <p:pic>
        <p:nvPicPr>
          <p:cNvPr id="5" name="Picture 2" descr="http://reptilis.net/index4/af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2" y="0"/>
            <a:ext cx="3161928" cy="26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h6.ggpht.com/-SQPDukrjRfQ/TQDcHQBgfzI/AAAAAAAABjQ/-O95tLVJRFc/IH2126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4972"/>
          <a:stretch/>
        </p:blipFill>
        <p:spPr bwMode="auto">
          <a:xfrm>
            <a:off x="5982072" y="2632325"/>
            <a:ext cx="3161928" cy="4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715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92" y="116632"/>
            <a:ext cx="9111884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00FF"/>
                </a:solidFill>
              </a:rPr>
              <a:t>Antibiotics –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i="1" dirty="0" smtClean="0"/>
              <a:t>Kill or inhibit growth of micro-organisms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9408"/>
            <a:ext cx="3563888" cy="532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Penicillin is an inhibitor of a bacterial enzyme that form cross bridges in the cell wall.</a:t>
            </a:r>
          </a:p>
          <a:p>
            <a:r>
              <a:rPr lang="en-GB" dirty="0" smtClean="0"/>
              <a:t>If cell walls are not made, bacterial reproduction is halted.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20" y="1347695"/>
            <a:ext cx="57065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Some enzymes need help to work – they need something </a:t>
            </a:r>
            <a:r>
              <a:rPr lang="en-GB" b="1" dirty="0" smtClean="0">
                <a:solidFill>
                  <a:srgbClr val="0000FF"/>
                </a:solidFill>
              </a:rPr>
              <a:t>non-protein</a:t>
            </a:r>
            <a:r>
              <a:rPr lang="en-GB" dirty="0" smtClean="0"/>
              <a:t> in order to function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Quite a few vitamins and minerals act as such molecules</a:t>
            </a:r>
          </a:p>
        </p:txBody>
      </p:sp>
    </p:spTree>
    <p:extLst>
      <p:ext uri="{BB962C8B-B14F-4D97-AF65-F5344CB8AC3E}">
        <p14:creationId xmlns:p14="http://schemas.microsoft.com/office/powerpoint/2010/main" val="33178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Prosthetic groups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example of a prosthetic group have you already met?</a:t>
            </a:r>
          </a:p>
          <a:p>
            <a:pPr eaLnBrk="1" hangingPunct="1"/>
            <a:r>
              <a:rPr lang="en-GB" smtClean="0"/>
              <a:t>“A non-protein organic molecule that forms a permanent part of a functioning protein molecule.”</a:t>
            </a:r>
          </a:p>
          <a:p>
            <a:pPr eaLnBrk="1" hangingPunct="1"/>
            <a:r>
              <a:rPr lang="en-GB" smtClean="0"/>
              <a:t>E.g. zinc-based prosthetic group in carbonic anhydrase – where have we met this enzyme?</a:t>
            </a:r>
          </a:p>
        </p:txBody>
      </p:sp>
    </p:spTree>
    <p:extLst>
      <p:ext uri="{BB962C8B-B14F-4D97-AF65-F5344CB8AC3E}">
        <p14:creationId xmlns:p14="http://schemas.microsoft.com/office/powerpoint/2010/main" val="10758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361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Interfering with enzymes   (poisons and drugs)</vt:lpstr>
      <vt:lpstr>Learning outcomes</vt:lpstr>
      <vt:lpstr>Deadly poisons</vt:lpstr>
      <vt:lpstr>Ethylene glycol poisoning</vt:lpstr>
      <vt:lpstr>Snake venom</vt:lpstr>
      <vt:lpstr>PowerPoint Presentation</vt:lpstr>
      <vt:lpstr>Antibiotics –  Kill or inhibit growth of micro-organisms</vt:lpstr>
      <vt:lpstr>PowerPoint Presentation</vt:lpstr>
      <vt:lpstr>Prosthetic groups</vt:lpstr>
      <vt:lpstr>Cofactors</vt:lpstr>
      <vt:lpstr>Coenzyme</vt:lpstr>
      <vt:lpstr>PowerPoint Presentation</vt:lpstr>
      <vt:lpstr>Inorganic ion cofactor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Interfering with enzymes  (poisons and drugs)</dc:title>
  <dc:creator>Cassie</dc:creator>
  <cp:lastModifiedBy>Shirley Madzarevic</cp:lastModifiedBy>
  <cp:revision>9</cp:revision>
  <dcterms:created xsi:type="dcterms:W3CDTF">2012-03-26T20:08:29Z</dcterms:created>
  <dcterms:modified xsi:type="dcterms:W3CDTF">2014-10-30T23:00:49Z</dcterms:modified>
</cp:coreProperties>
</file>