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9" r:id="rId2"/>
    <p:sldId id="259" r:id="rId3"/>
    <p:sldId id="274" r:id="rId4"/>
    <p:sldId id="286" r:id="rId5"/>
    <p:sldId id="264" r:id="rId6"/>
    <p:sldId id="260" r:id="rId7"/>
    <p:sldId id="287" r:id="rId8"/>
    <p:sldId id="288" r:id="rId9"/>
    <p:sldId id="289" r:id="rId10"/>
    <p:sldId id="290" r:id="rId11"/>
    <p:sldId id="291" r:id="rId12"/>
    <p:sldId id="257" r:id="rId13"/>
    <p:sldId id="261" r:id="rId14"/>
    <p:sldId id="262" r:id="rId15"/>
    <p:sldId id="265" r:id="rId16"/>
    <p:sldId id="266" r:id="rId17"/>
    <p:sldId id="267" r:id="rId18"/>
    <p:sldId id="268" r:id="rId19"/>
    <p:sldId id="263" r:id="rId20"/>
    <p:sldId id="270" r:id="rId21"/>
    <p:sldId id="293" r:id="rId22"/>
    <p:sldId id="279" r:id="rId23"/>
    <p:sldId id="294" r:id="rId24"/>
    <p:sldId id="295" r:id="rId25"/>
    <p:sldId id="296" r:id="rId26"/>
    <p:sldId id="297" r:id="rId27"/>
    <p:sldId id="272" r:id="rId28"/>
    <p:sldId id="273" r:id="rId29"/>
    <p:sldId id="276" r:id="rId30"/>
    <p:sldId id="278" r:id="rId31"/>
    <p:sldId id="280" r:id="rId32"/>
    <p:sldId id="281" r:id="rId33"/>
    <p:sldId id="282" r:id="rId34"/>
    <p:sldId id="283" r:id="rId35"/>
    <p:sldId id="28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98754" autoAdjust="0"/>
  </p:normalViewPr>
  <p:slideViewPr>
    <p:cSldViewPr snapToGrid="0">
      <p:cViewPr varScale="1">
        <p:scale>
          <a:sx n="62" d="100"/>
          <a:sy n="62" d="100"/>
        </p:scale>
        <p:origin x="-102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413FA-8FB5-48E8-9912-FAED8528188C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35903-4686-4AB9-AC58-1A98CA8CB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18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https://www.youtube.com/watch?v=FHG2oizTlpY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35903-4686-4AB9-AC58-1A98CA8CB43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829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Print out pictures of men and rodents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35903-4686-4AB9-AC58-1A98CA8CB43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517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35903-4686-4AB9-AC58-1A98CA8CB43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685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35903-4686-4AB9-AC58-1A98CA8CB433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476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EDFB-ED09-468C-9169-D754CD8CD160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0E9A-C9CD-467F-A2A1-98070EC64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1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EDFB-ED09-468C-9169-D754CD8CD160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0E9A-C9CD-467F-A2A1-98070EC64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27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EDFB-ED09-468C-9169-D754CD8CD160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0E9A-C9CD-467F-A2A1-98070EC64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220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EDFB-ED09-468C-9169-D754CD8CD160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0E9A-C9CD-467F-A2A1-98070EC64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20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EDFB-ED09-468C-9169-D754CD8CD160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0E9A-C9CD-467F-A2A1-98070EC64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28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EDFB-ED09-468C-9169-D754CD8CD160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0E9A-C9CD-467F-A2A1-98070EC64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96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EDFB-ED09-468C-9169-D754CD8CD160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0E9A-C9CD-467F-A2A1-98070EC64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658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EDFB-ED09-468C-9169-D754CD8CD160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0E9A-C9CD-467F-A2A1-98070EC64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135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EDFB-ED09-468C-9169-D754CD8CD160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0E9A-C9CD-467F-A2A1-98070EC64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184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EDFB-ED09-468C-9169-D754CD8CD160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0E9A-C9CD-467F-A2A1-98070EC64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128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EDFB-ED09-468C-9169-D754CD8CD160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0E9A-C9CD-467F-A2A1-98070EC64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211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1EDFB-ED09-468C-9169-D754CD8CD160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C0E9A-C9CD-467F-A2A1-98070EC64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87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872" y="680876"/>
            <a:ext cx="8908473" cy="49939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39843" y="348366"/>
            <a:ext cx="7079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i="1" dirty="0"/>
              <a:t>What do the words say in the triangles? 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379407" y="4238217"/>
            <a:ext cx="94003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u="sng" dirty="0" smtClean="0"/>
              <a:t>Lesson Objectives – </a:t>
            </a:r>
          </a:p>
          <a:p>
            <a:r>
              <a:rPr lang="en-GB" dirty="0" smtClean="0"/>
              <a:t>To </a:t>
            </a:r>
            <a:r>
              <a:rPr lang="en-GB" dirty="0" smtClean="0"/>
              <a:t>outline the cognitive approach </a:t>
            </a:r>
          </a:p>
          <a:p>
            <a:r>
              <a:rPr lang="en-GB" dirty="0" smtClean="0"/>
              <a:t>To </a:t>
            </a:r>
            <a:r>
              <a:rPr lang="en-GB" dirty="0" smtClean="0"/>
              <a:t>apply the cognitive approach</a:t>
            </a:r>
          </a:p>
          <a:p>
            <a:r>
              <a:rPr lang="en-GB" dirty="0" smtClean="0"/>
              <a:t>To </a:t>
            </a:r>
            <a:r>
              <a:rPr lang="en-GB" dirty="0" smtClean="0"/>
              <a:t>evaluate the cognitive approach</a:t>
            </a:r>
            <a:endParaRPr lang="en-GB" dirty="0"/>
          </a:p>
        </p:txBody>
      </p:sp>
      <p:pic>
        <p:nvPicPr>
          <p:cNvPr id="11" name="Content Placeholder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9281" y="4238217"/>
            <a:ext cx="2604907" cy="254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2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91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194" y="1311863"/>
            <a:ext cx="7903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/>
              <a:t>Schema:</a:t>
            </a:r>
            <a:endParaRPr lang="en-GB" sz="60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-201748" y="-412112"/>
            <a:ext cx="12598400" cy="7647388"/>
            <a:chOff x="-101600" y="-319778"/>
            <a:chExt cx="12598400" cy="7647388"/>
          </a:xfrm>
        </p:grpSpPr>
        <p:pic>
          <p:nvPicPr>
            <p:cNvPr id="4" name="Picture 2" descr="Image result for cogs carto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519" r="97630">
                          <a14:foregroundMark x1="70519" y1="27143" x2="72296" y2="12857"/>
                          <a14:foregroundMark x1="76296" y1="28214" x2="74963" y2="49286"/>
                          <a14:foregroundMark x1="81333" y1="36071" x2="92593" y2="54643"/>
                          <a14:foregroundMark x1="82370" y1="79643" x2="82667" y2="62500"/>
                          <a14:foregroundMark x1="80593" y1="66786" x2="78815" y2="61429"/>
                          <a14:foregroundMark x1="28000" y1="53571" x2="23259" y2="26429"/>
                          <a14:foregroundMark x1="29037" y1="38214" x2="30815" y2="41071"/>
                          <a14:foregroundMark x1="30667" y1="35357" x2="31704" y2="33929"/>
                          <a14:foregroundMark x1="28148" y1="23929" x2="28741" y2="25714"/>
                          <a14:foregroundMark x1="24000" y1="50714" x2="23259" y2="53571"/>
                          <a14:foregroundMark x1="18963" y1="46786" x2="21333" y2="44643"/>
                          <a14:foregroundMark x1="18963" y1="41071" x2="8741" y2="30000"/>
                          <a14:foregroundMark x1="11852" y1="22500" x2="12889" y2="25357"/>
                          <a14:foregroundMark x1="7259" y1="49286" x2="9481" y2="56786"/>
                          <a14:foregroundMark x1="12296" y1="72857" x2="14667" y2="62500"/>
                          <a14:foregroundMark x1="73778" y1="16071" x2="72889" y2="27857"/>
                          <a14:foregroundMark x1="82667" y1="35357" x2="86074" y2="29286"/>
                          <a14:foregroundMark x1="85333" y1="31429" x2="92889" y2="43929"/>
                          <a14:foregroundMark x1="88296" y1="59286" x2="86519" y2="63214"/>
                          <a14:foregroundMark x1="20741" y1="34286" x2="23407" y2="2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1600" y="5446881"/>
              <a:ext cx="4533900" cy="1880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Image result for cogs carto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519" r="97630">
                          <a14:foregroundMark x1="70519" y1="27143" x2="72296" y2="12857"/>
                          <a14:foregroundMark x1="76296" y1="28214" x2="74963" y2="49286"/>
                          <a14:foregroundMark x1="81333" y1="36071" x2="92593" y2="54643"/>
                          <a14:foregroundMark x1="82370" y1="79643" x2="82667" y2="62500"/>
                          <a14:foregroundMark x1="80593" y1="66786" x2="78815" y2="61429"/>
                          <a14:foregroundMark x1="28000" y1="53571" x2="23259" y2="26429"/>
                          <a14:foregroundMark x1="29037" y1="38214" x2="30815" y2="41071"/>
                          <a14:foregroundMark x1="30667" y1="35357" x2="31704" y2="33929"/>
                          <a14:foregroundMark x1="28148" y1="23929" x2="28741" y2="25714"/>
                          <a14:foregroundMark x1="24000" y1="50714" x2="23259" y2="53571"/>
                          <a14:foregroundMark x1="18963" y1="46786" x2="21333" y2="44643"/>
                          <a14:foregroundMark x1="18963" y1="41071" x2="8741" y2="30000"/>
                          <a14:foregroundMark x1="11852" y1="22500" x2="12889" y2="25357"/>
                          <a14:foregroundMark x1="7259" y1="49286" x2="9481" y2="56786"/>
                          <a14:foregroundMark x1="12296" y1="72857" x2="14667" y2="62500"/>
                          <a14:foregroundMark x1="73778" y1="16071" x2="72889" y2="27857"/>
                          <a14:foregroundMark x1="82667" y1="35357" x2="86074" y2="29286"/>
                          <a14:foregroundMark x1="85333" y1="31429" x2="92889" y2="43929"/>
                          <a14:foregroundMark x1="88296" y1="59286" x2="86519" y2="63214"/>
                          <a14:foregroundMark x1="20741" y1="34286" x2="23407" y2="2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5446880"/>
              <a:ext cx="4533900" cy="1880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Image result for cogs carto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519" r="97630">
                          <a14:foregroundMark x1="70519" y1="27143" x2="72296" y2="12857"/>
                          <a14:foregroundMark x1="76296" y1="28214" x2="74963" y2="49286"/>
                          <a14:foregroundMark x1="81333" y1="36071" x2="92593" y2="54643"/>
                          <a14:foregroundMark x1="82370" y1="79643" x2="82667" y2="62500"/>
                          <a14:foregroundMark x1="80593" y1="66786" x2="78815" y2="61429"/>
                          <a14:foregroundMark x1="28000" y1="53571" x2="23259" y2="26429"/>
                          <a14:foregroundMark x1="29037" y1="38214" x2="30815" y2="41071"/>
                          <a14:foregroundMark x1="30667" y1="35357" x2="31704" y2="33929"/>
                          <a14:foregroundMark x1="28148" y1="23929" x2="28741" y2="25714"/>
                          <a14:foregroundMark x1="24000" y1="50714" x2="23259" y2="53571"/>
                          <a14:foregroundMark x1="18963" y1="46786" x2="21333" y2="44643"/>
                          <a14:foregroundMark x1="18963" y1="41071" x2="8741" y2="30000"/>
                          <a14:foregroundMark x1="11852" y1="22500" x2="12889" y2="25357"/>
                          <a14:foregroundMark x1="7259" y1="49286" x2="9481" y2="56786"/>
                          <a14:foregroundMark x1="12296" y1="72857" x2="14667" y2="62500"/>
                          <a14:foregroundMark x1="73778" y1="16071" x2="72889" y2="27857"/>
                          <a14:foregroundMark x1="82667" y1="35357" x2="86074" y2="29286"/>
                          <a14:foregroundMark x1="85333" y1="31429" x2="92889" y2="43929"/>
                          <a14:foregroundMark x1="88296" y1="59286" x2="86519" y2="63214"/>
                          <a14:foregroundMark x1="20741" y1="34286" x2="23407" y2="2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900" y="5446879"/>
              <a:ext cx="4533900" cy="1880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Image result for cogs carto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519" r="97630">
                          <a14:foregroundMark x1="70519" y1="27143" x2="72296" y2="12857"/>
                          <a14:foregroundMark x1="76296" y1="28214" x2="74963" y2="49286"/>
                          <a14:foregroundMark x1="81333" y1="36071" x2="92593" y2="54643"/>
                          <a14:foregroundMark x1="82370" y1="79643" x2="82667" y2="62500"/>
                          <a14:foregroundMark x1="80593" y1="66786" x2="78815" y2="61429"/>
                          <a14:foregroundMark x1="28000" y1="53571" x2="23259" y2="26429"/>
                          <a14:foregroundMark x1="29037" y1="38214" x2="30815" y2="41071"/>
                          <a14:foregroundMark x1="30667" y1="35357" x2="31704" y2="33929"/>
                          <a14:foregroundMark x1="28148" y1="23929" x2="28741" y2="25714"/>
                          <a14:foregroundMark x1="24000" y1="50714" x2="23259" y2="53571"/>
                          <a14:foregroundMark x1="18963" y1="46786" x2="21333" y2="44643"/>
                          <a14:foregroundMark x1="18963" y1="41071" x2="8741" y2="30000"/>
                          <a14:foregroundMark x1="11852" y1="22500" x2="12889" y2="25357"/>
                          <a14:foregroundMark x1="7259" y1="49286" x2="9481" y2="56786"/>
                          <a14:foregroundMark x1="12296" y1="72857" x2="14667" y2="62500"/>
                          <a14:foregroundMark x1="73778" y1="16071" x2="72889" y2="27857"/>
                          <a14:foregroundMark x1="82667" y1="35357" x2="86074" y2="29286"/>
                          <a14:foregroundMark x1="85333" y1="31429" x2="92889" y2="43929"/>
                          <a14:foregroundMark x1="88296" y1="59286" x2="86519" y2="63214"/>
                          <a14:foregroundMark x1="20741" y1="34286" x2="23407" y2="2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1600" y="-115721"/>
              <a:ext cx="4533900" cy="1880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Image result for cogs carto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519" r="97630">
                          <a14:foregroundMark x1="70519" y1="27143" x2="72296" y2="12857"/>
                          <a14:foregroundMark x1="76296" y1="28214" x2="74963" y2="49286"/>
                          <a14:foregroundMark x1="81333" y1="36071" x2="92593" y2="54643"/>
                          <a14:foregroundMark x1="82370" y1="79643" x2="82667" y2="62500"/>
                          <a14:foregroundMark x1="80593" y1="66786" x2="78815" y2="61429"/>
                          <a14:foregroundMark x1="28000" y1="53571" x2="23259" y2="26429"/>
                          <a14:foregroundMark x1="29037" y1="38214" x2="30815" y2="41071"/>
                          <a14:foregroundMark x1="30667" y1="35357" x2="31704" y2="33929"/>
                          <a14:foregroundMark x1="28148" y1="23929" x2="28741" y2="25714"/>
                          <a14:foregroundMark x1="24000" y1="50714" x2="23259" y2="53571"/>
                          <a14:foregroundMark x1="18963" y1="46786" x2="21333" y2="44643"/>
                          <a14:foregroundMark x1="18963" y1="41071" x2="8741" y2="30000"/>
                          <a14:foregroundMark x1="11852" y1="22500" x2="12889" y2="25357"/>
                          <a14:foregroundMark x1="7259" y1="49286" x2="9481" y2="56786"/>
                          <a14:foregroundMark x1="12296" y1="72857" x2="14667" y2="62500"/>
                          <a14:foregroundMark x1="73778" y1="16071" x2="72889" y2="27857"/>
                          <a14:foregroundMark x1="82667" y1="35357" x2="86074" y2="29286"/>
                          <a14:foregroundMark x1="85333" y1="31429" x2="92889" y2="43929"/>
                          <a14:foregroundMark x1="88296" y1="59286" x2="86519" y2="63214"/>
                          <a14:foregroundMark x1="20741" y1="34286" x2="23407" y2="2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-214781"/>
              <a:ext cx="4533900" cy="1880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Image result for cogs carto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519" r="97630">
                          <a14:foregroundMark x1="70519" y1="27143" x2="72296" y2="12857"/>
                          <a14:foregroundMark x1="76296" y1="28214" x2="74963" y2="49286"/>
                          <a14:foregroundMark x1="81333" y1="36071" x2="92593" y2="54643"/>
                          <a14:foregroundMark x1="82370" y1="79643" x2="82667" y2="62500"/>
                          <a14:foregroundMark x1="80593" y1="66786" x2="78815" y2="61429"/>
                          <a14:foregroundMark x1="28000" y1="53571" x2="23259" y2="26429"/>
                          <a14:foregroundMark x1="29037" y1="38214" x2="30815" y2="41071"/>
                          <a14:foregroundMark x1="30667" y1="35357" x2="31704" y2="33929"/>
                          <a14:foregroundMark x1="28148" y1="23929" x2="28741" y2="25714"/>
                          <a14:foregroundMark x1="24000" y1="50714" x2="23259" y2="53571"/>
                          <a14:foregroundMark x1="18963" y1="46786" x2="21333" y2="44643"/>
                          <a14:foregroundMark x1="18963" y1="41071" x2="8741" y2="30000"/>
                          <a14:foregroundMark x1="11852" y1="22500" x2="12889" y2="25357"/>
                          <a14:foregroundMark x1="7259" y1="49286" x2="9481" y2="56786"/>
                          <a14:foregroundMark x1="12296" y1="72857" x2="14667" y2="62500"/>
                          <a14:foregroundMark x1="73778" y1="16071" x2="72889" y2="27857"/>
                          <a14:foregroundMark x1="82667" y1="35357" x2="86074" y2="29286"/>
                          <a14:foregroundMark x1="85333" y1="31429" x2="92889" y2="43929"/>
                          <a14:foregroundMark x1="88296" y1="59286" x2="86519" y2="63214"/>
                          <a14:foregroundMark x1="20741" y1="34286" x2="23407" y2="2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900" y="-319778"/>
              <a:ext cx="4533900" cy="1880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391885" y="2369052"/>
            <a:ext cx="110119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Packages of ideas developed through our experiences.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They are a mental framework that speeds up the processing of incoming information (</a:t>
            </a:r>
            <a:r>
              <a:rPr lang="en-GB" sz="2000" b="1" i="1" dirty="0" smtClean="0"/>
              <a:t>e.g. something that has 4 legs and a seat can be sat on and is called a ‘chair’)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As we get older (and experience more) our schemas become more detailed and sophisticated- as babies we only know how to grasp and suckle. </a:t>
            </a:r>
          </a:p>
          <a:p>
            <a:endParaRPr lang="en-GB" sz="2000" b="1" dirty="0"/>
          </a:p>
          <a:p>
            <a:pPr marL="285750" indent="-285750">
              <a:buFont typeface="Wingdings"/>
              <a:buChar char="J"/>
            </a:pPr>
            <a:r>
              <a:rPr lang="en-GB" sz="2000" b="1" dirty="0" smtClean="0">
                <a:sym typeface="Wingdings" panose="05000000000000000000" pitchFamily="2" charset="2"/>
              </a:rPr>
              <a:t>Schema enable us to process lots of information quickly</a:t>
            </a:r>
          </a:p>
          <a:p>
            <a:pPr marL="285750" indent="-285750">
              <a:buFont typeface="Wingdings"/>
              <a:buChar char="J"/>
            </a:pPr>
            <a:r>
              <a:rPr lang="en-GB" sz="2000" b="1" dirty="0" smtClean="0">
                <a:sym typeface="Wingdings" panose="05000000000000000000" pitchFamily="2" charset="2"/>
              </a:rPr>
              <a:t>They stop us being overwhelmed by environmental stimuli</a:t>
            </a:r>
          </a:p>
          <a:p>
            <a:pPr marL="285750" indent="-285750">
              <a:buFont typeface="Wingdings"/>
              <a:buChar char="L"/>
            </a:pPr>
            <a:r>
              <a:rPr lang="en-GB" sz="2000" b="1" dirty="0" smtClean="0">
                <a:sym typeface="Wingdings" panose="05000000000000000000" pitchFamily="2" charset="2"/>
              </a:rPr>
              <a:t>They can distort our interpretations</a:t>
            </a:r>
          </a:p>
          <a:p>
            <a:pPr marL="285750" indent="-285750">
              <a:buFont typeface="Wingdings"/>
              <a:buChar char="L"/>
            </a:pPr>
            <a:r>
              <a:rPr lang="en-GB" sz="2000" b="1" dirty="0" smtClean="0">
                <a:sym typeface="Wingdings" panose="05000000000000000000" pitchFamily="2" charset="2"/>
              </a:rPr>
              <a:t>They can lead to judgemental, bias or irrational thinking. 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6564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role of Schemas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931" y="1685110"/>
            <a:ext cx="10225433" cy="459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1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Theoretical Models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459865"/>
            <a:ext cx="8077200" cy="4351338"/>
          </a:xfrm>
        </p:spPr>
        <p:txBody>
          <a:bodyPr/>
          <a:lstStyle/>
          <a:p>
            <a:r>
              <a:rPr lang="en-GB" dirty="0"/>
              <a:t>These are simplified representations based on current research </a:t>
            </a:r>
            <a:r>
              <a:rPr lang="en-GB" dirty="0" smtClean="0"/>
              <a:t>evidence (usually around 1960s to 1980s). </a:t>
            </a:r>
            <a:r>
              <a:rPr lang="en-GB" dirty="0"/>
              <a:t>There are often in picture form represented by boxed and arrows that represent flow direction and stages.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02" y="3680829"/>
            <a:ext cx="4343918" cy="212561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006" y="3680829"/>
            <a:ext cx="4191634" cy="257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8945880" y="883920"/>
            <a:ext cx="3017520" cy="23469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These models help psychologists to be able to understand mental processes, without actually seeing them!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12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The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of computer models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720" y="1673225"/>
            <a:ext cx="10515600" cy="4351338"/>
          </a:xfrm>
        </p:spPr>
        <p:txBody>
          <a:bodyPr/>
          <a:lstStyle/>
          <a:p>
            <a:r>
              <a:rPr lang="en-GB" dirty="0"/>
              <a:t>The development of computers and computer programming led to a focus on the way that sensory information is passed through the system. Using a computer analogy information is passed through the senses, encoded into memory and then combined with previously stored information to complete a task.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090" y="4157017"/>
            <a:ext cx="7334643" cy="235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9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Information Processing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9408" y="2574372"/>
            <a:ext cx="1518364" cy="83099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76977" y="2569025"/>
            <a:ext cx="1976823" cy="83099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Output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5756" y="2569026"/>
            <a:ext cx="2834109" cy="83099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Processing</a:t>
            </a:r>
          </a:p>
        </p:txBody>
      </p:sp>
      <p:cxnSp>
        <p:nvCxnSpPr>
          <p:cNvPr id="11" name="Straight Arrow Connector 10"/>
          <p:cNvCxnSpPr>
            <a:stCxn id="7" idx="3"/>
            <a:endCxn id="9" idx="1"/>
          </p:cNvCxnSpPr>
          <p:nvPr/>
        </p:nvCxnSpPr>
        <p:spPr>
          <a:xfrm flipV="1">
            <a:off x="2707772" y="2984525"/>
            <a:ext cx="1717984" cy="5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3"/>
            <a:endCxn id="8" idx="1"/>
          </p:cNvCxnSpPr>
          <p:nvPr/>
        </p:nvCxnSpPr>
        <p:spPr>
          <a:xfrm flipV="1">
            <a:off x="7259865" y="2984524"/>
            <a:ext cx="211711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26788" y="4006708"/>
            <a:ext cx="2243603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From the environment via the senses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21008" y="3991132"/>
            <a:ext cx="2243603" cy="18158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Info is encoded and processed </a:t>
            </a:r>
            <a:r>
              <a:rPr lang="en-GB" sz="2800" b="1" dirty="0" err="1"/>
              <a:t>eg</a:t>
            </a:r>
            <a:r>
              <a:rPr lang="en-GB" sz="2800" b="1" dirty="0"/>
              <a:t> using schema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43586" y="3991132"/>
            <a:ext cx="2243603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Observable behaviour</a:t>
            </a:r>
          </a:p>
        </p:txBody>
      </p:sp>
    </p:spTree>
    <p:extLst>
      <p:ext uri="{BB962C8B-B14F-4D97-AF65-F5344CB8AC3E}">
        <p14:creationId xmlns:p14="http://schemas.microsoft.com/office/powerpoint/2010/main" val="382621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Information Processing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9408" y="2574372"/>
            <a:ext cx="1518364" cy="83099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76977" y="2569025"/>
            <a:ext cx="1976823" cy="83099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Output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5756" y="2569026"/>
            <a:ext cx="2834109" cy="83099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Processing</a:t>
            </a:r>
          </a:p>
        </p:txBody>
      </p:sp>
      <p:cxnSp>
        <p:nvCxnSpPr>
          <p:cNvPr id="11" name="Straight Arrow Connector 10"/>
          <p:cNvCxnSpPr>
            <a:stCxn id="7" idx="3"/>
            <a:endCxn id="9" idx="1"/>
          </p:cNvCxnSpPr>
          <p:nvPr/>
        </p:nvCxnSpPr>
        <p:spPr>
          <a:xfrm flipV="1">
            <a:off x="2707772" y="2984525"/>
            <a:ext cx="1717984" cy="5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3"/>
            <a:endCxn id="8" idx="1"/>
          </p:cNvCxnSpPr>
          <p:nvPr/>
        </p:nvCxnSpPr>
        <p:spPr>
          <a:xfrm flipV="1">
            <a:off x="7259865" y="2984524"/>
            <a:ext cx="211711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26788" y="4006708"/>
            <a:ext cx="2243603" cy="22467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Hear your dog bark outside at night and see a firework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21008" y="3574037"/>
            <a:ext cx="2243603" cy="31085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Remember that dogs can be scared of fireworks and infer that the dog saw the firework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43586" y="3991132"/>
            <a:ext cx="2243603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Bring the dog into the house</a:t>
            </a:r>
          </a:p>
        </p:txBody>
      </p:sp>
    </p:spTree>
    <p:extLst>
      <p:ext uri="{BB962C8B-B14F-4D97-AF65-F5344CB8AC3E}">
        <p14:creationId xmlns:p14="http://schemas.microsoft.com/office/powerpoint/2010/main" val="61658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Information Processing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9408" y="2574372"/>
            <a:ext cx="1518364" cy="83099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76977" y="2569025"/>
            <a:ext cx="1976823" cy="83099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Output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5756" y="2569026"/>
            <a:ext cx="2834109" cy="83099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Processing</a:t>
            </a:r>
          </a:p>
        </p:txBody>
      </p:sp>
      <p:cxnSp>
        <p:nvCxnSpPr>
          <p:cNvPr id="11" name="Straight Arrow Connector 10"/>
          <p:cNvCxnSpPr>
            <a:stCxn id="7" idx="3"/>
            <a:endCxn id="9" idx="1"/>
          </p:cNvCxnSpPr>
          <p:nvPr/>
        </p:nvCxnSpPr>
        <p:spPr>
          <a:xfrm flipV="1">
            <a:off x="2707772" y="2984525"/>
            <a:ext cx="1717984" cy="5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3"/>
            <a:endCxn id="8" idx="1"/>
          </p:cNvCxnSpPr>
          <p:nvPr/>
        </p:nvCxnSpPr>
        <p:spPr>
          <a:xfrm flipV="1">
            <a:off x="7259865" y="2984524"/>
            <a:ext cx="211711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26788" y="4006708"/>
            <a:ext cx="2243603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Do badly in a test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25756" y="3574037"/>
            <a:ext cx="3242370" cy="22467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Recall that you did not do any revision and went out with friends the night before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43586" y="3991132"/>
            <a:ext cx="2243603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1442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Information Processing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9408" y="2574372"/>
            <a:ext cx="1518364" cy="83099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76977" y="2569025"/>
            <a:ext cx="1976823" cy="83099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Output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5756" y="2569026"/>
            <a:ext cx="2834109" cy="83099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Processing</a:t>
            </a:r>
          </a:p>
        </p:txBody>
      </p:sp>
      <p:cxnSp>
        <p:nvCxnSpPr>
          <p:cNvPr id="11" name="Straight Arrow Connector 10"/>
          <p:cNvCxnSpPr>
            <a:stCxn id="7" idx="3"/>
            <a:endCxn id="9" idx="1"/>
          </p:cNvCxnSpPr>
          <p:nvPr/>
        </p:nvCxnSpPr>
        <p:spPr>
          <a:xfrm flipV="1">
            <a:off x="2707772" y="2984525"/>
            <a:ext cx="1717984" cy="5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3"/>
            <a:endCxn id="8" idx="1"/>
          </p:cNvCxnSpPr>
          <p:nvPr/>
        </p:nvCxnSpPr>
        <p:spPr>
          <a:xfrm flipV="1">
            <a:off x="7259865" y="2984524"/>
            <a:ext cx="211711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26788" y="3574037"/>
            <a:ext cx="2243603" cy="31085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See your friend across the road, wave at her and see no response from her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21008" y="3991132"/>
            <a:ext cx="2243603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43586" y="3991132"/>
            <a:ext cx="2243603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1258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264285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Cognitive </a:t>
            </a: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neuroscience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2407919"/>
            <a:ext cx="11369040" cy="22145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In the last 25 years (1995+) advances in technology have allowed us to study the brain scientifically and actually look at the internal neurological basis of mental processes. </a:t>
            </a:r>
          </a:p>
          <a:p>
            <a:r>
              <a:rPr lang="en-GB" sz="2400" dirty="0" smtClean="0"/>
              <a:t>Cognitive Neuroscience</a:t>
            </a:r>
            <a:r>
              <a:rPr lang="en-GB" sz="2400" dirty="0" smtClean="0"/>
              <a:t> </a:t>
            </a:r>
            <a:r>
              <a:rPr lang="en-GB" sz="2400" dirty="0"/>
              <a:t>is the scientific study of the influence of brain structure (neuro) on mental processes (cognition</a:t>
            </a:r>
            <a:r>
              <a:rPr lang="en-GB" sz="2400" dirty="0" smtClean="0"/>
              <a:t>).</a:t>
            </a:r>
            <a:endParaRPr lang="en-GB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-169998" y="-307115"/>
            <a:ext cx="12598400" cy="7647388"/>
            <a:chOff x="-101600" y="-319778"/>
            <a:chExt cx="12598400" cy="7647388"/>
          </a:xfrm>
        </p:grpSpPr>
        <p:pic>
          <p:nvPicPr>
            <p:cNvPr id="5" name="Picture 2" descr="Image result for cogs carto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519" r="97630">
                          <a14:foregroundMark x1="70519" y1="27143" x2="72296" y2="12857"/>
                          <a14:foregroundMark x1="76296" y1="28214" x2="74963" y2="49286"/>
                          <a14:foregroundMark x1="81333" y1="36071" x2="92593" y2="54643"/>
                          <a14:foregroundMark x1="82370" y1="79643" x2="82667" y2="62500"/>
                          <a14:foregroundMark x1="80593" y1="66786" x2="78815" y2="61429"/>
                          <a14:foregroundMark x1="28000" y1="53571" x2="23259" y2="26429"/>
                          <a14:foregroundMark x1="29037" y1="38214" x2="30815" y2="41071"/>
                          <a14:foregroundMark x1="30667" y1="35357" x2="31704" y2="33929"/>
                          <a14:foregroundMark x1="28148" y1="23929" x2="28741" y2="25714"/>
                          <a14:foregroundMark x1="24000" y1="50714" x2="23259" y2="53571"/>
                          <a14:foregroundMark x1="18963" y1="46786" x2="21333" y2="44643"/>
                          <a14:foregroundMark x1="18963" y1="41071" x2="8741" y2="30000"/>
                          <a14:foregroundMark x1="11852" y1="22500" x2="12889" y2="25357"/>
                          <a14:foregroundMark x1="7259" y1="49286" x2="9481" y2="56786"/>
                          <a14:foregroundMark x1="12296" y1="72857" x2="14667" y2="62500"/>
                          <a14:foregroundMark x1="73778" y1="16071" x2="72889" y2="27857"/>
                          <a14:foregroundMark x1="82667" y1="35357" x2="86074" y2="29286"/>
                          <a14:foregroundMark x1="85333" y1="31429" x2="92889" y2="43929"/>
                          <a14:foregroundMark x1="88296" y1="59286" x2="86519" y2="63214"/>
                          <a14:foregroundMark x1="20741" y1="34286" x2="23407" y2="2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1600" y="5446881"/>
              <a:ext cx="4533900" cy="1880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Image result for cogs carto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519" r="97630">
                          <a14:foregroundMark x1="70519" y1="27143" x2="72296" y2="12857"/>
                          <a14:foregroundMark x1="76296" y1="28214" x2="74963" y2="49286"/>
                          <a14:foregroundMark x1="81333" y1="36071" x2="92593" y2="54643"/>
                          <a14:foregroundMark x1="82370" y1="79643" x2="82667" y2="62500"/>
                          <a14:foregroundMark x1="80593" y1="66786" x2="78815" y2="61429"/>
                          <a14:foregroundMark x1="28000" y1="53571" x2="23259" y2="26429"/>
                          <a14:foregroundMark x1="29037" y1="38214" x2="30815" y2="41071"/>
                          <a14:foregroundMark x1="30667" y1="35357" x2="31704" y2="33929"/>
                          <a14:foregroundMark x1="28148" y1="23929" x2="28741" y2="25714"/>
                          <a14:foregroundMark x1="24000" y1="50714" x2="23259" y2="53571"/>
                          <a14:foregroundMark x1="18963" y1="46786" x2="21333" y2="44643"/>
                          <a14:foregroundMark x1="18963" y1="41071" x2="8741" y2="30000"/>
                          <a14:foregroundMark x1="11852" y1="22500" x2="12889" y2="25357"/>
                          <a14:foregroundMark x1="7259" y1="49286" x2="9481" y2="56786"/>
                          <a14:foregroundMark x1="12296" y1="72857" x2="14667" y2="62500"/>
                          <a14:foregroundMark x1="73778" y1="16071" x2="72889" y2="27857"/>
                          <a14:foregroundMark x1="82667" y1="35357" x2="86074" y2="29286"/>
                          <a14:foregroundMark x1="85333" y1="31429" x2="92889" y2="43929"/>
                          <a14:foregroundMark x1="88296" y1="59286" x2="86519" y2="63214"/>
                          <a14:foregroundMark x1="20741" y1="34286" x2="23407" y2="2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5446880"/>
              <a:ext cx="4533900" cy="1880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Image result for cogs carto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519" r="97630">
                          <a14:foregroundMark x1="70519" y1="27143" x2="72296" y2="12857"/>
                          <a14:foregroundMark x1="76296" y1="28214" x2="74963" y2="49286"/>
                          <a14:foregroundMark x1="81333" y1="36071" x2="92593" y2="54643"/>
                          <a14:foregroundMark x1="82370" y1="79643" x2="82667" y2="62500"/>
                          <a14:foregroundMark x1="80593" y1="66786" x2="78815" y2="61429"/>
                          <a14:foregroundMark x1="28000" y1="53571" x2="23259" y2="26429"/>
                          <a14:foregroundMark x1="29037" y1="38214" x2="30815" y2="41071"/>
                          <a14:foregroundMark x1="30667" y1="35357" x2="31704" y2="33929"/>
                          <a14:foregroundMark x1="28148" y1="23929" x2="28741" y2="25714"/>
                          <a14:foregroundMark x1="24000" y1="50714" x2="23259" y2="53571"/>
                          <a14:foregroundMark x1="18963" y1="46786" x2="21333" y2="44643"/>
                          <a14:foregroundMark x1="18963" y1="41071" x2="8741" y2="30000"/>
                          <a14:foregroundMark x1="11852" y1="22500" x2="12889" y2="25357"/>
                          <a14:foregroundMark x1="7259" y1="49286" x2="9481" y2="56786"/>
                          <a14:foregroundMark x1="12296" y1="72857" x2="14667" y2="62500"/>
                          <a14:foregroundMark x1="73778" y1="16071" x2="72889" y2="27857"/>
                          <a14:foregroundMark x1="82667" y1="35357" x2="86074" y2="29286"/>
                          <a14:foregroundMark x1="85333" y1="31429" x2="92889" y2="43929"/>
                          <a14:foregroundMark x1="88296" y1="59286" x2="86519" y2="63214"/>
                          <a14:foregroundMark x1="20741" y1="34286" x2="23407" y2="2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900" y="5446879"/>
              <a:ext cx="4533900" cy="1880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Image result for cogs carto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519" r="97630">
                          <a14:foregroundMark x1="70519" y1="27143" x2="72296" y2="12857"/>
                          <a14:foregroundMark x1="76296" y1="28214" x2="74963" y2="49286"/>
                          <a14:foregroundMark x1="81333" y1="36071" x2="92593" y2="54643"/>
                          <a14:foregroundMark x1="82370" y1="79643" x2="82667" y2="62500"/>
                          <a14:foregroundMark x1="80593" y1="66786" x2="78815" y2="61429"/>
                          <a14:foregroundMark x1="28000" y1="53571" x2="23259" y2="26429"/>
                          <a14:foregroundMark x1="29037" y1="38214" x2="30815" y2="41071"/>
                          <a14:foregroundMark x1="30667" y1="35357" x2="31704" y2="33929"/>
                          <a14:foregroundMark x1="28148" y1="23929" x2="28741" y2="25714"/>
                          <a14:foregroundMark x1="24000" y1="50714" x2="23259" y2="53571"/>
                          <a14:foregroundMark x1="18963" y1="46786" x2="21333" y2="44643"/>
                          <a14:foregroundMark x1="18963" y1="41071" x2="8741" y2="30000"/>
                          <a14:foregroundMark x1="11852" y1="22500" x2="12889" y2="25357"/>
                          <a14:foregroundMark x1="7259" y1="49286" x2="9481" y2="56786"/>
                          <a14:foregroundMark x1="12296" y1="72857" x2="14667" y2="62500"/>
                          <a14:foregroundMark x1="73778" y1="16071" x2="72889" y2="27857"/>
                          <a14:foregroundMark x1="82667" y1="35357" x2="86074" y2="29286"/>
                          <a14:foregroundMark x1="85333" y1="31429" x2="92889" y2="43929"/>
                          <a14:foregroundMark x1="88296" y1="59286" x2="86519" y2="63214"/>
                          <a14:foregroundMark x1="20741" y1="34286" x2="23407" y2="2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1600" y="-115721"/>
              <a:ext cx="4533900" cy="1880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Image result for cogs carto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519" r="97630">
                          <a14:foregroundMark x1="70519" y1="27143" x2="72296" y2="12857"/>
                          <a14:foregroundMark x1="76296" y1="28214" x2="74963" y2="49286"/>
                          <a14:foregroundMark x1="81333" y1="36071" x2="92593" y2="54643"/>
                          <a14:foregroundMark x1="82370" y1="79643" x2="82667" y2="62500"/>
                          <a14:foregroundMark x1="80593" y1="66786" x2="78815" y2="61429"/>
                          <a14:foregroundMark x1="28000" y1="53571" x2="23259" y2="26429"/>
                          <a14:foregroundMark x1="29037" y1="38214" x2="30815" y2="41071"/>
                          <a14:foregroundMark x1="30667" y1="35357" x2="31704" y2="33929"/>
                          <a14:foregroundMark x1="28148" y1="23929" x2="28741" y2="25714"/>
                          <a14:foregroundMark x1="24000" y1="50714" x2="23259" y2="53571"/>
                          <a14:foregroundMark x1="18963" y1="46786" x2="21333" y2="44643"/>
                          <a14:foregroundMark x1="18963" y1="41071" x2="8741" y2="30000"/>
                          <a14:foregroundMark x1="11852" y1="22500" x2="12889" y2="25357"/>
                          <a14:foregroundMark x1="7259" y1="49286" x2="9481" y2="56786"/>
                          <a14:foregroundMark x1="12296" y1="72857" x2="14667" y2="62500"/>
                          <a14:foregroundMark x1="73778" y1="16071" x2="72889" y2="27857"/>
                          <a14:foregroundMark x1="82667" y1="35357" x2="86074" y2="29286"/>
                          <a14:foregroundMark x1="85333" y1="31429" x2="92889" y2="43929"/>
                          <a14:foregroundMark x1="88296" y1="59286" x2="86519" y2="63214"/>
                          <a14:foregroundMark x1="20741" y1="34286" x2="23407" y2="2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-214781"/>
              <a:ext cx="4533900" cy="1880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Image result for cogs carto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519" r="97630">
                          <a14:foregroundMark x1="70519" y1="27143" x2="72296" y2="12857"/>
                          <a14:foregroundMark x1="76296" y1="28214" x2="74963" y2="49286"/>
                          <a14:foregroundMark x1="81333" y1="36071" x2="92593" y2="54643"/>
                          <a14:foregroundMark x1="82370" y1="79643" x2="82667" y2="62500"/>
                          <a14:foregroundMark x1="80593" y1="66786" x2="78815" y2="61429"/>
                          <a14:foregroundMark x1="28000" y1="53571" x2="23259" y2="26429"/>
                          <a14:foregroundMark x1="29037" y1="38214" x2="30815" y2="41071"/>
                          <a14:foregroundMark x1="30667" y1="35357" x2="31704" y2="33929"/>
                          <a14:foregroundMark x1="28148" y1="23929" x2="28741" y2="25714"/>
                          <a14:foregroundMark x1="24000" y1="50714" x2="23259" y2="53571"/>
                          <a14:foregroundMark x1="18963" y1="46786" x2="21333" y2="44643"/>
                          <a14:foregroundMark x1="18963" y1="41071" x2="8741" y2="30000"/>
                          <a14:foregroundMark x1="11852" y1="22500" x2="12889" y2="25357"/>
                          <a14:foregroundMark x1="7259" y1="49286" x2="9481" y2="56786"/>
                          <a14:foregroundMark x1="12296" y1="72857" x2="14667" y2="62500"/>
                          <a14:foregroundMark x1="73778" y1="16071" x2="72889" y2="27857"/>
                          <a14:foregroundMark x1="82667" y1="35357" x2="86074" y2="29286"/>
                          <a14:foregroundMark x1="85333" y1="31429" x2="92889" y2="43929"/>
                          <a14:foregroundMark x1="88296" y1="59286" x2="86519" y2="63214"/>
                          <a14:foregroundMark x1="20741" y1="34286" x2="23407" y2="2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900" y="-319778"/>
              <a:ext cx="4533900" cy="1880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210" y="3764280"/>
            <a:ext cx="4818790" cy="309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36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49812" y="1280976"/>
            <a:ext cx="10515600" cy="1325563"/>
          </a:xfrm>
        </p:spPr>
        <p:txBody>
          <a:bodyPr>
            <a:no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Cognitive Approach: Basic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assumptions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71550" y="2506662"/>
            <a:ext cx="10515600" cy="4351338"/>
          </a:xfrm>
        </p:spPr>
        <p:txBody>
          <a:bodyPr>
            <a:normAutofit/>
          </a:bodyPr>
          <a:lstStyle/>
          <a:p>
            <a:r>
              <a:rPr lang="en-GB" sz="2400" dirty="0"/>
              <a:t>Focuses on how people perceive, store, manipulate and interpret information. </a:t>
            </a:r>
          </a:p>
          <a:p>
            <a:r>
              <a:rPr lang="en-GB" sz="2400" dirty="0"/>
              <a:t>Cognitive psychologists look at internal mental processes to understand behaviour.</a:t>
            </a:r>
          </a:p>
          <a:p>
            <a:r>
              <a:rPr lang="en-GB" sz="2400" dirty="0"/>
              <a:t>Thought processes can and should be studied scientifically. Well controlled laboratory studies can investigate what we are thinking. </a:t>
            </a:r>
          </a:p>
          <a:p>
            <a:r>
              <a:rPr lang="en-GB" sz="2400" dirty="0"/>
              <a:t>Mental processes are ‘private’ and can’t be observed. Cognitive psychologists study them indirectly by making inferences about what is going on inside people’s head. </a:t>
            </a:r>
          </a:p>
          <a:p>
            <a:endParaRPr lang="en-GB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-101600" y="-319778"/>
            <a:ext cx="12598400" cy="7647388"/>
            <a:chOff x="-101600" y="-319778"/>
            <a:chExt cx="12598400" cy="7647388"/>
          </a:xfrm>
        </p:grpSpPr>
        <p:pic>
          <p:nvPicPr>
            <p:cNvPr id="1026" name="Picture 2" descr="Image result for cogs carto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519" r="97630">
                          <a14:foregroundMark x1="70519" y1="27143" x2="72296" y2="12857"/>
                          <a14:foregroundMark x1="76296" y1="28214" x2="74963" y2="49286"/>
                          <a14:foregroundMark x1="81333" y1="36071" x2="92593" y2="54643"/>
                          <a14:foregroundMark x1="82370" y1="79643" x2="82667" y2="62500"/>
                          <a14:foregroundMark x1="80593" y1="66786" x2="78815" y2="61429"/>
                          <a14:foregroundMark x1="28000" y1="53571" x2="23259" y2="26429"/>
                          <a14:foregroundMark x1="29037" y1="38214" x2="30815" y2="41071"/>
                          <a14:foregroundMark x1="30667" y1="35357" x2="31704" y2="33929"/>
                          <a14:foregroundMark x1="28148" y1="23929" x2="28741" y2="25714"/>
                          <a14:foregroundMark x1="24000" y1="50714" x2="23259" y2="53571"/>
                          <a14:foregroundMark x1="18963" y1="46786" x2="21333" y2="44643"/>
                          <a14:foregroundMark x1="18963" y1="41071" x2="8741" y2="30000"/>
                          <a14:foregroundMark x1="11852" y1="22500" x2="12889" y2="25357"/>
                          <a14:foregroundMark x1="7259" y1="49286" x2="9481" y2="56786"/>
                          <a14:foregroundMark x1="12296" y1="72857" x2="14667" y2="62500"/>
                          <a14:foregroundMark x1="73778" y1="16071" x2="72889" y2="27857"/>
                          <a14:foregroundMark x1="82667" y1="35357" x2="86074" y2="29286"/>
                          <a14:foregroundMark x1="85333" y1="31429" x2="92889" y2="43929"/>
                          <a14:foregroundMark x1="88296" y1="59286" x2="86519" y2="63214"/>
                          <a14:foregroundMark x1="20741" y1="34286" x2="23407" y2="2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1600" y="5446881"/>
              <a:ext cx="4533900" cy="1880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Image result for cogs carto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519" r="97630">
                          <a14:foregroundMark x1="70519" y1="27143" x2="72296" y2="12857"/>
                          <a14:foregroundMark x1="76296" y1="28214" x2="74963" y2="49286"/>
                          <a14:foregroundMark x1="81333" y1="36071" x2="92593" y2="54643"/>
                          <a14:foregroundMark x1="82370" y1="79643" x2="82667" y2="62500"/>
                          <a14:foregroundMark x1="80593" y1="66786" x2="78815" y2="61429"/>
                          <a14:foregroundMark x1="28000" y1="53571" x2="23259" y2="26429"/>
                          <a14:foregroundMark x1="29037" y1="38214" x2="30815" y2="41071"/>
                          <a14:foregroundMark x1="30667" y1="35357" x2="31704" y2="33929"/>
                          <a14:foregroundMark x1="28148" y1="23929" x2="28741" y2="25714"/>
                          <a14:foregroundMark x1="24000" y1="50714" x2="23259" y2="53571"/>
                          <a14:foregroundMark x1="18963" y1="46786" x2="21333" y2="44643"/>
                          <a14:foregroundMark x1="18963" y1="41071" x2="8741" y2="30000"/>
                          <a14:foregroundMark x1="11852" y1="22500" x2="12889" y2="25357"/>
                          <a14:foregroundMark x1="7259" y1="49286" x2="9481" y2="56786"/>
                          <a14:foregroundMark x1="12296" y1="72857" x2="14667" y2="62500"/>
                          <a14:foregroundMark x1="73778" y1="16071" x2="72889" y2="27857"/>
                          <a14:foregroundMark x1="82667" y1="35357" x2="86074" y2="29286"/>
                          <a14:foregroundMark x1="85333" y1="31429" x2="92889" y2="43929"/>
                          <a14:foregroundMark x1="88296" y1="59286" x2="86519" y2="63214"/>
                          <a14:foregroundMark x1="20741" y1="34286" x2="23407" y2="2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5446880"/>
              <a:ext cx="4533900" cy="1880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Image result for cogs carto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519" r="97630">
                          <a14:foregroundMark x1="70519" y1="27143" x2="72296" y2="12857"/>
                          <a14:foregroundMark x1="76296" y1="28214" x2="74963" y2="49286"/>
                          <a14:foregroundMark x1="81333" y1="36071" x2="92593" y2="54643"/>
                          <a14:foregroundMark x1="82370" y1="79643" x2="82667" y2="62500"/>
                          <a14:foregroundMark x1="80593" y1="66786" x2="78815" y2="61429"/>
                          <a14:foregroundMark x1="28000" y1="53571" x2="23259" y2="26429"/>
                          <a14:foregroundMark x1="29037" y1="38214" x2="30815" y2="41071"/>
                          <a14:foregroundMark x1="30667" y1="35357" x2="31704" y2="33929"/>
                          <a14:foregroundMark x1="28148" y1="23929" x2="28741" y2="25714"/>
                          <a14:foregroundMark x1="24000" y1="50714" x2="23259" y2="53571"/>
                          <a14:foregroundMark x1="18963" y1="46786" x2="21333" y2="44643"/>
                          <a14:foregroundMark x1="18963" y1="41071" x2="8741" y2="30000"/>
                          <a14:foregroundMark x1="11852" y1="22500" x2="12889" y2="25357"/>
                          <a14:foregroundMark x1="7259" y1="49286" x2="9481" y2="56786"/>
                          <a14:foregroundMark x1="12296" y1="72857" x2="14667" y2="62500"/>
                          <a14:foregroundMark x1="73778" y1="16071" x2="72889" y2="27857"/>
                          <a14:foregroundMark x1="82667" y1="35357" x2="86074" y2="29286"/>
                          <a14:foregroundMark x1="85333" y1="31429" x2="92889" y2="43929"/>
                          <a14:foregroundMark x1="88296" y1="59286" x2="86519" y2="63214"/>
                          <a14:foregroundMark x1="20741" y1="34286" x2="23407" y2="2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900" y="5446879"/>
              <a:ext cx="4533900" cy="1880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Image result for cogs carto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519" r="97630">
                          <a14:foregroundMark x1="70519" y1="27143" x2="72296" y2="12857"/>
                          <a14:foregroundMark x1="76296" y1="28214" x2="74963" y2="49286"/>
                          <a14:foregroundMark x1="81333" y1="36071" x2="92593" y2="54643"/>
                          <a14:foregroundMark x1="82370" y1="79643" x2="82667" y2="62500"/>
                          <a14:foregroundMark x1="80593" y1="66786" x2="78815" y2="61429"/>
                          <a14:foregroundMark x1="28000" y1="53571" x2="23259" y2="26429"/>
                          <a14:foregroundMark x1="29037" y1="38214" x2="30815" y2="41071"/>
                          <a14:foregroundMark x1="30667" y1="35357" x2="31704" y2="33929"/>
                          <a14:foregroundMark x1="28148" y1="23929" x2="28741" y2="25714"/>
                          <a14:foregroundMark x1="24000" y1="50714" x2="23259" y2="53571"/>
                          <a14:foregroundMark x1="18963" y1="46786" x2="21333" y2="44643"/>
                          <a14:foregroundMark x1="18963" y1="41071" x2="8741" y2="30000"/>
                          <a14:foregroundMark x1="11852" y1="22500" x2="12889" y2="25357"/>
                          <a14:foregroundMark x1="7259" y1="49286" x2="9481" y2="56786"/>
                          <a14:foregroundMark x1="12296" y1="72857" x2="14667" y2="62500"/>
                          <a14:foregroundMark x1="73778" y1="16071" x2="72889" y2="27857"/>
                          <a14:foregroundMark x1="82667" y1="35357" x2="86074" y2="29286"/>
                          <a14:foregroundMark x1="85333" y1="31429" x2="92889" y2="43929"/>
                          <a14:foregroundMark x1="88296" y1="59286" x2="86519" y2="63214"/>
                          <a14:foregroundMark x1="20741" y1="34286" x2="23407" y2="2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1600" y="-115721"/>
              <a:ext cx="4533900" cy="1880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Image result for cogs carto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519" r="97630">
                          <a14:foregroundMark x1="70519" y1="27143" x2="72296" y2="12857"/>
                          <a14:foregroundMark x1="76296" y1="28214" x2="74963" y2="49286"/>
                          <a14:foregroundMark x1="81333" y1="36071" x2="92593" y2="54643"/>
                          <a14:foregroundMark x1="82370" y1="79643" x2="82667" y2="62500"/>
                          <a14:foregroundMark x1="80593" y1="66786" x2="78815" y2="61429"/>
                          <a14:foregroundMark x1="28000" y1="53571" x2="23259" y2="26429"/>
                          <a14:foregroundMark x1="29037" y1="38214" x2="30815" y2="41071"/>
                          <a14:foregroundMark x1="30667" y1="35357" x2="31704" y2="33929"/>
                          <a14:foregroundMark x1="28148" y1="23929" x2="28741" y2="25714"/>
                          <a14:foregroundMark x1="24000" y1="50714" x2="23259" y2="53571"/>
                          <a14:foregroundMark x1="18963" y1="46786" x2="21333" y2="44643"/>
                          <a14:foregroundMark x1="18963" y1="41071" x2="8741" y2="30000"/>
                          <a14:foregroundMark x1="11852" y1="22500" x2="12889" y2="25357"/>
                          <a14:foregroundMark x1="7259" y1="49286" x2="9481" y2="56786"/>
                          <a14:foregroundMark x1="12296" y1="72857" x2="14667" y2="62500"/>
                          <a14:foregroundMark x1="73778" y1="16071" x2="72889" y2="27857"/>
                          <a14:foregroundMark x1="82667" y1="35357" x2="86074" y2="29286"/>
                          <a14:foregroundMark x1="85333" y1="31429" x2="92889" y2="43929"/>
                          <a14:foregroundMark x1="88296" y1="59286" x2="86519" y2="63214"/>
                          <a14:foregroundMark x1="20741" y1="34286" x2="23407" y2="2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-214781"/>
              <a:ext cx="4533900" cy="1880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mage result for cogs carto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519" r="97630">
                          <a14:foregroundMark x1="70519" y1="27143" x2="72296" y2="12857"/>
                          <a14:foregroundMark x1="76296" y1="28214" x2="74963" y2="49286"/>
                          <a14:foregroundMark x1="81333" y1="36071" x2="92593" y2="54643"/>
                          <a14:foregroundMark x1="82370" y1="79643" x2="82667" y2="62500"/>
                          <a14:foregroundMark x1="80593" y1="66786" x2="78815" y2="61429"/>
                          <a14:foregroundMark x1="28000" y1="53571" x2="23259" y2="26429"/>
                          <a14:foregroundMark x1="29037" y1="38214" x2="30815" y2="41071"/>
                          <a14:foregroundMark x1="30667" y1="35357" x2="31704" y2="33929"/>
                          <a14:foregroundMark x1="28148" y1="23929" x2="28741" y2="25714"/>
                          <a14:foregroundMark x1="24000" y1="50714" x2="23259" y2="53571"/>
                          <a14:foregroundMark x1="18963" y1="46786" x2="21333" y2="44643"/>
                          <a14:foregroundMark x1="18963" y1="41071" x2="8741" y2="30000"/>
                          <a14:foregroundMark x1="11852" y1="22500" x2="12889" y2="25357"/>
                          <a14:foregroundMark x1="7259" y1="49286" x2="9481" y2="56786"/>
                          <a14:foregroundMark x1="12296" y1="72857" x2="14667" y2="62500"/>
                          <a14:foregroundMark x1="73778" y1="16071" x2="72889" y2="27857"/>
                          <a14:foregroundMark x1="82667" y1="35357" x2="86074" y2="29286"/>
                          <a14:foregroundMark x1="85333" y1="31429" x2="92889" y2="43929"/>
                          <a14:foregroundMark x1="88296" y1="59286" x2="86519" y2="63214"/>
                          <a14:foregroundMark x1="20741" y1="34286" x2="23407" y2="2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900" y="-319778"/>
              <a:ext cx="4533900" cy="1880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0188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451" y="929064"/>
            <a:ext cx="11367217" cy="528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264285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Cognitive </a:t>
            </a: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neuroscience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2407919"/>
            <a:ext cx="11369040" cy="2214563"/>
          </a:xfrm>
        </p:spPr>
        <p:txBody>
          <a:bodyPr>
            <a:noAutofit/>
          </a:bodyPr>
          <a:lstStyle/>
          <a:p>
            <a:r>
              <a:rPr lang="en-GB" sz="2400" dirty="0" smtClean="0"/>
              <a:t>Some of the things that psychologists have learnt from cognitive neuroscience:</a:t>
            </a:r>
          </a:p>
          <a:p>
            <a:pPr marL="0" indent="0">
              <a:buNone/>
            </a:pPr>
            <a:endParaRPr lang="en-GB" sz="2400" dirty="0" smtClean="0"/>
          </a:p>
          <a:p>
            <a:pPr>
              <a:buFontTx/>
              <a:buChar char="-"/>
            </a:pPr>
            <a:r>
              <a:rPr lang="en-GB" sz="2400" dirty="0" smtClean="0"/>
              <a:t>The different locations of episodic and semantic memory (right and left pre-frontal cortex)</a:t>
            </a:r>
          </a:p>
          <a:p>
            <a:pPr>
              <a:buFontTx/>
              <a:buChar char="-"/>
            </a:pPr>
            <a:r>
              <a:rPr lang="en-GB" sz="2400" dirty="0" smtClean="0"/>
              <a:t>The location of language centres in the brain (</a:t>
            </a:r>
            <a:r>
              <a:rPr lang="en-GB" sz="2400" dirty="0" err="1" smtClean="0"/>
              <a:t>Broca</a:t>
            </a:r>
            <a:r>
              <a:rPr lang="en-GB" sz="2400" dirty="0" smtClean="0"/>
              <a:t> and Wernicke’s areas)</a:t>
            </a:r>
          </a:p>
          <a:p>
            <a:pPr>
              <a:buFontTx/>
              <a:buChar char="-"/>
            </a:pPr>
            <a:r>
              <a:rPr lang="en-GB" sz="2400" dirty="0" smtClean="0"/>
              <a:t>A link between OCD and the </a:t>
            </a:r>
            <a:r>
              <a:rPr lang="en-GB" sz="2400" dirty="0" err="1" smtClean="0"/>
              <a:t>parahippocampal</a:t>
            </a:r>
            <a:r>
              <a:rPr lang="en-GB" sz="2400" dirty="0" smtClean="0"/>
              <a:t> gyrus. </a:t>
            </a:r>
            <a:endParaRPr lang="en-GB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-169998" y="-307115"/>
            <a:ext cx="12598400" cy="7647388"/>
            <a:chOff x="-101600" y="-319778"/>
            <a:chExt cx="12598400" cy="7647388"/>
          </a:xfrm>
        </p:grpSpPr>
        <p:pic>
          <p:nvPicPr>
            <p:cNvPr id="5" name="Picture 2" descr="Image result for cogs carto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519" r="97630">
                          <a14:foregroundMark x1="70519" y1="27143" x2="72296" y2="12857"/>
                          <a14:foregroundMark x1="76296" y1="28214" x2="74963" y2="49286"/>
                          <a14:foregroundMark x1="81333" y1="36071" x2="92593" y2="54643"/>
                          <a14:foregroundMark x1="82370" y1="79643" x2="82667" y2="62500"/>
                          <a14:foregroundMark x1="80593" y1="66786" x2="78815" y2="61429"/>
                          <a14:foregroundMark x1="28000" y1="53571" x2="23259" y2="26429"/>
                          <a14:foregroundMark x1="29037" y1="38214" x2="30815" y2="41071"/>
                          <a14:foregroundMark x1="30667" y1="35357" x2="31704" y2="33929"/>
                          <a14:foregroundMark x1="28148" y1="23929" x2="28741" y2="25714"/>
                          <a14:foregroundMark x1="24000" y1="50714" x2="23259" y2="53571"/>
                          <a14:foregroundMark x1="18963" y1="46786" x2="21333" y2="44643"/>
                          <a14:foregroundMark x1="18963" y1="41071" x2="8741" y2="30000"/>
                          <a14:foregroundMark x1="11852" y1="22500" x2="12889" y2="25357"/>
                          <a14:foregroundMark x1="7259" y1="49286" x2="9481" y2="56786"/>
                          <a14:foregroundMark x1="12296" y1="72857" x2="14667" y2="62500"/>
                          <a14:foregroundMark x1="73778" y1="16071" x2="72889" y2="27857"/>
                          <a14:foregroundMark x1="82667" y1="35357" x2="86074" y2="29286"/>
                          <a14:foregroundMark x1="85333" y1="31429" x2="92889" y2="43929"/>
                          <a14:foregroundMark x1="88296" y1="59286" x2="86519" y2="63214"/>
                          <a14:foregroundMark x1="20741" y1="34286" x2="23407" y2="2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1600" y="5446881"/>
              <a:ext cx="4533900" cy="1880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Image result for cogs carto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519" r="97630">
                          <a14:foregroundMark x1="70519" y1="27143" x2="72296" y2="12857"/>
                          <a14:foregroundMark x1="76296" y1="28214" x2="74963" y2="49286"/>
                          <a14:foregroundMark x1="81333" y1="36071" x2="92593" y2="54643"/>
                          <a14:foregroundMark x1="82370" y1="79643" x2="82667" y2="62500"/>
                          <a14:foregroundMark x1="80593" y1="66786" x2="78815" y2="61429"/>
                          <a14:foregroundMark x1="28000" y1="53571" x2="23259" y2="26429"/>
                          <a14:foregroundMark x1="29037" y1="38214" x2="30815" y2="41071"/>
                          <a14:foregroundMark x1="30667" y1="35357" x2="31704" y2="33929"/>
                          <a14:foregroundMark x1="28148" y1="23929" x2="28741" y2="25714"/>
                          <a14:foregroundMark x1="24000" y1="50714" x2="23259" y2="53571"/>
                          <a14:foregroundMark x1="18963" y1="46786" x2="21333" y2="44643"/>
                          <a14:foregroundMark x1="18963" y1="41071" x2="8741" y2="30000"/>
                          <a14:foregroundMark x1="11852" y1="22500" x2="12889" y2="25357"/>
                          <a14:foregroundMark x1="7259" y1="49286" x2="9481" y2="56786"/>
                          <a14:foregroundMark x1="12296" y1="72857" x2="14667" y2="62500"/>
                          <a14:foregroundMark x1="73778" y1="16071" x2="72889" y2="27857"/>
                          <a14:foregroundMark x1="82667" y1="35357" x2="86074" y2="29286"/>
                          <a14:foregroundMark x1="85333" y1="31429" x2="92889" y2="43929"/>
                          <a14:foregroundMark x1="88296" y1="59286" x2="86519" y2="63214"/>
                          <a14:foregroundMark x1="20741" y1="34286" x2="23407" y2="2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5446880"/>
              <a:ext cx="4533900" cy="1880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Image result for cogs carto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519" r="97630">
                          <a14:foregroundMark x1="70519" y1="27143" x2="72296" y2="12857"/>
                          <a14:foregroundMark x1="76296" y1="28214" x2="74963" y2="49286"/>
                          <a14:foregroundMark x1="81333" y1="36071" x2="92593" y2="54643"/>
                          <a14:foregroundMark x1="82370" y1="79643" x2="82667" y2="62500"/>
                          <a14:foregroundMark x1="80593" y1="66786" x2="78815" y2="61429"/>
                          <a14:foregroundMark x1="28000" y1="53571" x2="23259" y2="26429"/>
                          <a14:foregroundMark x1="29037" y1="38214" x2="30815" y2="41071"/>
                          <a14:foregroundMark x1="30667" y1="35357" x2="31704" y2="33929"/>
                          <a14:foregroundMark x1="28148" y1="23929" x2="28741" y2="25714"/>
                          <a14:foregroundMark x1="24000" y1="50714" x2="23259" y2="53571"/>
                          <a14:foregroundMark x1="18963" y1="46786" x2="21333" y2="44643"/>
                          <a14:foregroundMark x1="18963" y1="41071" x2="8741" y2="30000"/>
                          <a14:foregroundMark x1="11852" y1="22500" x2="12889" y2="25357"/>
                          <a14:foregroundMark x1="7259" y1="49286" x2="9481" y2="56786"/>
                          <a14:foregroundMark x1="12296" y1="72857" x2="14667" y2="62500"/>
                          <a14:foregroundMark x1="73778" y1="16071" x2="72889" y2="27857"/>
                          <a14:foregroundMark x1="82667" y1="35357" x2="86074" y2="29286"/>
                          <a14:foregroundMark x1="85333" y1="31429" x2="92889" y2="43929"/>
                          <a14:foregroundMark x1="88296" y1="59286" x2="86519" y2="63214"/>
                          <a14:foregroundMark x1="20741" y1="34286" x2="23407" y2="2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900" y="5446879"/>
              <a:ext cx="4533900" cy="1880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Image result for cogs carto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519" r="97630">
                          <a14:foregroundMark x1="70519" y1="27143" x2="72296" y2="12857"/>
                          <a14:foregroundMark x1="76296" y1="28214" x2="74963" y2="49286"/>
                          <a14:foregroundMark x1="81333" y1="36071" x2="92593" y2="54643"/>
                          <a14:foregroundMark x1="82370" y1="79643" x2="82667" y2="62500"/>
                          <a14:foregroundMark x1="80593" y1="66786" x2="78815" y2="61429"/>
                          <a14:foregroundMark x1="28000" y1="53571" x2="23259" y2="26429"/>
                          <a14:foregroundMark x1="29037" y1="38214" x2="30815" y2="41071"/>
                          <a14:foregroundMark x1="30667" y1="35357" x2="31704" y2="33929"/>
                          <a14:foregroundMark x1="28148" y1="23929" x2="28741" y2="25714"/>
                          <a14:foregroundMark x1="24000" y1="50714" x2="23259" y2="53571"/>
                          <a14:foregroundMark x1="18963" y1="46786" x2="21333" y2="44643"/>
                          <a14:foregroundMark x1="18963" y1="41071" x2="8741" y2="30000"/>
                          <a14:foregroundMark x1="11852" y1="22500" x2="12889" y2="25357"/>
                          <a14:foregroundMark x1="7259" y1="49286" x2="9481" y2="56786"/>
                          <a14:foregroundMark x1="12296" y1="72857" x2="14667" y2="62500"/>
                          <a14:foregroundMark x1="73778" y1="16071" x2="72889" y2="27857"/>
                          <a14:foregroundMark x1="82667" y1="35357" x2="86074" y2="29286"/>
                          <a14:foregroundMark x1="85333" y1="31429" x2="92889" y2="43929"/>
                          <a14:foregroundMark x1="88296" y1="59286" x2="86519" y2="63214"/>
                          <a14:foregroundMark x1="20741" y1="34286" x2="23407" y2="2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1600" y="-115721"/>
              <a:ext cx="4533900" cy="1880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Image result for cogs carto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519" r="97630">
                          <a14:foregroundMark x1="70519" y1="27143" x2="72296" y2="12857"/>
                          <a14:foregroundMark x1="76296" y1="28214" x2="74963" y2="49286"/>
                          <a14:foregroundMark x1="81333" y1="36071" x2="92593" y2="54643"/>
                          <a14:foregroundMark x1="82370" y1="79643" x2="82667" y2="62500"/>
                          <a14:foregroundMark x1="80593" y1="66786" x2="78815" y2="61429"/>
                          <a14:foregroundMark x1="28000" y1="53571" x2="23259" y2="26429"/>
                          <a14:foregroundMark x1="29037" y1="38214" x2="30815" y2="41071"/>
                          <a14:foregroundMark x1="30667" y1="35357" x2="31704" y2="33929"/>
                          <a14:foregroundMark x1="28148" y1="23929" x2="28741" y2="25714"/>
                          <a14:foregroundMark x1="24000" y1="50714" x2="23259" y2="53571"/>
                          <a14:foregroundMark x1="18963" y1="46786" x2="21333" y2="44643"/>
                          <a14:foregroundMark x1="18963" y1="41071" x2="8741" y2="30000"/>
                          <a14:foregroundMark x1="11852" y1="22500" x2="12889" y2="25357"/>
                          <a14:foregroundMark x1="7259" y1="49286" x2="9481" y2="56786"/>
                          <a14:foregroundMark x1="12296" y1="72857" x2="14667" y2="62500"/>
                          <a14:foregroundMark x1="73778" y1="16071" x2="72889" y2="27857"/>
                          <a14:foregroundMark x1="82667" y1="35357" x2="86074" y2="29286"/>
                          <a14:foregroundMark x1="85333" y1="31429" x2="92889" y2="43929"/>
                          <a14:foregroundMark x1="88296" y1="59286" x2="86519" y2="63214"/>
                          <a14:foregroundMark x1="20741" y1="34286" x2="23407" y2="2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-214781"/>
              <a:ext cx="4533900" cy="1880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Image result for cogs carto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519" r="97630">
                          <a14:foregroundMark x1="70519" y1="27143" x2="72296" y2="12857"/>
                          <a14:foregroundMark x1="76296" y1="28214" x2="74963" y2="49286"/>
                          <a14:foregroundMark x1="81333" y1="36071" x2="92593" y2="54643"/>
                          <a14:foregroundMark x1="82370" y1="79643" x2="82667" y2="62500"/>
                          <a14:foregroundMark x1="80593" y1="66786" x2="78815" y2="61429"/>
                          <a14:foregroundMark x1="28000" y1="53571" x2="23259" y2="26429"/>
                          <a14:foregroundMark x1="29037" y1="38214" x2="30815" y2="41071"/>
                          <a14:foregroundMark x1="30667" y1="35357" x2="31704" y2="33929"/>
                          <a14:foregroundMark x1="28148" y1="23929" x2="28741" y2="25714"/>
                          <a14:foregroundMark x1="24000" y1="50714" x2="23259" y2="53571"/>
                          <a14:foregroundMark x1="18963" y1="46786" x2="21333" y2="44643"/>
                          <a14:foregroundMark x1="18963" y1="41071" x2="8741" y2="30000"/>
                          <a14:foregroundMark x1="11852" y1="22500" x2="12889" y2="25357"/>
                          <a14:foregroundMark x1="7259" y1="49286" x2="9481" y2="56786"/>
                          <a14:foregroundMark x1="12296" y1="72857" x2="14667" y2="62500"/>
                          <a14:foregroundMark x1="73778" y1="16071" x2="72889" y2="27857"/>
                          <a14:foregroundMark x1="82667" y1="35357" x2="86074" y2="29286"/>
                          <a14:foregroundMark x1="85333" y1="31429" x2="92889" y2="43929"/>
                          <a14:foregroundMark x1="88296" y1="59286" x2="86519" y2="63214"/>
                          <a14:foregroundMark x1="20741" y1="34286" x2="23407" y2="2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900" y="-319778"/>
              <a:ext cx="4533900" cy="1880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7"/>
          <a:stretch/>
        </p:blipFill>
        <p:spPr bwMode="auto">
          <a:xfrm>
            <a:off x="8247439" y="4694872"/>
            <a:ext cx="3944561" cy="216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53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720" y="36639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Scientific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901825"/>
            <a:ext cx="10515600" cy="4351338"/>
          </a:xfrm>
        </p:spPr>
        <p:txBody>
          <a:bodyPr/>
          <a:lstStyle/>
          <a:p>
            <a:r>
              <a:rPr lang="en-GB" dirty="0" smtClean="0"/>
              <a:t>Highly controlled lab experiments used to make inferences. </a:t>
            </a:r>
          </a:p>
          <a:p>
            <a:r>
              <a:rPr lang="en-GB" dirty="0" smtClean="0"/>
              <a:t>It has produced reliable and objective data. </a:t>
            </a:r>
          </a:p>
          <a:p>
            <a:r>
              <a:rPr lang="en-GB" dirty="0" smtClean="0"/>
              <a:t>Also </a:t>
            </a:r>
            <a:r>
              <a:rPr lang="en-GB" dirty="0"/>
              <a:t>the emergence of cognitive neuroscience has enabled two fields cognitive and biological to work together and establish a scientific basis. </a:t>
            </a:r>
          </a:p>
        </p:txBody>
      </p:sp>
      <p:sp>
        <p:nvSpPr>
          <p:cNvPr id="4" name="AutoShape 2" descr="Image result for smile e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smile emoj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" y="160337"/>
            <a:ext cx="1569720" cy="156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85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720" y="36639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to Real Life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901825"/>
            <a:ext cx="10515600" cy="4351338"/>
          </a:xfrm>
        </p:spPr>
        <p:txBody>
          <a:bodyPr/>
          <a:lstStyle/>
          <a:p>
            <a:r>
              <a:rPr lang="en-GB" dirty="0" smtClean="0"/>
              <a:t>Cognitive psychology has been applied to many real wold fields. </a:t>
            </a:r>
          </a:p>
          <a:p>
            <a:r>
              <a:rPr lang="en-GB" dirty="0" smtClean="0"/>
              <a:t>E.g. artificial intelligence</a:t>
            </a:r>
          </a:p>
          <a:p>
            <a:r>
              <a:rPr lang="en-GB" dirty="0" smtClean="0"/>
              <a:t>E.g. Development of machines that can ‘think’ (Robots)</a:t>
            </a:r>
          </a:p>
          <a:p>
            <a:r>
              <a:rPr lang="en-GB" dirty="0" smtClean="0"/>
              <a:t>E.g. The treatment of depression through correcting negative thought patterns. </a:t>
            </a:r>
          </a:p>
          <a:p>
            <a:r>
              <a:rPr lang="en-GB" dirty="0" smtClean="0"/>
              <a:t>E.g. Eye witness testimony in court</a:t>
            </a:r>
            <a:endParaRPr lang="en-GB" dirty="0"/>
          </a:p>
        </p:txBody>
      </p:sp>
      <p:sp>
        <p:nvSpPr>
          <p:cNvPr id="4" name="AutoShape 2" descr="Image result for smile e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smile emoj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" y="160337"/>
            <a:ext cx="1569720" cy="156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73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720" y="36639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 Deterministic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901825"/>
            <a:ext cx="10515600" cy="4351338"/>
          </a:xfrm>
        </p:spPr>
        <p:txBody>
          <a:bodyPr/>
          <a:lstStyle/>
          <a:p>
            <a:r>
              <a:rPr lang="en-GB" dirty="0" smtClean="0"/>
              <a:t>It is founded on ‘soft determinism’</a:t>
            </a:r>
          </a:p>
          <a:p>
            <a:r>
              <a:rPr lang="en-GB" dirty="0" smtClean="0"/>
              <a:t>This means that we are free to think about a stimulus- but we can only operate on what we know from the environment!</a:t>
            </a:r>
            <a:endParaRPr lang="en-GB" dirty="0"/>
          </a:p>
        </p:txBody>
      </p:sp>
      <p:sp>
        <p:nvSpPr>
          <p:cNvPr id="4" name="AutoShape 2" descr="Image result for smile e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smile emoj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" y="160337"/>
            <a:ext cx="1569720" cy="156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85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720" y="36639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Machine Reductionism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901825"/>
            <a:ext cx="10515600" cy="4351338"/>
          </a:xfrm>
        </p:spPr>
        <p:txBody>
          <a:bodyPr/>
          <a:lstStyle/>
          <a:p>
            <a:r>
              <a:rPr lang="en-GB" dirty="0" smtClean="0"/>
              <a:t>As the human mind is likened to a computer it ignores human motivation and emotions. </a:t>
            </a:r>
          </a:p>
          <a:p>
            <a:r>
              <a:rPr lang="en-GB" dirty="0" smtClean="0"/>
              <a:t>Research has shown that emotion (e.g. anxiety/fear) does impact how well we process information. This is not considered in the cog approach. </a:t>
            </a:r>
            <a:endParaRPr lang="en-GB" dirty="0"/>
          </a:p>
        </p:txBody>
      </p:sp>
      <p:sp>
        <p:nvSpPr>
          <p:cNvPr id="4" name="AutoShape 2" descr="Image result for smile e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smile emoj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0337"/>
            <a:ext cx="1597026" cy="159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68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720" y="36639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with Lab Experiments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901825"/>
            <a:ext cx="10515600" cy="4351338"/>
          </a:xfrm>
        </p:spPr>
        <p:txBody>
          <a:bodyPr/>
          <a:lstStyle/>
          <a:p>
            <a:r>
              <a:rPr lang="en-GB" dirty="0" smtClean="0"/>
              <a:t>Much of the research in cognitive psychology comes from lab experiments. </a:t>
            </a:r>
          </a:p>
          <a:p>
            <a:r>
              <a:rPr lang="en-GB" dirty="0" smtClean="0"/>
              <a:t>The stimuli used to test mental processing e.g. word lists lack mundane realism and are artificial.</a:t>
            </a:r>
          </a:p>
          <a:p>
            <a:r>
              <a:rPr lang="en-GB" dirty="0" smtClean="0"/>
              <a:t>This means the approach lacks external validity. </a:t>
            </a:r>
            <a:endParaRPr lang="en-GB" dirty="0"/>
          </a:p>
        </p:txBody>
      </p:sp>
      <p:sp>
        <p:nvSpPr>
          <p:cNvPr id="4" name="AutoShape 2" descr="Image result for smile e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smile emoj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0337"/>
            <a:ext cx="1597026" cy="159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71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13360" y="-349868"/>
            <a:ext cx="12598400" cy="7647388"/>
            <a:chOff x="-101600" y="-319778"/>
            <a:chExt cx="12598400" cy="7647388"/>
          </a:xfrm>
        </p:grpSpPr>
        <p:pic>
          <p:nvPicPr>
            <p:cNvPr id="6" name="Picture 2" descr="Image result for cogs carto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519" r="97630">
                          <a14:foregroundMark x1="70519" y1="27143" x2="72296" y2="12857"/>
                          <a14:foregroundMark x1="76296" y1="28214" x2="74963" y2="49286"/>
                          <a14:foregroundMark x1="81333" y1="36071" x2="92593" y2="54643"/>
                          <a14:foregroundMark x1="82370" y1="79643" x2="82667" y2="62500"/>
                          <a14:foregroundMark x1="80593" y1="66786" x2="78815" y2="61429"/>
                          <a14:foregroundMark x1="28000" y1="53571" x2="23259" y2="26429"/>
                          <a14:foregroundMark x1="29037" y1="38214" x2="30815" y2="41071"/>
                          <a14:foregroundMark x1="30667" y1="35357" x2="31704" y2="33929"/>
                          <a14:foregroundMark x1="28148" y1="23929" x2="28741" y2="25714"/>
                          <a14:foregroundMark x1="24000" y1="50714" x2="23259" y2="53571"/>
                          <a14:foregroundMark x1="18963" y1="46786" x2="21333" y2="44643"/>
                          <a14:foregroundMark x1="18963" y1="41071" x2="8741" y2="30000"/>
                          <a14:foregroundMark x1="11852" y1="22500" x2="12889" y2="25357"/>
                          <a14:foregroundMark x1="7259" y1="49286" x2="9481" y2="56786"/>
                          <a14:foregroundMark x1="12296" y1="72857" x2="14667" y2="62500"/>
                          <a14:foregroundMark x1="73778" y1="16071" x2="72889" y2="27857"/>
                          <a14:foregroundMark x1="82667" y1="35357" x2="86074" y2="29286"/>
                          <a14:foregroundMark x1="85333" y1="31429" x2="92889" y2="43929"/>
                          <a14:foregroundMark x1="88296" y1="59286" x2="86519" y2="63214"/>
                          <a14:foregroundMark x1="20741" y1="34286" x2="23407" y2="2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1600" y="5446881"/>
              <a:ext cx="4533900" cy="1880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Image result for cogs carto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519" r="97630">
                          <a14:foregroundMark x1="70519" y1="27143" x2="72296" y2="12857"/>
                          <a14:foregroundMark x1="76296" y1="28214" x2="74963" y2="49286"/>
                          <a14:foregroundMark x1="81333" y1="36071" x2="92593" y2="54643"/>
                          <a14:foregroundMark x1="82370" y1="79643" x2="82667" y2="62500"/>
                          <a14:foregroundMark x1="80593" y1="66786" x2="78815" y2="61429"/>
                          <a14:foregroundMark x1="28000" y1="53571" x2="23259" y2="26429"/>
                          <a14:foregroundMark x1="29037" y1="38214" x2="30815" y2="41071"/>
                          <a14:foregroundMark x1="30667" y1="35357" x2="31704" y2="33929"/>
                          <a14:foregroundMark x1="28148" y1="23929" x2="28741" y2="25714"/>
                          <a14:foregroundMark x1="24000" y1="50714" x2="23259" y2="53571"/>
                          <a14:foregroundMark x1="18963" y1="46786" x2="21333" y2="44643"/>
                          <a14:foregroundMark x1="18963" y1="41071" x2="8741" y2="30000"/>
                          <a14:foregroundMark x1="11852" y1="22500" x2="12889" y2="25357"/>
                          <a14:foregroundMark x1="7259" y1="49286" x2="9481" y2="56786"/>
                          <a14:foregroundMark x1="12296" y1="72857" x2="14667" y2="62500"/>
                          <a14:foregroundMark x1="73778" y1="16071" x2="72889" y2="27857"/>
                          <a14:foregroundMark x1="82667" y1="35357" x2="86074" y2="29286"/>
                          <a14:foregroundMark x1="85333" y1="31429" x2="92889" y2="43929"/>
                          <a14:foregroundMark x1="88296" y1="59286" x2="86519" y2="63214"/>
                          <a14:foregroundMark x1="20741" y1="34286" x2="23407" y2="2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5446880"/>
              <a:ext cx="4533900" cy="1880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Image result for cogs carto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519" r="97630">
                          <a14:foregroundMark x1="70519" y1="27143" x2="72296" y2="12857"/>
                          <a14:foregroundMark x1="76296" y1="28214" x2="74963" y2="49286"/>
                          <a14:foregroundMark x1="81333" y1="36071" x2="92593" y2="54643"/>
                          <a14:foregroundMark x1="82370" y1="79643" x2="82667" y2="62500"/>
                          <a14:foregroundMark x1="80593" y1="66786" x2="78815" y2="61429"/>
                          <a14:foregroundMark x1="28000" y1="53571" x2="23259" y2="26429"/>
                          <a14:foregroundMark x1="29037" y1="38214" x2="30815" y2="41071"/>
                          <a14:foregroundMark x1="30667" y1="35357" x2="31704" y2="33929"/>
                          <a14:foregroundMark x1="28148" y1="23929" x2="28741" y2="25714"/>
                          <a14:foregroundMark x1="24000" y1="50714" x2="23259" y2="53571"/>
                          <a14:foregroundMark x1="18963" y1="46786" x2="21333" y2="44643"/>
                          <a14:foregroundMark x1="18963" y1="41071" x2="8741" y2="30000"/>
                          <a14:foregroundMark x1="11852" y1="22500" x2="12889" y2="25357"/>
                          <a14:foregroundMark x1="7259" y1="49286" x2="9481" y2="56786"/>
                          <a14:foregroundMark x1="12296" y1="72857" x2="14667" y2="62500"/>
                          <a14:foregroundMark x1="73778" y1="16071" x2="72889" y2="27857"/>
                          <a14:foregroundMark x1="82667" y1="35357" x2="86074" y2="29286"/>
                          <a14:foregroundMark x1="85333" y1="31429" x2="92889" y2="43929"/>
                          <a14:foregroundMark x1="88296" y1="59286" x2="86519" y2="63214"/>
                          <a14:foregroundMark x1="20741" y1="34286" x2="23407" y2="2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900" y="5446879"/>
              <a:ext cx="4533900" cy="1880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Image result for cogs carto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519" r="97630">
                          <a14:foregroundMark x1="70519" y1="27143" x2="72296" y2="12857"/>
                          <a14:foregroundMark x1="76296" y1="28214" x2="74963" y2="49286"/>
                          <a14:foregroundMark x1="81333" y1="36071" x2="92593" y2="54643"/>
                          <a14:foregroundMark x1="82370" y1="79643" x2="82667" y2="62500"/>
                          <a14:foregroundMark x1="80593" y1="66786" x2="78815" y2="61429"/>
                          <a14:foregroundMark x1="28000" y1="53571" x2="23259" y2="26429"/>
                          <a14:foregroundMark x1="29037" y1="38214" x2="30815" y2="41071"/>
                          <a14:foregroundMark x1="30667" y1="35357" x2="31704" y2="33929"/>
                          <a14:foregroundMark x1="28148" y1="23929" x2="28741" y2="25714"/>
                          <a14:foregroundMark x1="24000" y1="50714" x2="23259" y2="53571"/>
                          <a14:foregroundMark x1="18963" y1="46786" x2="21333" y2="44643"/>
                          <a14:foregroundMark x1="18963" y1="41071" x2="8741" y2="30000"/>
                          <a14:foregroundMark x1="11852" y1="22500" x2="12889" y2="25357"/>
                          <a14:foregroundMark x1="7259" y1="49286" x2="9481" y2="56786"/>
                          <a14:foregroundMark x1="12296" y1="72857" x2="14667" y2="62500"/>
                          <a14:foregroundMark x1="73778" y1="16071" x2="72889" y2="27857"/>
                          <a14:foregroundMark x1="82667" y1="35357" x2="86074" y2="29286"/>
                          <a14:foregroundMark x1="85333" y1="31429" x2="92889" y2="43929"/>
                          <a14:foregroundMark x1="88296" y1="59286" x2="86519" y2="63214"/>
                          <a14:foregroundMark x1="20741" y1="34286" x2="23407" y2="2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1600" y="-115721"/>
              <a:ext cx="4533900" cy="1880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Image result for cogs carto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519" r="97630">
                          <a14:foregroundMark x1="70519" y1="27143" x2="72296" y2="12857"/>
                          <a14:foregroundMark x1="76296" y1="28214" x2="74963" y2="49286"/>
                          <a14:foregroundMark x1="81333" y1="36071" x2="92593" y2="54643"/>
                          <a14:foregroundMark x1="82370" y1="79643" x2="82667" y2="62500"/>
                          <a14:foregroundMark x1="80593" y1="66786" x2="78815" y2="61429"/>
                          <a14:foregroundMark x1="28000" y1="53571" x2="23259" y2="26429"/>
                          <a14:foregroundMark x1="29037" y1="38214" x2="30815" y2="41071"/>
                          <a14:foregroundMark x1="30667" y1="35357" x2="31704" y2="33929"/>
                          <a14:foregroundMark x1="28148" y1="23929" x2="28741" y2="25714"/>
                          <a14:foregroundMark x1="24000" y1="50714" x2="23259" y2="53571"/>
                          <a14:foregroundMark x1="18963" y1="46786" x2="21333" y2="44643"/>
                          <a14:foregroundMark x1="18963" y1="41071" x2="8741" y2="30000"/>
                          <a14:foregroundMark x1="11852" y1="22500" x2="12889" y2="25357"/>
                          <a14:foregroundMark x1="7259" y1="49286" x2="9481" y2="56786"/>
                          <a14:foregroundMark x1="12296" y1="72857" x2="14667" y2="62500"/>
                          <a14:foregroundMark x1="73778" y1="16071" x2="72889" y2="27857"/>
                          <a14:foregroundMark x1="82667" y1="35357" x2="86074" y2="29286"/>
                          <a14:foregroundMark x1="85333" y1="31429" x2="92889" y2="43929"/>
                          <a14:foregroundMark x1="88296" y1="59286" x2="86519" y2="63214"/>
                          <a14:foregroundMark x1="20741" y1="34286" x2="23407" y2="2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-214781"/>
              <a:ext cx="4533900" cy="1880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mage result for cogs carto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519" r="97630">
                          <a14:foregroundMark x1="70519" y1="27143" x2="72296" y2="12857"/>
                          <a14:foregroundMark x1="76296" y1="28214" x2="74963" y2="49286"/>
                          <a14:foregroundMark x1="81333" y1="36071" x2="92593" y2="54643"/>
                          <a14:foregroundMark x1="82370" y1="79643" x2="82667" y2="62500"/>
                          <a14:foregroundMark x1="80593" y1="66786" x2="78815" y2="61429"/>
                          <a14:foregroundMark x1="28000" y1="53571" x2="23259" y2="26429"/>
                          <a14:foregroundMark x1="29037" y1="38214" x2="30815" y2="41071"/>
                          <a14:foregroundMark x1="30667" y1="35357" x2="31704" y2="33929"/>
                          <a14:foregroundMark x1="28148" y1="23929" x2="28741" y2="25714"/>
                          <a14:foregroundMark x1="24000" y1="50714" x2="23259" y2="53571"/>
                          <a14:foregroundMark x1="18963" y1="46786" x2="21333" y2="44643"/>
                          <a14:foregroundMark x1="18963" y1="41071" x2="8741" y2="30000"/>
                          <a14:foregroundMark x1="11852" y1="22500" x2="12889" y2="25357"/>
                          <a14:foregroundMark x1="7259" y1="49286" x2="9481" y2="56786"/>
                          <a14:foregroundMark x1="12296" y1="72857" x2="14667" y2="62500"/>
                          <a14:foregroundMark x1="73778" y1="16071" x2="72889" y2="27857"/>
                          <a14:foregroundMark x1="82667" y1="35357" x2="86074" y2="29286"/>
                          <a14:foregroundMark x1="85333" y1="31429" x2="92889" y2="43929"/>
                          <a14:foregroundMark x1="88296" y1="59286" x2="86519" y2="63214"/>
                          <a14:foregroundMark x1="20741" y1="34286" x2="23407" y2="2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900" y="-319778"/>
              <a:ext cx="4533900" cy="1880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232940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 smtClean="0"/>
              <a:t>Apply it [2 marks]</a:t>
            </a:r>
            <a:endParaRPr lang="en-GB" sz="5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1121" y="2388548"/>
            <a:ext cx="9596969" cy="32156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3280" y="1530861"/>
            <a:ext cx="8671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Apply It! [2 marks]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4912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29" y="1560887"/>
            <a:ext cx="11345722" cy="347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0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Cognitive approach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2062548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Lesson Objectives – 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Hot</a:t>
            </a:r>
            <a:r>
              <a:rPr lang="en-GB" dirty="0"/>
              <a:t> – To outline the cognitive approach 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2"/>
                </a:solidFill>
              </a:rPr>
              <a:t>Hotter</a:t>
            </a:r>
            <a:r>
              <a:rPr lang="en-GB" dirty="0"/>
              <a:t> – To apply the cognitive approach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6"/>
                </a:solidFill>
              </a:rPr>
              <a:t>Sizzling</a:t>
            </a:r>
            <a:r>
              <a:rPr lang="en-GB" b="1" dirty="0"/>
              <a:t> – To evaluate the cognitive approach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216840"/>
            <a:ext cx="5694333" cy="556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90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172" y="1560951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b="1" dirty="0"/>
              <a:t>Inference/inferring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3865" y="1765008"/>
            <a:ext cx="5628821" cy="4351338"/>
          </a:xfrm>
        </p:spPr>
        <p:txBody>
          <a:bodyPr>
            <a:normAutofit/>
          </a:bodyPr>
          <a:lstStyle/>
          <a:p>
            <a:r>
              <a:rPr lang="en-GB" dirty="0"/>
              <a:t>The process whereby cognitive psychologists draw conclusions about the way mental processes operate on the basis of observed behaviour. </a:t>
            </a:r>
          </a:p>
          <a:p>
            <a:r>
              <a:rPr lang="en-GB" dirty="0"/>
              <a:t>Making a logical conclusion on the basis of evidence and reasoning.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188685" y="-319778"/>
            <a:ext cx="12598400" cy="7647388"/>
            <a:chOff x="-101600" y="-319778"/>
            <a:chExt cx="12598400" cy="7647388"/>
          </a:xfrm>
        </p:grpSpPr>
        <p:pic>
          <p:nvPicPr>
            <p:cNvPr id="5" name="Picture 2" descr="Image result for cogs carto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519" r="97630">
                          <a14:foregroundMark x1="70519" y1="27143" x2="72296" y2="12857"/>
                          <a14:foregroundMark x1="76296" y1="28214" x2="74963" y2="49286"/>
                          <a14:foregroundMark x1="81333" y1="36071" x2="92593" y2="54643"/>
                          <a14:foregroundMark x1="82370" y1="79643" x2="82667" y2="62500"/>
                          <a14:foregroundMark x1="80593" y1="66786" x2="78815" y2="61429"/>
                          <a14:foregroundMark x1="28000" y1="53571" x2="23259" y2="26429"/>
                          <a14:foregroundMark x1="29037" y1="38214" x2="30815" y2="41071"/>
                          <a14:foregroundMark x1="30667" y1="35357" x2="31704" y2="33929"/>
                          <a14:foregroundMark x1="28148" y1="23929" x2="28741" y2="25714"/>
                          <a14:foregroundMark x1="24000" y1="50714" x2="23259" y2="53571"/>
                          <a14:foregroundMark x1="18963" y1="46786" x2="21333" y2="44643"/>
                          <a14:foregroundMark x1="18963" y1="41071" x2="8741" y2="30000"/>
                          <a14:foregroundMark x1="11852" y1="22500" x2="12889" y2="25357"/>
                          <a14:foregroundMark x1="7259" y1="49286" x2="9481" y2="56786"/>
                          <a14:foregroundMark x1="12296" y1="72857" x2="14667" y2="62500"/>
                          <a14:foregroundMark x1="73778" y1="16071" x2="72889" y2="27857"/>
                          <a14:foregroundMark x1="82667" y1="35357" x2="86074" y2="29286"/>
                          <a14:foregroundMark x1="85333" y1="31429" x2="92889" y2="43929"/>
                          <a14:foregroundMark x1="88296" y1="59286" x2="86519" y2="63214"/>
                          <a14:foregroundMark x1="20741" y1="34286" x2="23407" y2="2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1600" y="5446881"/>
              <a:ext cx="4533900" cy="1880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Image result for cogs carto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519" r="97630">
                          <a14:foregroundMark x1="70519" y1="27143" x2="72296" y2="12857"/>
                          <a14:foregroundMark x1="76296" y1="28214" x2="74963" y2="49286"/>
                          <a14:foregroundMark x1="81333" y1="36071" x2="92593" y2="54643"/>
                          <a14:foregroundMark x1="82370" y1="79643" x2="82667" y2="62500"/>
                          <a14:foregroundMark x1="80593" y1="66786" x2="78815" y2="61429"/>
                          <a14:foregroundMark x1="28000" y1="53571" x2="23259" y2="26429"/>
                          <a14:foregroundMark x1="29037" y1="38214" x2="30815" y2="41071"/>
                          <a14:foregroundMark x1="30667" y1="35357" x2="31704" y2="33929"/>
                          <a14:foregroundMark x1="28148" y1="23929" x2="28741" y2="25714"/>
                          <a14:foregroundMark x1="24000" y1="50714" x2="23259" y2="53571"/>
                          <a14:foregroundMark x1="18963" y1="46786" x2="21333" y2="44643"/>
                          <a14:foregroundMark x1="18963" y1="41071" x2="8741" y2="30000"/>
                          <a14:foregroundMark x1="11852" y1="22500" x2="12889" y2="25357"/>
                          <a14:foregroundMark x1="7259" y1="49286" x2="9481" y2="56786"/>
                          <a14:foregroundMark x1="12296" y1="72857" x2="14667" y2="62500"/>
                          <a14:foregroundMark x1="73778" y1="16071" x2="72889" y2="27857"/>
                          <a14:foregroundMark x1="82667" y1="35357" x2="86074" y2="29286"/>
                          <a14:foregroundMark x1="85333" y1="31429" x2="92889" y2="43929"/>
                          <a14:foregroundMark x1="88296" y1="59286" x2="86519" y2="63214"/>
                          <a14:foregroundMark x1="20741" y1="34286" x2="23407" y2="2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5446880"/>
              <a:ext cx="4533900" cy="1880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Image result for cogs carto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519" r="97630">
                          <a14:foregroundMark x1="70519" y1="27143" x2="72296" y2="12857"/>
                          <a14:foregroundMark x1="76296" y1="28214" x2="74963" y2="49286"/>
                          <a14:foregroundMark x1="81333" y1="36071" x2="92593" y2="54643"/>
                          <a14:foregroundMark x1="82370" y1="79643" x2="82667" y2="62500"/>
                          <a14:foregroundMark x1="80593" y1="66786" x2="78815" y2="61429"/>
                          <a14:foregroundMark x1="28000" y1="53571" x2="23259" y2="26429"/>
                          <a14:foregroundMark x1="29037" y1="38214" x2="30815" y2="41071"/>
                          <a14:foregroundMark x1="30667" y1="35357" x2="31704" y2="33929"/>
                          <a14:foregroundMark x1="28148" y1="23929" x2="28741" y2="25714"/>
                          <a14:foregroundMark x1="24000" y1="50714" x2="23259" y2="53571"/>
                          <a14:foregroundMark x1="18963" y1="46786" x2="21333" y2="44643"/>
                          <a14:foregroundMark x1="18963" y1="41071" x2="8741" y2="30000"/>
                          <a14:foregroundMark x1="11852" y1="22500" x2="12889" y2="25357"/>
                          <a14:foregroundMark x1="7259" y1="49286" x2="9481" y2="56786"/>
                          <a14:foregroundMark x1="12296" y1="72857" x2="14667" y2="62500"/>
                          <a14:foregroundMark x1="73778" y1="16071" x2="72889" y2="27857"/>
                          <a14:foregroundMark x1="82667" y1="35357" x2="86074" y2="29286"/>
                          <a14:foregroundMark x1="85333" y1="31429" x2="92889" y2="43929"/>
                          <a14:foregroundMark x1="88296" y1="59286" x2="86519" y2="63214"/>
                          <a14:foregroundMark x1="20741" y1="34286" x2="23407" y2="2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900" y="5446879"/>
              <a:ext cx="4533900" cy="1880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Image result for cogs carto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519" r="97630">
                          <a14:foregroundMark x1="70519" y1="27143" x2="72296" y2="12857"/>
                          <a14:foregroundMark x1="76296" y1="28214" x2="74963" y2="49286"/>
                          <a14:foregroundMark x1="81333" y1="36071" x2="92593" y2="54643"/>
                          <a14:foregroundMark x1="82370" y1="79643" x2="82667" y2="62500"/>
                          <a14:foregroundMark x1="80593" y1="66786" x2="78815" y2="61429"/>
                          <a14:foregroundMark x1="28000" y1="53571" x2="23259" y2="26429"/>
                          <a14:foregroundMark x1="29037" y1="38214" x2="30815" y2="41071"/>
                          <a14:foregroundMark x1="30667" y1="35357" x2="31704" y2="33929"/>
                          <a14:foregroundMark x1="28148" y1="23929" x2="28741" y2="25714"/>
                          <a14:foregroundMark x1="24000" y1="50714" x2="23259" y2="53571"/>
                          <a14:foregroundMark x1="18963" y1="46786" x2="21333" y2="44643"/>
                          <a14:foregroundMark x1="18963" y1="41071" x2="8741" y2="30000"/>
                          <a14:foregroundMark x1="11852" y1="22500" x2="12889" y2="25357"/>
                          <a14:foregroundMark x1="7259" y1="49286" x2="9481" y2="56786"/>
                          <a14:foregroundMark x1="12296" y1="72857" x2="14667" y2="62500"/>
                          <a14:foregroundMark x1="73778" y1="16071" x2="72889" y2="27857"/>
                          <a14:foregroundMark x1="82667" y1="35357" x2="86074" y2="29286"/>
                          <a14:foregroundMark x1="85333" y1="31429" x2="92889" y2="43929"/>
                          <a14:foregroundMark x1="88296" y1="59286" x2="86519" y2="63214"/>
                          <a14:foregroundMark x1="20741" y1="34286" x2="23407" y2="2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1600" y="-115721"/>
              <a:ext cx="4533900" cy="1880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Image result for cogs carto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519" r="97630">
                          <a14:foregroundMark x1="70519" y1="27143" x2="72296" y2="12857"/>
                          <a14:foregroundMark x1="76296" y1="28214" x2="74963" y2="49286"/>
                          <a14:foregroundMark x1="81333" y1="36071" x2="92593" y2="54643"/>
                          <a14:foregroundMark x1="82370" y1="79643" x2="82667" y2="62500"/>
                          <a14:foregroundMark x1="80593" y1="66786" x2="78815" y2="61429"/>
                          <a14:foregroundMark x1="28000" y1="53571" x2="23259" y2="26429"/>
                          <a14:foregroundMark x1="29037" y1="38214" x2="30815" y2="41071"/>
                          <a14:foregroundMark x1="30667" y1="35357" x2="31704" y2="33929"/>
                          <a14:foregroundMark x1="28148" y1="23929" x2="28741" y2="25714"/>
                          <a14:foregroundMark x1="24000" y1="50714" x2="23259" y2="53571"/>
                          <a14:foregroundMark x1="18963" y1="46786" x2="21333" y2="44643"/>
                          <a14:foregroundMark x1="18963" y1="41071" x2="8741" y2="30000"/>
                          <a14:foregroundMark x1="11852" y1="22500" x2="12889" y2="25357"/>
                          <a14:foregroundMark x1="7259" y1="49286" x2="9481" y2="56786"/>
                          <a14:foregroundMark x1="12296" y1="72857" x2="14667" y2="62500"/>
                          <a14:foregroundMark x1="73778" y1="16071" x2="72889" y2="27857"/>
                          <a14:foregroundMark x1="82667" y1="35357" x2="86074" y2="29286"/>
                          <a14:foregroundMark x1="85333" y1="31429" x2="92889" y2="43929"/>
                          <a14:foregroundMark x1="88296" y1="59286" x2="86519" y2="63214"/>
                          <a14:foregroundMark x1="20741" y1="34286" x2="23407" y2="2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-214781"/>
              <a:ext cx="4533900" cy="1880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Image result for cogs carto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519" r="97630">
                          <a14:foregroundMark x1="70519" y1="27143" x2="72296" y2="12857"/>
                          <a14:foregroundMark x1="76296" y1="28214" x2="74963" y2="49286"/>
                          <a14:foregroundMark x1="81333" y1="36071" x2="92593" y2="54643"/>
                          <a14:foregroundMark x1="82370" y1="79643" x2="82667" y2="62500"/>
                          <a14:foregroundMark x1="80593" y1="66786" x2="78815" y2="61429"/>
                          <a14:foregroundMark x1="28000" y1="53571" x2="23259" y2="26429"/>
                          <a14:foregroundMark x1="29037" y1="38214" x2="30815" y2="41071"/>
                          <a14:foregroundMark x1="30667" y1="35357" x2="31704" y2="33929"/>
                          <a14:foregroundMark x1="28148" y1="23929" x2="28741" y2="25714"/>
                          <a14:foregroundMark x1="24000" y1="50714" x2="23259" y2="53571"/>
                          <a14:foregroundMark x1="18963" y1="46786" x2="21333" y2="44643"/>
                          <a14:foregroundMark x1="18963" y1="41071" x2="8741" y2="30000"/>
                          <a14:foregroundMark x1="11852" y1="22500" x2="12889" y2="25357"/>
                          <a14:foregroundMark x1="7259" y1="49286" x2="9481" y2="56786"/>
                          <a14:foregroundMark x1="12296" y1="72857" x2="14667" y2="62500"/>
                          <a14:foregroundMark x1="73778" y1="16071" x2="72889" y2="27857"/>
                          <a14:foregroundMark x1="82667" y1="35357" x2="86074" y2="29286"/>
                          <a14:foregroundMark x1="85333" y1="31429" x2="92889" y2="43929"/>
                          <a14:foregroundMark x1="88296" y1="59286" x2="86519" y2="63214"/>
                          <a14:foregroundMark x1="20741" y1="34286" x2="23407" y2="2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900" y="-319778"/>
              <a:ext cx="4533900" cy="1880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Cloud 10"/>
          <p:cNvSpPr/>
          <p:nvPr/>
        </p:nvSpPr>
        <p:spPr>
          <a:xfrm>
            <a:off x="1001486" y="2931886"/>
            <a:ext cx="4368800" cy="2514993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 w="222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What does it mean to infer something?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11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Real life application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 social psychology, research in social cognition has helped psychologists better understand how we form impressions of other people. </a:t>
            </a:r>
          </a:p>
          <a:p>
            <a:pPr marL="0" indent="0">
              <a:buNone/>
            </a:pPr>
            <a:r>
              <a:rPr lang="en-GB" dirty="0"/>
              <a:t>The cognitive approach to psychopathology has been used to explain how much of the dysfunctional behaviour shown by people can be traced back to faulty thinking processes. </a:t>
            </a:r>
          </a:p>
          <a:p>
            <a:pPr marL="0" indent="0">
              <a:buNone/>
            </a:pPr>
            <a:r>
              <a:rPr lang="en-GB" dirty="0"/>
              <a:t>Cognitive psychology has made contributions in the field of artificial intelligence and the development of thinking machines (robots) </a:t>
            </a:r>
          </a:p>
        </p:txBody>
      </p:sp>
    </p:spTree>
    <p:extLst>
      <p:ext uri="{BB962C8B-B14F-4D97-AF65-F5344CB8AC3E}">
        <p14:creationId xmlns:p14="http://schemas.microsoft.com/office/powerpoint/2010/main" val="225256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Machine – reductionism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computer analogy has been criticised as machine reductionism ignores the influence of emotion and motivation on the cognitive system and how this affects our ability to process information. </a:t>
            </a:r>
          </a:p>
          <a:p>
            <a:r>
              <a:rPr lang="en-GB" dirty="0"/>
              <a:t>For example, research has shown that human memory may be affected by emotional factors such as the influence of anxiety on eye witnesses. </a:t>
            </a:r>
          </a:p>
        </p:txBody>
      </p:sp>
    </p:spTree>
    <p:extLst>
      <p:ext uri="{BB962C8B-B14F-4D97-AF65-F5344CB8AC3E}">
        <p14:creationId xmlns:p14="http://schemas.microsoft.com/office/powerpoint/2010/main" val="159020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External validity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Cognitive psychologists are only able to infer about mental processes from the behaviour they observe during research. As a consequence, cognitive psychology occasionally suffers from being to abstract and theoretical. </a:t>
            </a:r>
          </a:p>
          <a:p>
            <a:r>
              <a:rPr lang="en-GB" dirty="0"/>
              <a:t>Also experimental studies on cognitive processes often carried out using artificial stimuli such as tests on memory using world lists which may not represent real life. </a:t>
            </a:r>
          </a:p>
        </p:txBody>
      </p:sp>
    </p:spTree>
    <p:extLst>
      <p:ext uri="{BB962C8B-B14F-4D97-AF65-F5344CB8AC3E}">
        <p14:creationId xmlns:p14="http://schemas.microsoft.com/office/powerpoint/2010/main" val="240284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Soft-determinism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Recognises that our cognitive system can only operate within the limits of what we know, but that we are free to think before responding to a stimulus. </a:t>
            </a:r>
          </a:p>
          <a:p>
            <a:r>
              <a:rPr lang="en-GB" dirty="0"/>
              <a:t>This is a more interactionist (middle ground approach) than the hard determinism suggested by some other approaches. </a:t>
            </a:r>
          </a:p>
        </p:txBody>
      </p:sp>
    </p:spTree>
    <p:extLst>
      <p:ext uri="{BB962C8B-B14F-4D97-AF65-F5344CB8AC3E}">
        <p14:creationId xmlns:p14="http://schemas.microsoft.com/office/powerpoint/2010/main" val="77708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Plenary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 have not mentioned double-whoppers whilst completing our evaluation (it was hard, you know how much I LOVE a double whopper). </a:t>
            </a:r>
          </a:p>
          <a:p>
            <a:r>
              <a:rPr lang="en-GB" dirty="0"/>
              <a:t>Complete a double whopper grid.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0664" y="2950476"/>
            <a:ext cx="4426058" cy="390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365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 Learning -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Outline and evaluate the cognitive approach in psychology (16 marks)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Must  – Include a double whopper </a:t>
            </a:r>
          </a:p>
          <a:p>
            <a:pPr marL="0" indent="0">
              <a:buNone/>
            </a:pPr>
            <a:r>
              <a:rPr lang="en-GB" dirty="0"/>
              <a:t>Should – Complete without notes</a:t>
            </a:r>
          </a:p>
          <a:p>
            <a:pPr marL="0" indent="0">
              <a:buNone/>
            </a:pPr>
            <a:r>
              <a:rPr lang="en-GB" dirty="0"/>
              <a:t>Could – Complete in timed conditions and without notes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Please write on top if it is with no notes and in timed conditions. </a:t>
            </a:r>
          </a:p>
        </p:txBody>
      </p:sp>
    </p:spTree>
    <p:extLst>
      <p:ext uri="{BB962C8B-B14F-4D97-AF65-F5344CB8AC3E}">
        <p14:creationId xmlns:p14="http://schemas.microsoft.com/office/powerpoint/2010/main" val="21635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172" y="1328723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b="1" dirty="0" smtClean="0"/>
              <a:t>Inference/inferring: try it!</a:t>
            </a:r>
            <a:endParaRPr lang="en-GB" sz="48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-188685" y="-319778"/>
            <a:ext cx="12598400" cy="7647388"/>
            <a:chOff x="-101600" y="-319778"/>
            <a:chExt cx="12598400" cy="7647388"/>
          </a:xfrm>
        </p:grpSpPr>
        <p:pic>
          <p:nvPicPr>
            <p:cNvPr id="5" name="Picture 2" descr="Image result for cogs carto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519" r="97630">
                          <a14:foregroundMark x1="70519" y1="27143" x2="72296" y2="12857"/>
                          <a14:foregroundMark x1="76296" y1="28214" x2="74963" y2="49286"/>
                          <a14:foregroundMark x1="81333" y1="36071" x2="92593" y2="54643"/>
                          <a14:foregroundMark x1="82370" y1="79643" x2="82667" y2="62500"/>
                          <a14:foregroundMark x1="80593" y1="66786" x2="78815" y2="61429"/>
                          <a14:foregroundMark x1="28000" y1="53571" x2="23259" y2="26429"/>
                          <a14:foregroundMark x1="29037" y1="38214" x2="30815" y2="41071"/>
                          <a14:foregroundMark x1="30667" y1="35357" x2="31704" y2="33929"/>
                          <a14:foregroundMark x1="28148" y1="23929" x2="28741" y2="25714"/>
                          <a14:foregroundMark x1="24000" y1="50714" x2="23259" y2="53571"/>
                          <a14:foregroundMark x1="18963" y1="46786" x2="21333" y2="44643"/>
                          <a14:foregroundMark x1="18963" y1="41071" x2="8741" y2="30000"/>
                          <a14:foregroundMark x1="11852" y1="22500" x2="12889" y2="25357"/>
                          <a14:foregroundMark x1="7259" y1="49286" x2="9481" y2="56786"/>
                          <a14:foregroundMark x1="12296" y1="72857" x2="14667" y2="62500"/>
                          <a14:foregroundMark x1="73778" y1="16071" x2="72889" y2="27857"/>
                          <a14:foregroundMark x1="82667" y1="35357" x2="86074" y2="29286"/>
                          <a14:foregroundMark x1="85333" y1="31429" x2="92889" y2="43929"/>
                          <a14:foregroundMark x1="88296" y1="59286" x2="86519" y2="63214"/>
                          <a14:foregroundMark x1="20741" y1="34286" x2="23407" y2="2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1600" y="5446881"/>
              <a:ext cx="4533900" cy="1880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Image result for cogs carto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519" r="97630">
                          <a14:foregroundMark x1="70519" y1="27143" x2="72296" y2="12857"/>
                          <a14:foregroundMark x1="76296" y1="28214" x2="74963" y2="49286"/>
                          <a14:foregroundMark x1="81333" y1="36071" x2="92593" y2="54643"/>
                          <a14:foregroundMark x1="82370" y1="79643" x2="82667" y2="62500"/>
                          <a14:foregroundMark x1="80593" y1="66786" x2="78815" y2="61429"/>
                          <a14:foregroundMark x1="28000" y1="53571" x2="23259" y2="26429"/>
                          <a14:foregroundMark x1="29037" y1="38214" x2="30815" y2="41071"/>
                          <a14:foregroundMark x1="30667" y1="35357" x2="31704" y2="33929"/>
                          <a14:foregroundMark x1="28148" y1="23929" x2="28741" y2="25714"/>
                          <a14:foregroundMark x1="24000" y1="50714" x2="23259" y2="53571"/>
                          <a14:foregroundMark x1="18963" y1="46786" x2="21333" y2="44643"/>
                          <a14:foregroundMark x1="18963" y1="41071" x2="8741" y2="30000"/>
                          <a14:foregroundMark x1="11852" y1="22500" x2="12889" y2="25357"/>
                          <a14:foregroundMark x1="7259" y1="49286" x2="9481" y2="56786"/>
                          <a14:foregroundMark x1="12296" y1="72857" x2="14667" y2="62500"/>
                          <a14:foregroundMark x1="73778" y1="16071" x2="72889" y2="27857"/>
                          <a14:foregroundMark x1="82667" y1="35357" x2="86074" y2="29286"/>
                          <a14:foregroundMark x1="85333" y1="31429" x2="92889" y2="43929"/>
                          <a14:foregroundMark x1="88296" y1="59286" x2="86519" y2="63214"/>
                          <a14:foregroundMark x1="20741" y1="34286" x2="23407" y2="2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5446880"/>
              <a:ext cx="4533900" cy="1880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Image result for cogs carto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519" r="97630">
                          <a14:foregroundMark x1="70519" y1="27143" x2="72296" y2="12857"/>
                          <a14:foregroundMark x1="76296" y1="28214" x2="74963" y2="49286"/>
                          <a14:foregroundMark x1="81333" y1="36071" x2="92593" y2="54643"/>
                          <a14:foregroundMark x1="82370" y1="79643" x2="82667" y2="62500"/>
                          <a14:foregroundMark x1="80593" y1="66786" x2="78815" y2="61429"/>
                          <a14:foregroundMark x1="28000" y1="53571" x2="23259" y2="26429"/>
                          <a14:foregroundMark x1="29037" y1="38214" x2="30815" y2="41071"/>
                          <a14:foregroundMark x1="30667" y1="35357" x2="31704" y2="33929"/>
                          <a14:foregroundMark x1="28148" y1="23929" x2="28741" y2="25714"/>
                          <a14:foregroundMark x1="24000" y1="50714" x2="23259" y2="53571"/>
                          <a14:foregroundMark x1="18963" y1="46786" x2="21333" y2="44643"/>
                          <a14:foregroundMark x1="18963" y1="41071" x2="8741" y2="30000"/>
                          <a14:foregroundMark x1="11852" y1="22500" x2="12889" y2="25357"/>
                          <a14:foregroundMark x1="7259" y1="49286" x2="9481" y2="56786"/>
                          <a14:foregroundMark x1="12296" y1="72857" x2="14667" y2="62500"/>
                          <a14:foregroundMark x1="73778" y1="16071" x2="72889" y2="27857"/>
                          <a14:foregroundMark x1="82667" y1="35357" x2="86074" y2="29286"/>
                          <a14:foregroundMark x1="85333" y1="31429" x2="92889" y2="43929"/>
                          <a14:foregroundMark x1="88296" y1="59286" x2="86519" y2="63214"/>
                          <a14:foregroundMark x1="20741" y1="34286" x2="23407" y2="2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900" y="5446879"/>
              <a:ext cx="4533900" cy="1880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Image result for cogs carto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519" r="97630">
                          <a14:foregroundMark x1="70519" y1="27143" x2="72296" y2="12857"/>
                          <a14:foregroundMark x1="76296" y1="28214" x2="74963" y2="49286"/>
                          <a14:foregroundMark x1="81333" y1="36071" x2="92593" y2="54643"/>
                          <a14:foregroundMark x1="82370" y1="79643" x2="82667" y2="62500"/>
                          <a14:foregroundMark x1="80593" y1="66786" x2="78815" y2="61429"/>
                          <a14:foregroundMark x1="28000" y1="53571" x2="23259" y2="26429"/>
                          <a14:foregroundMark x1="29037" y1="38214" x2="30815" y2="41071"/>
                          <a14:foregroundMark x1="30667" y1="35357" x2="31704" y2="33929"/>
                          <a14:foregroundMark x1="28148" y1="23929" x2="28741" y2="25714"/>
                          <a14:foregroundMark x1="24000" y1="50714" x2="23259" y2="53571"/>
                          <a14:foregroundMark x1="18963" y1="46786" x2="21333" y2="44643"/>
                          <a14:foregroundMark x1="18963" y1="41071" x2="8741" y2="30000"/>
                          <a14:foregroundMark x1="11852" y1="22500" x2="12889" y2="25357"/>
                          <a14:foregroundMark x1="7259" y1="49286" x2="9481" y2="56786"/>
                          <a14:foregroundMark x1="12296" y1="72857" x2="14667" y2="62500"/>
                          <a14:foregroundMark x1="73778" y1="16071" x2="72889" y2="27857"/>
                          <a14:foregroundMark x1="82667" y1="35357" x2="86074" y2="29286"/>
                          <a14:foregroundMark x1="85333" y1="31429" x2="92889" y2="43929"/>
                          <a14:foregroundMark x1="88296" y1="59286" x2="86519" y2="63214"/>
                          <a14:foregroundMark x1="20741" y1="34286" x2="23407" y2="2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1600" y="-115721"/>
              <a:ext cx="4533900" cy="1880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Image result for cogs carto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519" r="97630">
                          <a14:foregroundMark x1="70519" y1="27143" x2="72296" y2="12857"/>
                          <a14:foregroundMark x1="76296" y1="28214" x2="74963" y2="49286"/>
                          <a14:foregroundMark x1="81333" y1="36071" x2="92593" y2="54643"/>
                          <a14:foregroundMark x1="82370" y1="79643" x2="82667" y2="62500"/>
                          <a14:foregroundMark x1="80593" y1="66786" x2="78815" y2="61429"/>
                          <a14:foregroundMark x1="28000" y1="53571" x2="23259" y2="26429"/>
                          <a14:foregroundMark x1="29037" y1="38214" x2="30815" y2="41071"/>
                          <a14:foregroundMark x1="30667" y1="35357" x2="31704" y2="33929"/>
                          <a14:foregroundMark x1="28148" y1="23929" x2="28741" y2="25714"/>
                          <a14:foregroundMark x1="24000" y1="50714" x2="23259" y2="53571"/>
                          <a14:foregroundMark x1="18963" y1="46786" x2="21333" y2="44643"/>
                          <a14:foregroundMark x1="18963" y1="41071" x2="8741" y2="30000"/>
                          <a14:foregroundMark x1="11852" y1="22500" x2="12889" y2="25357"/>
                          <a14:foregroundMark x1="7259" y1="49286" x2="9481" y2="56786"/>
                          <a14:foregroundMark x1="12296" y1="72857" x2="14667" y2="62500"/>
                          <a14:foregroundMark x1="73778" y1="16071" x2="72889" y2="27857"/>
                          <a14:foregroundMark x1="82667" y1="35357" x2="86074" y2="29286"/>
                          <a14:foregroundMark x1="85333" y1="31429" x2="92889" y2="43929"/>
                          <a14:foregroundMark x1="88296" y1="59286" x2="86519" y2="63214"/>
                          <a14:foregroundMark x1="20741" y1="34286" x2="23407" y2="2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-214781"/>
              <a:ext cx="4533900" cy="1880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Image result for cogs carto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519" r="97630">
                          <a14:foregroundMark x1="70519" y1="27143" x2="72296" y2="12857"/>
                          <a14:foregroundMark x1="76296" y1="28214" x2="74963" y2="49286"/>
                          <a14:foregroundMark x1="81333" y1="36071" x2="92593" y2="54643"/>
                          <a14:foregroundMark x1="82370" y1="79643" x2="82667" y2="62500"/>
                          <a14:foregroundMark x1="80593" y1="66786" x2="78815" y2="61429"/>
                          <a14:foregroundMark x1="28000" y1="53571" x2="23259" y2="26429"/>
                          <a14:foregroundMark x1="29037" y1="38214" x2="30815" y2="41071"/>
                          <a14:foregroundMark x1="30667" y1="35357" x2="31704" y2="33929"/>
                          <a14:foregroundMark x1="28148" y1="23929" x2="28741" y2="25714"/>
                          <a14:foregroundMark x1="24000" y1="50714" x2="23259" y2="53571"/>
                          <a14:foregroundMark x1="18963" y1="46786" x2="21333" y2="44643"/>
                          <a14:foregroundMark x1="18963" y1="41071" x2="8741" y2="30000"/>
                          <a14:foregroundMark x1="11852" y1="22500" x2="12889" y2="25357"/>
                          <a14:foregroundMark x1="7259" y1="49286" x2="9481" y2="56786"/>
                          <a14:foregroundMark x1="12296" y1="72857" x2="14667" y2="62500"/>
                          <a14:foregroundMark x1="73778" y1="16071" x2="72889" y2="27857"/>
                          <a14:foregroundMark x1="82667" y1="35357" x2="86074" y2="29286"/>
                          <a14:foregroundMark x1="85333" y1="31429" x2="92889" y2="43929"/>
                          <a14:foregroundMark x1="88296" y1="59286" x2="86519" y2="63214"/>
                          <a14:foregroundMark x1="20741" y1="34286" x2="23407" y2="2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900" y="-319778"/>
              <a:ext cx="4533900" cy="1880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508000" y="2648857"/>
            <a:ext cx="6096000" cy="2554545"/>
          </a:xfrm>
          <a:prstGeom prst="rect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r>
              <a:rPr lang="en-GB" sz="2000" b="1" dirty="0"/>
              <a:t>A: Look at the long line! Do you think we’ll get in? </a:t>
            </a:r>
            <a:endParaRPr lang="en-GB" sz="2000" b="1" dirty="0" smtClean="0"/>
          </a:p>
          <a:p>
            <a:r>
              <a:rPr lang="en-GB" sz="2000" b="1" dirty="0" smtClean="0"/>
              <a:t>B</a:t>
            </a:r>
            <a:r>
              <a:rPr lang="en-GB" sz="2000" b="1" dirty="0"/>
              <a:t>: I think so. Some of these people already have tickets. </a:t>
            </a:r>
            <a:endParaRPr lang="en-GB" sz="2000" b="1" dirty="0" smtClean="0"/>
          </a:p>
          <a:p>
            <a:r>
              <a:rPr lang="en-GB" sz="2000" b="1" dirty="0" smtClean="0"/>
              <a:t>A</a:t>
            </a:r>
            <a:r>
              <a:rPr lang="en-GB" sz="2000" b="1" dirty="0"/>
              <a:t>: How much are the tickets? </a:t>
            </a:r>
            <a:endParaRPr lang="en-GB" sz="2000" b="1" dirty="0" smtClean="0"/>
          </a:p>
          <a:p>
            <a:r>
              <a:rPr lang="en-GB" sz="2000" b="1" dirty="0" smtClean="0"/>
              <a:t>B</a:t>
            </a:r>
            <a:r>
              <a:rPr lang="en-GB" sz="2000" b="1" dirty="0"/>
              <a:t>: Only nine dollars for the first show. I’ll pay. </a:t>
            </a:r>
            <a:endParaRPr lang="en-GB" sz="2000" b="1" dirty="0" smtClean="0"/>
          </a:p>
          <a:p>
            <a:r>
              <a:rPr lang="en-GB" sz="2000" b="1" dirty="0" smtClean="0"/>
              <a:t>A</a:t>
            </a:r>
            <a:r>
              <a:rPr lang="en-GB" sz="2000" b="1" dirty="0"/>
              <a:t>: Thanks. I’ll buy the popcorn. </a:t>
            </a:r>
            <a:endParaRPr lang="en-GB" sz="2000" b="1" dirty="0" smtClean="0"/>
          </a:p>
          <a:p>
            <a:endParaRPr lang="en-GB" sz="2000" b="1" dirty="0"/>
          </a:p>
          <a:p>
            <a:pPr marL="342900" indent="-342900">
              <a:buAutoNum type="arabicPeriod"/>
            </a:pPr>
            <a:r>
              <a:rPr lang="en-GB" sz="2000" b="1" dirty="0" smtClean="0"/>
              <a:t>Where </a:t>
            </a:r>
            <a:r>
              <a:rPr lang="en-GB" sz="2000" b="1" dirty="0"/>
              <a:t>are these people? </a:t>
            </a:r>
            <a:endParaRPr lang="en-GB" sz="2000" b="1" dirty="0" smtClean="0"/>
          </a:p>
          <a:p>
            <a:pPr marL="342900" indent="-342900">
              <a:buAutoNum type="arabicPeriod"/>
            </a:pPr>
            <a:r>
              <a:rPr lang="en-GB" sz="2000" b="1" dirty="0" smtClean="0"/>
              <a:t>What </a:t>
            </a:r>
            <a:r>
              <a:rPr lang="en-GB" sz="2000" b="1" dirty="0"/>
              <a:t>are they talking about?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32914" y="1914436"/>
            <a:ext cx="4310743" cy="313932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b="1" dirty="0"/>
              <a:t>Blood cholesterol used to be thought of as a problem only for adults. </a:t>
            </a:r>
            <a:endParaRPr lang="en-GB" b="1" dirty="0" smtClean="0"/>
          </a:p>
          <a:p>
            <a:endParaRPr lang="en-GB" b="1" dirty="0" smtClean="0"/>
          </a:p>
          <a:p>
            <a:pPr marL="342900" indent="-342900">
              <a:buAutoNum type="alphaUcParenBoth"/>
            </a:pPr>
            <a:r>
              <a:rPr lang="en-GB" b="1" dirty="0" smtClean="0"/>
              <a:t>Blood </a:t>
            </a:r>
            <a:r>
              <a:rPr lang="en-GB" b="1" dirty="0"/>
              <a:t>cholesterol is no longer a problem for adults. </a:t>
            </a:r>
            <a:endParaRPr lang="en-GB" b="1" dirty="0" smtClean="0"/>
          </a:p>
          <a:p>
            <a:endParaRPr lang="en-GB" b="1" dirty="0" smtClean="0"/>
          </a:p>
          <a:p>
            <a:r>
              <a:rPr lang="en-GB" b="1" dirty="0" smtClean="0"/>
              <a:t>(B</a:t>
            </a:r>
            <a:r>
              <a:rPr lang="en-GB" b="1" dirty="0"/>
              <a:t>) Only children have a problem with blood cholesterol. </a:t>
            </a:r>
            <a:endParaRPr lang="en-GB" b="1" dirty="0" smtClean="0"/>
          </a:p>
          <a:p>
            <a:endParaRPr lang="en-GB" b="1" dirty="0"/>
          </a:p>
          <a:p>
            <a:r>
              <a:rPr lang="en-GB" b="1" dirty="0" smtClean="0"/>
              <a:t>(</a:t>
            </a:r>
            <a:r>
              <a:rPr lang="en-GB" b="1" dirty="0"/>
              <a:t>C) Blood cholesterol affects both adults and children. </a:t>
            </a:r>
          </a:p>
        </p:txBody>
      </p:sp>
    </p:spTree>
    <p:extLst>
      <p:ext uri="{BB962C8B-B14F-4D97-AF65-F5344CB8AC3E}">
        <p14:creationId xmlns:p14="http://schemas.microsoft.com/office/powerpoint/2010/main" val="200234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453696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aspects of cognitive </a:t>
            </a:r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approach: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972" y="2810878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The </a:t>
            </a:r>
            <a:r>
              <a:rPr lang="en-GB" dirty="0"/>
              <a:t>role of schemas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The role of theoretical and computer models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The emergence of cognitive neuroscience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159657" y="-261721"/>
            <a:ext cx="12598400" cy="7647388"/>
            <a:chOff x="-101600" y="-319778"/>
            <a:chExt cx="12598400" cy="7647388"/>
          </a:xfrm>
        </p:grpSpPr>
        <p:pic>
          <p:nvPicPr>
            <p:cNvPr id="5" name="Picture 2" descr="Image result for cogs carto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519" r="97630">
                          <a14:foregroundMark x1="70519" y1="27143" x2="72296" y2="12857"/>
                          <a14:foregroundMark x1="76296" y1="28214" x2="74963" y2="49286"/>
                          <a14:foregroundMark x1="81333" y1="36071" x2="92593" y2="54643"/>
                          <a14:foregroundMark x1="82370" y1="79643" x2="82667" y2="62500"/>
                          <a14:foregroundMark x1="80593" y1="66786" x2="78815" y2="61429"/>
                          <a14:foregroundMark x1="28000" y1="53571" x2="23259" y2="26429"/>
                          <a14:foregroundMark x1="29037" y1="38214" x2="30815" y2="41071"/>
                          <a14:foregroundMark x1="30667" y1="35357" x2="31704" y2="33929"/>
                          <a14:foregroundMark x1="28148" y1="23929" x2="28741" y2="25714"/>
                          <a14:foregroundMark x1="24000" y1="50714" x2="23259" y2="53571"/>
                          <a14:foregroundMark x1="18963" y1="46786" x2="21333" y2="44643"/>
                          <a14:foregroundMark x1="18963" y1="41071" x2="8741" y2="30000"/>
                          <a14:foregroundMark x1="11852" y1="22500" x2="12889" y2="25357"/>
                          <a14:foregroundMark x1="7259" y1="49286" x2="9481" y2="56786"/>
                          <a14:foregroundMark x1="12296" y1="72857" x2="14667" y2="62500"/>
                          <a14:foregroundMark x1="73778" y1="16071" x2="72889" y2="27857"/>
                          <a14:foregroundMark x1="82667" y1="35357" x2="86074" y2="29286"/>
                          <a14:foregroundMark x1="85333" y1="31429" x2="92889" y2="43929"/>
                          <a14:foregroundMark x1="88296" y1="59286" x2="86519" y2="63214"/>
                          <a14:foregroundMark x1="20741" y1="34286" x2="23407" y2="2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1600" y="5446881"/>
              <a:ext cx="4533900" cy="1880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Image result for cogs carto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519" r="97630">
                          <a14:foregroundMark x1="70519" y1="27143" x2="72296" y2="12857"/>
                          <a14:foregroundMark x1="76296" y1="28214" x2="74963" y2="49286"/>
                          <a14:foregroundMark x1="81333" y1="36071" x2="92593" y2="54643"/>
                          <a14:foregroundMark x1="82370" y1="79643" x2="82667" y2="62500"/>
                          <a14:foregroundMark x1="80593" y1="66786" x2="78815" y2="61429"/>
                          <a14:foregroundMark x1="28000" y1="53571" x2="23259" y2="26429"/>
                          <a14:foregroundMark x1="29037" y1="38214" x2="30815" y2="41071"/>
                          <a14:foregroundMark x1="30667" y1="35357" x2="31704" y2="33929"/>
                          <a14:foregroundMark x1="28148" y1="23929" x2="28741" y2="25714"/>
                          <a14:foregroundMark x1="24000" y1="50714" x2="23259" y2="53571"/>
                          <a14:foregroundMark x1="18963" y1="46786" x2="21333" y2="44643"/>
                          <a14:foregroundMark x1="18963" y1="41071" x2="8741" y2="30000"/>
                          <a14:foregroundMark x1="11852" y1="22500" x2="12889" y2="25357"/>
                          <a14:foregroundMark x1="7259" y1="49286" x2="9481" y2="56786"/>
                          <a14:foregroundMark x1="12296" y1="72857" x2="14667" y2="62500"/>
                          <a14:foregroundMark x1="73778" y1="16071" x2="72889" y2="27857"/>
                          <a14:foregroundMark x1="82667" y1="35357" x2="86074" y2="29286"/>
                          <a14:foregroundMark x1="85333" y1="31429" x2="92889" y2="43929"/>
                          <a14:foregroundMark x1="88296" y1="59286" x2="86519" y2="63214"/>
                          <a14:foregroundMark x1="20741" y1="34286" x2="23407" y2="2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5446880"/>
              <a:ext cx="4533900" cy="1880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Image result for cogs carto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519" r="97630">
                          <a14:foregroundMark x1="70519" y1="27143" x2="72296" y2="12857"/>
                          <a14:foregroundMark x1="76296" y1="28214" x2="74963" y2="49286"/>
                          <a14:foregroundMark x1="81333" y1="36071" x2="92593" y2="54643"/>
                          <a14:foregroundMark x1="82370" y1="79643" x2="82667" y2="62500"/>
                          <a14:foregroundMark x1="80593" y1="66786" x2="78815" y2="61429"/>
                          <a14:foregroundMark x1="28000" y1="53571" x2="23259" y2="26429"/>
                          <a14:foregroundMark x1="29037" y1="38214" x2="30815" y2="41071"/>
                          <a14:foregroundMark x1="30667" y1="35357" x2="31704" y2="33929"/>
                          <a14:foregroundMark x1="28148" y1="23929" x2="28741" y2="25714"/>
                          <a14:foregroundMark x1="24000" y1="50714" x2="23259" y2="53571"/>
                          <a14:foregroundMark x1="18963" y1="46786" x2="21333" y2="44643"/>
                          <a14:foregroundMark x1="18963" y1="41071" x2="8741" y2="30000"/>
                          <a14:foregroundMark x1="11852" y1="22500" x2="12889" y2="25357"/>
                          <a14:foregroundMark x1="7259" y1="49286" x2="9481" y2="56786"/>
                          <a14:foregroundMark x1="12296" y1="72857" x2="14667" y2="62500"/>
                          <a14:foregroundMark x1="73778" y1="16071" x2="72889" y2="27857"/>
                          <a14:foregroundMark x1="82667" y1="35357" x2="86074" y2="29286"/>
                          <a14:foregroundMark x1="85333" y1="31429" x2="92889" y2="43929"/>
                          <a14:foregroundMark x1="88296" y1="59286" x2="86519" y2="63214"/>
                          <a14:foregroundMark x1="20741" y1="34286" x2="23407" y2="2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900" y="5446879"/>
              <a:ext cx="4533900" cy="1880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Image result for cogs carto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519" r="97630">
                          <a14:foregroundMark x1="70519" y1="27143" x2="72296" y2="12857"/>
                          <a14:foregroundMark x1="76296" y1="28214" x2="74963" y2="49286"/>
                          <a14:foregroundMark x1="81333" y1="36071" x2="92593" y2="54643"/>
                          <a14:foregroundMark x1="82370" y1="79643" x2="82667" y2="62500"/>
                          <a14:foregroundMark x1="80593" y1="66786" x2="78815" y2="61429"/>
                          <a14:foregroundMark x1="28000" y1="53571" x2="23259" y2="26429"/>
                          <a14:foregroundMark x1="29037" y1="38214" x2="30815" y2="41071"/>
                          <a14:foregroundMark x1="30667" y1="35357" x2="31704" y2="33929"/>
                          <a14:foregroundMark x1="28148" y1="23929" x2="28741" y2="25714"/>
                          <a14:foregroundMark x1="24000" y1="50714" x2="23259" y2="53571"/>
                          <a14:foregroundMark x1="18963" y1="46786" x2="21333" y2="44643"/>
                          <a14:foregroundMark x1="18963" y1="41071" x2="8741" y2="30000"/>
                          <a14:foregroundMark x1="11852" y1="22500" x2="12889" y2="25357"/>
                          <a14:foregroundMark x1="7259" y1="49286" x2="9481" y2="56786"/>
                          <a14:foregroundMark x1="12296" y1="72857" x2="14667" y2="62500"/>
                          <a14:foregroundMark x1="73778" y1="16071" x2="72889" y2="27857"/>
                          <a14:foregroundMark x1="82667" y1="35357" x2="86074" y2="29286"/>
                          <a14:foregroundMark x1="85333" y1="31429" x2="92889" y2="43929"/>
                          <a14:foregroundMark x1="88296" y1="59286" x2="86519" y2="63214"/>
                          <a14:foregroundMark x1="20741" y1="34286" x2="23407" y2="2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1600" y="-115721"/>
              <a:ext cx="4533900" cy="1880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Image result for cogs carto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519" r="97630">
                          <a14:foregroundMark x1="70519" y1="27143" x2="72296" y2="12857"/>
                          <a14:foregroundMark x1="76296" y1="28214" x2="74963" y2="49286"/>
                          <a14:foregroundMark x1="81333" y1="36071" x2="92593" y2="54643"/>
                          <a14:foregroundMark x1="82370" y1="79643" x2="82667" y2="62500"/>
                          <a14:foregroundMark x1="80593" y1="66786" x2="78815" y2="61429"/>
                          <a14:foregroundMark x1="28000" y1="53571" x2="23259" y2="26429"/>
                          <a14:foregroundMark x1="29037" y1="38214" x2="30815" y2="41071"/>
                          <a14:foregroundMark x1="30667" y1="35357" x2="31704" y2="33929"/>
                          <a14:foregroundMark x1="28148" y1="23929" x2="28741" y2="25714"/>
                          <a14:foregroundMark x1="24000" y1="50714" x2="23259" y2="53571"/>
                          <a14:foregroundMark x1="18963" y1="46786" x2="21333" y2="44643"/>
                          <a14:foregroundMark x1="18963" y1="41071" x2="8741" y2="30000"/>
                          <a14:foregroundMark x1="11852" y1="22500" x2="12889" y2="25357"/>
                          <a14:foregroundMark x1="7259" y1="49286" x2="9481" y2="56786"/>
                          <a14:foregroundMark x1="12296" y1="72857" x2="14667" y2="62500"/>
                          <a14:foregroundMark x1="73778" y1="16071" x2="72889" y2="27857"/>
                          <a14:foregroundMark x1="82667" y1="35357" x2="86074" y2="29286"/>
                          <a14:foregroundMark x1="85333" y1="31429" x2="92889" y2="43929"/>
                          <a14:foregroundMark x1="88296" y1="59286" x2="86519" y2="63214"/>
                          <a14:foregroundMark x1="20741" y1="34286" x2="23407" y2="2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-214781"/>
              <a:ext cx="4533900" cy="1880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Image result for cogs carto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519" r="97630">
                          <a14:foregroundMark x1="70519" y1="27143" x2="72296" y2="12857"/>
                          <a14:foregroundMark x1="76296" y1="28214" x2="74963" y2="49286"/>
                          <a14:foregroundMark x1="81333" y1="36071" x2="92593" y2="54643"/>
                          <a14:foregroundMark x1="82370" y1="79643" x2="82667" y2="62500"/>
                          <a14:foregroundMark x1="80593" y1="66786" x2="78815" y2="61429"/>
                          <a14:foregroundMark x1="28000" y1="53571" x2="23259" y2="26429"/>
                          <a14:foregroundMark x1="29037" y1="38214" x2="30815" y2="41071"/>
                          <a14:foregroundMark x1="30667" y1="35357" x2="31704" y2="33929"/>
                          <a14:foregroundMark x1="28148" y1="23929" x2="28741" y2="25714"/>
                          <a14:foregroundMark x1="24000" y1="50714" x2="23259" y2="53571"/>
                          <a14:foregroundMark x1="18963" y1="46786" x2="21333" y2="44643"/>
                          <a14:foregroundMark x1="18963" y1="41071" x2="8741" y2="30000"/>
                          <a14:foregroundMark x1="11852" y1="22500" x2="12889" y2="25357"/>
                          <a14:foregroundMark x1="7259" y1="49286" x2="9481" y2="56786"/>
                          <a14:foregroundMark x1="12296" y1="72857" x2="14667" y2="62500"/>
                          <a14:foregroundMark x1="73778" y1="16071" x2="72889" y2="27857"/>
                          <a14:foregroundMark x1="82667" y1="35357" x2="86074" y2="29286"/>
                          <a14:foregroundMark x1="85333" y1="31429" x2="92889" y2="43929"/>
                          <a14:foregroundMark x1="88296" y1="59286" x2="86519" y2="63214"/>
                          <a14:foregroundMark x1="20741" y1="34286" x2="23407" y2="24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900" y="-319778"/>
              <a:ext cx="4533900" cy="1880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953" y="3120571"/>
            <a:ext cx="3657337" cy="224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74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Schemas  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92" y="1494638"/>
            <a:ext cx="8667941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 ‘package’ of beliefs &amp; expectations on a topic that come from prior experience. </a:t>
            </a:r>
          </a:p>
          <a:p>
            <a:pPr marL="0" indent="0">
              <a:buNone/>
            </a:pPr>
            <a:r>
              <a:rPr lang="en-GB" dirty="0"/>
              <a:t>They are useful by helping us to take shortcuts in thinking</a:t>
            </a:r>
          </a:p>
          <a:p>
            <a:pPr marL="0" indent="0">
              <a:buNone/>
            </a:pPr>
            <a:r>
              <a:rPr lang="en-GB" dirty="0"/>
              <a:t>Born with basic ones then develop from experience</a:t>
            </a:r>
          </a:p>
          <a:p>
            <a:pPr marL="0" indent="0">
              <a:buNone/>
            </a:pPr>
            <a:r>
              <a:rPr lang="en-GB" dirty="0"/>
              <a:t>But can lead to faulty conclusions &amp; unhelpful behaviour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92" y="4447749"/>
            <a:ext cx="2469094" cy="1847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122" y="4461890"/>
            <a:ext cx="3450635" cy="1774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5709" y="5282973"/>
            <a:ext cx="4657748" cy="10120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465" y="462608"/>
            <a:ext cx="3280715" cy="328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73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1028" y="2103120"/>
            <a:ext cx="63616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 smtClean="0"/>
              <a:t>Japan</a:t>
            </a:r>
            <a:endParaRPr lang="en-GB" sz="16600" b="1" dirty="0"/>
          </a:p>
        </p:txBody>
      </p:sp>
    </p:spTree>
    <p:extLst>
      <p:ext uri="{BB962C8B-B14F-4D97-AF65-F5344CB8AC3E}">
        <p14:creationId xmlns:p14="http://schemas.microsoft.com/office/powerpoint/2010/main" val="218476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7806" y="1959428"/>
            <a:ext cx="76417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800" b="1" dirty="0" smtClean="0"/>
              <a:t>Instagram</a:t>
            </a:r>
            <a:endParaRPr lang="en-GB" sz="13800" b="1" dirty="0"/>
          </a:p>
        </p:txBody>
      </p:sp>
    </p:spTree>
    <p:extLst>
      <p:ext uri="{BB962C8B-B14F-4D97-AF65-F5344CB8AC3E}">
        <p14:creationId xmlns:p14="http://schemas.microsoft.com/office/powerpoint/2010/main" val="374475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7256" y="1959428"/>
            <a:ext cx="828185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 smtClean="0"/>
              <a:t>Zombie</a:t>
            </a:r>
            <a:endParaRPr lang="en-GB" sz="16600" b="1" dirty="0"/>
          </a:p>
        </p:txBody>
      </p:sp>
    </p:spTree>
    <p:extLst>
      <p:ext uri="{BB962C8B-B14F-4D97-AF65-F5344CB8AC3E}">
        <p14:creationId xmlns:p14="http://schemas.microsoft.com/office/powerpoint/2010/main" val="138656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1373</Words>
  <Application>Microsoft Office PowerPoint</Application>
  <PresentationFormat>Custom</PresentationFormat>
  <Paragraphs>152</Paragraphs>
  <Slides>35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The Cognitive Approach: Basic assumptions</vt:lpstr>
      <vt:lpstr>Inference/inferring</vt:lpstr>
      <vt:lpstr>Inference/inferring: try it!</vt:lpstr>
      <vt:lpstr>Key aspects of cognitive approach:</vt:lpstr>
      <vt:lpstr>1. Schemas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role of Schemas </vt:lpstr>
      <vt:lpstr>2. Theoretical Models</vt:lpstr>
      <vt:lpstr>2. The role of computer models </vt:lpstr>
      <vt:lpstr>Information Processing Model</vt:lpstr>
      <vt:lpstr>Information Processing Model</vt:lpstr>
      <vt:lpstr>Information Processing Model</vt:lpstr>
      <vt:lpstr>Information Processing Model</vt:lpstr>
      <vt:lpstr>3. Cognitive neuroscience </vt:lpstr>
      <vt:lpstr>PowerPoint Presentation</vt:lpstr>
      <vt:lpstr>3. Cognitive neuroscience </vt:lpstr>
      <vt:lpstr>Scientific </vt:lpstr>
      <vt:lpstr>Application to Real Life</vt:lpstr>
      <vt:lpstr>Less Deterministic</vt:lpstr>
      <vt:lpstr>Machine Reductionism</vt:lpstr>
      <vt:lpstr>Problem with Lab Experiments</vt:lpstr>
      <vt:lpstr>Apply it [2 marks]</vt:lpstr>
      <vt:lpstr>PowerPoint Presentation</vt:lpstr>
      <vt:lpstr>The Cognitive approach </vt:lpstr>
      <vt:lpstr>Real life application </vt:lpstr>
      <vt:lpstr>Machine – reductionism </vt:lpstr>
      <vt:lpstr>External validity </vt:lpstr>
      <vt:lpstr>Soft-determinism </vt:lpstr>
      <vt:lpstr>Plenary </vt:lpstr>
      <vt:lpstr>Home Learning -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Cognitive approach</dc:title>
  <dc:creator>R Clarke</dc:creator>
  <cp:lastModifiedBy>Software Setup Account</cp:lastModifiedBy>
  <cp:revision>21</cp:revision>
  <dcterms:created xsi:type="dcterms:W3CDTF">2017-02-24T15:20:40Z</dcterms:created>
  <dcterms:modified xsi:type="dcterms:W3CDTF">2019-09-16T11:01:10Z</dcterms:modified>
</cp:coreProperties>
</file>