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5" r:id="rId2"/>
    <p:sldId id="297" r:id="rId3"/>
    <p:sldId id="298" r:id="rId4"/>
    <p:sldId id="278" r:id="rId5"/>
    <p:sldId id="286" r:id="rId6"/>
    <p:sldId id="279" r:id="rId7"/>
    <p:sldId id="265" r:id="rId8"/>
    <p:sldId id="262" r:id="rId9"/>
    <p:sldId id="289" r:id="rId10"/>
    <p:sldId id="291" r:id="rId11"/>
    <p:sldId id="292" r:id="rId12"/>
    <p:sldId id="293" r:id="rId13"/>
    <p:sldId id="266" r:id="rId14"/>
    <p:sldId id="267" r:id="rId15"/>
    <p:sldId id="264" r:id="rId16"/>
    <p:sldId id="268" r:id="rId17"/>
    <p:sldId id="269" r:id="rId18"/>
    <p:sldId id="287" r:id="rId19"/>
    <p:sldId id="275" r:id="rId20"/>
    <p:sldId id="270" r:id="rId21"/>
    <p:sldId id="271" r:id="rId22"/>
    <p:sldId id="273" r:id="rId23"/>
    <p:sldId id="272" r:id="rId24"/>
    <p:sldId id="294" r:id="rId25"/>
    <p:sldId id="274" r:id="rId26"/>
    <p:sldId id="288" r:id="rId27"/>
    <p:sldId id="295" r:id="rId28"/>
    <p:sldId id="283" r:id="rId29"/>
  </p:sldIdLst>
  <p:sldSz cx="9144000" cy="5715000" type="screen16x1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3E6"/>
    <a:srgbClr val="86F8FE"/>
    <a:srgbClr val="D3FF57"/>
    <a:srgbClr val="C3FF19"/>
    <a:srgbClr val="000066"/>
    <a:srgbClr val="169105"/>
    <a:srgbClr val="F4F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026"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941BAB66-8652-4506-ACF1-E7444748CDD0}" type="datetimeFigureOut">
              <a:rPr lang="en-GB" smtClean="0"/>
              <a:t>10/09/2019</a:t>
            </a:fld>
            <a:endParaRPr lang="en-GB"/>
          </a:p>
        </p:txBody>
      </p:sp>
      <p:sp>
        <p:nvSpPr>
          <p:cNvPr id="4" name="Slide Image Placeholder 3"/>
          <p:cNvSpPr>
            <a:spLocks noGrp="1" noRot="1" noChangeAspect="1"/>
          </p:cNvSpPr>
          <p:nvPr>
            <p:ph type="sldImg" idx="2"/>
          </p:nvPr>
        </p:nvSpPr>
        <p:spPr>
          <a:xfrm>
            <a:off x="423863" y="746125"/>
            <a:ext cx="5959475"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2249CF0-E56D-439D-8867-FADC2D1FF815}" type="slidenum">
              <a:rPr lang="en-GB" smtClean="0"/>
              <a:t>‹#›</a:t>
            </a:fld>
            <a:endParaRPr lang="en-GB"/>
          </a:p>
        </p:txBody>
      </p:sp>
    </p:spTree>
    <p:extLst>
      <p:ext uri="{BB962C8B-B14F-4D97-AF65-F5344CB8AC3E}">
        <p14:creationId xmlns:p14="http://schemas.microsoft.com/office/powerpoint/2010/main" val="366329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695A79-1D8F-4F51-A79E-E6DD22945E36}" type="slidenum">
              <a:rPr lang="en-GB" smtClean="0"/>
              <a:t>1</a:t>
            </a:fld>
            <a:endParaRPr lang="en-GB"/>
          </a:p>
        </p:txBody>
      </p:sp>
    </p:spTree>
    <p:extLst>
      <p:ext uri="{BB962C8B-B14F-4D97-AF65-F5344CB8AC3E}">
        <p14:creationId xmlns:p14="http://schemas.microsoft.com/office/powerpoint/2010/main" val="399834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49CF0-E56D-439D-8867-FADC2D1FF815}" type="slidenum">
              <a:rPr lang="en-GB" smtClean="0"/>
              <a:t>18</a:t>
            </a:fld>
            <a:endParaRPr lang="en-GB"/>
          </a:p>
        </p:txBody>
      </p:sp>
    </p:spTree>
    <p:extLst>
      <p:ext uri="{BB962C8B-B14F-4D97-AF65-F5344CB8AC3E}">
        <p14:creationId xmlns:p14="http://schemas.microsoft.com/office/powerpoint/2010/main" val="263137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249CF0-E56D-439D-8867-FADC2D1FF815}" type="slidenum">
              <a:rPr lang="en-GB" smtClean="0"/>
              <a:t>20</a:t>
            </a:fld>
            <a:endParaRPr lang="en-GB"/>
          </a:p>
        </p:txBody>
      </p:sp>
    </p:spTree>
    <p:extLst>
      <p:ext uri="{BB962C8B-B14F-4D97-AF65-F5344CB8AC3E}">
        <p14:creationId xmlns:p14="http://schemas.microsoft.com/office/powerpoint/2010/main" val="323761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Behav</a:t>
            </a:r>
            <a:r>
              <a:rPr lang="en-GB" dirty="0"/>
              <a:t>, human, SLT, cog, Descartes, bell, salivating,</a:t>
            </a:r>
            <a:r>
              <a:rPr lang="en-GB" baseline="0" dirty="0"/>
              <a:t> positive &amp; negative </a:t>
            </a:r>
            <a:r>
              <a:rPr lang="en-GB" baseline="0" dirty="0" err="1"/>
              <a:t>reinf</a:t>
            </a:r>
            <a:r>
              <a:rPr lang="en-GB" baseline="0" dirty="0"/>
              <a:t>, punishment, all our experiences shape our future behaviour- no </a:t>
            </a:r>
            <a:r>
              <a:rPr lang="en-GB" baseline="0"/>
              <a:t>free will. </a:t>
            </a:r>
            <a:endParaRPr lang="en-GB" dirty="0"/>
          </a:p>
        </p:txBody>
      </p:sp>
      <p:sp>
        <p:nvSpPr>
          <p:cNvPr id="4" name="Slide Number Placeholder 3"/>
          <p:cNvSpPr>
            <a:spLocks noGrp="1"/>
          </p:cNvSpPr>
          <p:nvPr>
            <p:ph type="sldNum" sz="quarter" idx="10"/>
          </p:nvPr>
        </p:nvSpPr>
        <p:spPr/>
        <p:txBody>
          <a:bodyPr/>
          <a:lstStyle/>
          <a:p>
            <a:fld id="{E2249CF0-E56D-439D-8867-FADC2D1FF815}" type="slidenum">
              <a:rPr lang="en-GB" smtClean="0"/>
              <a:t>27</a:t>
            </a:fld>
            <a:endParaRPr lang="en-GB"/>
          </a:p>
        </p:txBody>
      </p:sp>
    </p:spTree>
    <p:extLst>
      <p:ext uri="{BB962C8B-B14F-4D97-AF65-F5344CB8AC3E}">
        <p14:creationId xmlns:p14="http://schemas.microsoft.com/office/powerpoint/2010/main" val="204708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715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7926"/>
            <a:ext cx="3505200" cy="192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257063"/>
            <a:ext cx="3313355" cy="1418467"/>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3684234"/>
            <a:ext cx="3309803" cy="1050524"/>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264024"/>
            <a:ext cx="2133600" cy="625818"/>
          </a:xfrm>
        </p:spPr>
        <p:txBody>
          <a:bodyPr anchor="b"/>
          <a:lstStyle>
            <a:lvl1pPr algn="l">
              <a:defRPr sz="2400"/>
            </a:lvl1pPr>
          </a:lstStyle>
          <a:p>
            <a:fld id="{23610813-AFEE-4884-A798-DEAAE2A93FE6}" type="datetimeFigureOut">
              <a:rPr lang="en-GB" smtClean="0"/>
              <a:t>10/09/2019</a:t>
            </a:fld>
            <a:endParaRPr lang="en-GB"/>
          </a:p>
        </p:txBody>
      </p:sp>
      <p:sp>
        <p:nvSpPr>
          <p:cNvPr id="50" name="Rectangle 49"/>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766639"/>
            <a:ext cx="2831592" cy="304271"/>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4766639"/>
            <a:ext cx="643666" cy="304271"/>
          </a:xfrm>
        </p:spPr>
        <p:txBody>
          <a:bodyPr/>
          <a:lstStyle>
            <a:lvl1pPr>
              <a:defRPr>
                <a:solidFill>
                  <a:schemeClr val="accent1"/>
                </a:solidFill>
              </a:defRPr>
            </a:lvl1pPr>
          </a:lstStyle>
          <a:p>
            <a:fld id="{E7F66643-C745-485A-AEF6-43FFB5C096B7}" type="slidenum">
              <a:rPr lang="en-GB" smtClean="0"/>
              <a:t>‹#›</a:t>
            </a:fld>
            <a:endParaRPr lang="en-GB"/>
          </a:p>
        </p:txBody>
      </p:sp>
      <p:sp>
        <p:nvSpPr>
          <p:cNvPr id="89" name="Rectangle 88"/>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10813-AFEE-4884-A798-DEAAE2A93FE6}"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858456"/>
            <a:ext cx="1484453" cy="3983620"/>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858456"/>
            <a:ext cx="5423704" cy="39836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10813-AFEE-4884-A798-DEAAE2A93FE6}"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610813-AFEE-4884-A798-DEAAE2A93FE6}"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417358"/>
            <a:ext cx="6637468" cy="1135063"/>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3556000"/>
            <a:ext cx="6637467" cy="1267011"/>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610813-AFEE-4884-A798-DEAAE2A93FE6}"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3610813-AFEE-4884-A798-DEAAE2A93FE6}"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66643-C745-485A-AEF6-43FFB5C096B7}" type="slidenum">
              <a:rPr lang="en-GB" smtClean="0"/>
              <a:t>‹#›</a:t>
            </a:fld>
            <a:endParaRPr lang="en-GB"/>
          </a:p>
        </p:txBody>
      </p:sp>
      <p:sp>
        <p:nvSpPr>
          <p:cNvPr id="9" name="Content Placeholder 8"/>
          <p:cNvSpPr>
            <a:spLocks noGrp="1"/>
          </p:cNvSpPr>
          <p:nvPr>
            <p:ph sz="quarter" idx="13"/>
          </p:nvPr>
        </p:nvSpPr>
        <p:spPr>
          <a:xfrm>
            <a:off x="1042416" y="1927860"/>
            <a:ext cx="3419856" cy="2910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1927859"/>
            <a:ext cx="3419856" cy="2910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1930008"/>
            <a:ext cx="3057148" cy="533135"/>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478912"/>
            <a:ext cx="3419856" cy="2363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1930008"/>
            <a:ext cx="3055717" cy="533135"/>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478912"/>
            <a:ext cx="3419856" cy="23631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610813-AFEE-4884-A798-DEAAE2A93FE6}"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610813-AFEE-4884-A798-DEAAE2A93FE6}"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10813-AFEE-4884-A798-DEAAE2A93FE6}"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3610813-AFEE-4884-A798-DEAAE2A93FE6}" type="datetimeFigureOut">
              <a:rPr lang="en-GB" smtClean="0"/>
              <a:t>10/09/2019</a:t>
            </a:fld>
            <a:endParaRPr lang="en-GB"/>
          </a:p>
        </p:txBody>
      </p:sp>
      <p:sp>
        <p:nvSpPr>
          <p:cNvPr id="7" name="Slide Number Placeholder 6"/>
          <p:cNvSpPr>
            <a:spLocks noGrp="1"/>
          </p:cNvSpPr>
          <p:nvPr>
            <p:ph type="sldNum" sz="quarter" idx="12"/>
          </p:nvPr>
        </p:nvSpPr>
        <p:spPr/>
        <p:txBody>
          <a:bodyPr/>
          <a:lstStyle/>
          <a:p>
            <a:fld id="{E7F66643-C745-485A-AEF6-43FFB5C096B7}" type="slidenum">
              <a:rPr lang="en-GB" smtClean="0"/>
              <a:t>‹#›</a:t>
            </a:fld>
            <a:endParaRPr lang="en-GB"/>
          </a:p>
        </p:txBody>
      </p:sp>
      <p:sp>
        <p:nvSpPr>
          <p:cNvPr id="58" name="Rectangle 57"/>
          <p:cNvSpPr/>
          <p:nvPr/>
        </p:nvSpPr>
        <p:spPr>
          <a:xfrm>
            <a:off x="905572" y="501569"/>
            <a:ext cx="3562257" cy="47070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713773"/>
            <a:ext cx="3090440" cy="4292278"/>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770696"/>
            <a:ext cx="3493664" cy="304271"/>
          </a:xfrm>
        </p:spPr>
        <p:txBody>
          <a:bodyPr>
            <a:normAutofit/>
          </a:bodyPr>
          <a:lstStyle/>
          <a:p>
            <a:endParaRPr lang="en-GB"/>
          </a:p>
        </p:txBody>
      </p:sp>
      <p:sp>
        <p:nvSpPr>
          <p:cNvPr id="2" name="Title 1"/>
          <p:cNvSpPr>
            <a:spLocks noGrp="1"/>
          </p:cNvSpPr>
          <p:nvPr>
            <p:ph type="title"/>
          </p:nvPr>
        </p:nvSpPr>
        <p:spPr>
          <a:xfrm>
            <a:off x="4739833" y="2214529"/>
            <a:ext cx="3304572" cy="1219294"/>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3447495"/>
            <a:ext cx="3298784" cy="1264920"/>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715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7926"/>
            <a:ext cx="3679116" cy="52265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501569"/>
            <a:ext cx="3562257" cy="4707038"/>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5073570"/>
            <a:ext cx="3505200" cy="68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217420"/>
            <a:ext cx="3300984" cy="121920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578163"/>
            <a:ext cx="3359623" cy="4556760"/>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3444240"/>
            <a:ext cx="3300573" cy="126630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10813-AFEE-4884-A798-DEAAE2A93FE6}" type="datetimeFigureOut">
              <a:rPr lang="en-GB" smtClean="0"/>
              <a:t>10/09/2019</a:t>
            </a:fld>
            <a:endParaRPr lang="en-GB"/>
          </a:p>
        </p:txBody>
      </p:sp>
      <p:sp>
        <p:nvSpPr>
          <p:cNvPr id="6" name="Footer Placeholder 5"/>
          <p:cNvSpPr>
            <a:spLocks noGrp="1"/>
          </p:cNvSpPr>
          <p:nvPr>
            <p:ph type="ftr" sz="quarter" idx="11"/>
          </p:nvPr>
        </p:nvSpPr>
        <p:spPr>
          <a:xfrm>
            <a:off x="4641448" y="4770696"/>
            <a:ext cx="3493664" cy="304271"/>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E7F66643-C745-485A-AEF6-43FFB5C096B7}"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715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77906"/>
            <a:ext cx="8229600" cy="515470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7926"/>
            <a:ext cx="3679116" cy="58270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7925"/>
            <a:ext cx="3505200" cy="5199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856387"/>
            <a:ext cx="7024744" cy="9525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3" y="1936377"/>
            <a:ext cx="6777317" cy="29241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187077"/>
            <a:ext cx="2133600" cy="304271"/>
          </a:xfrm>
          <a:prstGeom prst="rect">
            <a:avLst/>
          </a:prstGeom>
        </p:spPr>
        <p:txBody>
          <a:bodyPr vert="horz" lIns="91440" tIns="45720" rIns="91440" bIns="45720" rtlCol="0" anchor="ctr"/>
          <a:lstStyle>
            <a:lvl1pPr algn="r">
              <a:defRPr sz="1200">
                <a:solidFill>
                  <a:srgbClr val="FEFEFE"/>
                </a:solidFill>
              </a:defRPr>
            </a:lvl1pPr>
          </a:lstStyle>
          <a:p>
            <a:fld id="{23610813-AFEE-4884-A798-DEAAE2A93FE6}" type="datetimeFigureOut">
              <a:rPr lang="en-GB" smtClean="0"/>
              <a:t>10/09/2019</a:t>
            </a:fld>
            <a:endParaRPr lang="en-GB"/>
          </a:p>
        </p:txBody>
      </p:sp>
      <p:sp>
        <p:nvSpPr>
          <p:cNvPr id="5" name="Footer Placeholder 4"/>
          <p:cNvSpPr>
            <a:spLocks noGrp="1"/>
          </p:cNvSpPr>
          <p:nvPr>
            <p:ph type="ftr" sz="quarter" idx="3"/>
          </p:nvPr>
        </p:nvSpPr>
        <p:spPr>
          <a:xfrm>
            <a:off x="4641448" y="4876800"/>
            <a:ext cx="3502152" cy="304271"/>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187076"/>
            <a:ext cx="1332156" cy="304271"/>
          </a:xfrm>
          <a:prstGeom prst="rect">
            <a:avLst/>
          </a:prstGeom>
        </p:spPr>
        <p:txBody>
          <a:bodyPr vert="horz" lIns="91440" tIns="45720" rIns="91440" bIns="45720" rtlCol="0" anchor="ctr"/>
          <a:lstStyle>
            <a:lvl1pPr algn="l">
              <a:defRPr sz="1200">
                <a:solidFill>
                  <a:srgbClr val="FEFEFE"/>
                </a:solidFill>
              </a:defRPr>
            </a:lvl1pPr>
          </a:lstStyle>
          <a:p>
            <a:fld id="{E7F66643-C745-485A-AEF6-43FFB5C096B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H6LEcM0E0io&amp;t=1s" TargetMode="External"/><Relationship Id="rId4" Type="http://schemas.openxmlformats.org/officeDocument/2006/relationships/hyperlink" Target="https://www.youtube.com/watch?v=teLoNYvOf9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zSXiO932Xk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source=images&amp;cd=&amp;cad=rja&amp;uact=8&amp;ved=0ahUKEwic3d2lur7LAhXKWRoKHV2iB4gQjRwIBw&amp;url=http://classroom.synonym.com/argue-blank-slate-theory-4353.html&amp;psig=AFQjCNHAPqa_OgvNSDI2qAbeunECtHI4EA&amp;ust=145798574235920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09108" y="-94828"/>
            <a:ext cx="0"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8520" y="1957400"/>
            <a:ext cx="9252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8520" y="3903603"/>
            <a:ext cx="925252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9552" y="625252"/>
            <a:ext cx="3816424" cy="830997"/>
          </a:xfrm>
          <a:prstGeom prst="rect">
            <a:avLst/>
          </a:prstGeom>
          <a:noFill/>
        </p:spPr>
        <p:txBody>
          <a:bodyPr wrap="square" rtlCol="0">
            <a:spAutoFit/>
          </a:bodyPr>
          <a:lstStyle/>
          <a:p>
            <a:pPr algn="ctr"/>
            <a:r>
              <a:rPr lang="en-GB" sz="2400" b="1" dirty="0"/>
              <a:t>Give a ‘modern’ definition of psychology</a:t>
            </a:r>
          </a:p>
        </p:txBody>
      </p:sp>
      <p:sp>
        <p:nvSpPr>
          <p:cNvPr id="23" name="TextBox 22"/>
          <p:cNvSpPr txBox="1"/>
          <p:nvPr/>
        </p:nvSpPr>
        <p:spPr>
          <a:xfrm>
            <a:off x="4716016" y="2353444"/>
            <a:ext cx="3816424" cy="830997"/>
          </a:xfrm>
          <a:prstGeom prst="rect">
            <a:avLst/>
          </a:prstGeom>
          <a:noFill/>
        </p:spPr>
        <p:txBody>
          <a:bodyPr wrap="square" rtlCol="0">
            <a:spAutoFit/>
          </a:bodyPr>
          <a:lstStyle/>
          <a:p>
            <a:pPr algn="ctr"/>
            <a:r>
              <a:rPr lang="en-GB" sz="2400" b="1" dirty="0"/>
              <a:t>What did Wundt first set up in Germany?</a:t>
            </a:r>
          </a:p>
        </p:txBody>
      </p:sp>
      <p:sp>
        <p:nvSpPr>
          <p:cNvPr id="25" name="TextBox 24"/>
          <p:cNvSpPr txBox="1"/>
          <p:nvPr/>
        </p:nvSpPr>
        <p:spPr>
          <a:xfrm>
            <a:off x="539552" y="2376617"/>
            <a:ext cx="3816424" cy="1200329"/>
          </a:xfrm>
          <a:prstGeom prst="rect">
            <a:avLst/>
          </a:prstGeom>
          <a:noFill/>
        </p:spPr>
        <p:txBody>
          <a:bodyPr wrap="square" rtlCol="0">
            <a:spAutoFit/>
          </a:bodyPr>
          <a:lstStyle/>
          <a:p>
            <a:pPr algn="ctr"/>
            <a:r>
              <a:rPr lang="en-GB" sz="2400" b="1" dirty="0"/>
              <a:t>Explain what is meant by introspection and how it was tested in the 1880s</a:t>
            </a:r>
          </a:p>
        </p:txBody>
      </p:sp>
      <p:sp>
        <p:nvSpPr>
          <p:cNvPr id="26" name="TextBox 25"/>
          <p:cNvSpPr txBox="1"/>
          <p:nvPr/>
        </p:nvSpPr>
        <p:spPr>
          <a:xfrm>
            <a:off x="4517740" y="625252"/>
            <a:ext cx="4126656" cy="1200329"/>
          </a:xfrm>
          <a:prstGeom prst="rect">
            <a:avLst/>
          </a:prstGeom>
          <a:noFill/>
        </p:spPr>
        <p:txBody>
          <a:bodyPr wrap="square" rtlCol="0">
            <a:spAutoFit/>
          </a:bodyPr>
          <a:lstStyle/>
          <a:p>
            <a:pPr algn="ctr"/>
            <a:r>
              <a:rPr lang="en-GB" sz="2400" b="1" dirty="0"/>
              <a:t>Give </a:t>
            </a:r>
            <a:r>
              <a:rPr lang="en-GB" sz="2400" b="1" u="sng" dirty="0"/>
              <a:t>two </a:t>
            </a:r>
            <a:r>
              <a:rPr lang="en-GB" sz="2400" b="1" dirty="0"/>
              <a:t>positive supporting evaluation points for Wundt’s methods</a:t>
            </a:r>
          </a:p>
        </p:txBody>
      </p:sp>
      <p:sp>
        <p:nvSpPr>
          <p:cNvPr id="27" name="TextBox 26"/>
          <p:cNvSpPr txBox="1"/>
          <p:nvPr/>
        </p:nvSpPr>
        <p:spPr>
          <a:xfrm>
            <a:off x="539552" y="4009628"/>
            <a:ext cx="3816424" cy="1200329"/>
          </a:xfrm>
          <a:prstGeom prst="rect">
            <a:avLst/>
          </a:prstGeom>
          <a:noFill/>
        </p:spPr>
        <p:txBody>
          <a:bodyPr wrap="square" rtlCol="0">
            <a:spAutoFit/>
          </a:bodyPr>
          <a:lstStyle/>
          <a:p>
            <a:pPr algn="ctr"/>
            <a:r>
              <a:rPr lang="en-GB" sz="2400" b="1" dirty="0"/>
              <a:t>Give </a:t>
            </a:r>
            <a:r>
              <a:rPr lang="en-GB" sz="2400" b="1" u="sng" dirty="0"/>
              <a:t>two </a:t>
            </a:r>
            <a:r>
              <a:rPr lang="en-GB" sz="2400" b="1" dirty="0"/>
              <a:t>limitations/criticisms of </a:t>
            </a:r>
            <a:r>
              <a:rPr lang="en-GB" sz="2400" b="1" dirty="0" err="1"/>
              <a:t>Wudnt’s</a:t>
            </a:r>
            <a:r>
              <a:rPr lang="en-GB" sz="2400" b="1" dirty="0"/>
              <a:t> methods</a:t>
            </a:r>
          </a:p>
        </p:txBody>
      </p:sp>
      <p:sp>
        <p:nvSpPr>
          <p:cNvPr id="28" name="TextBox 27"/>
          <p:cNvSpPr txBox="1"/>
          <p:nvPr/>
        </p:nvSpPr>
        <p:spPr>
          <a:xfrm>
            <a:off x="4693816" y="4194293"/>
            <a:ext cx="3816424" cy="830997"/>
          </a:xfrm>
          <a:prstGeom prst="rect">
            <a:avLst/>
          </a:prstGeom>
          <a:noFill/>
        </p:spPr>
        <p:txBody>
          <a:bodyPr wrap="square" rtlCol="0">
            <a:spAutoFit/>
          </a:bodyPr>
          <a:lstStyle/>
          <a:p>
            <a:pPr algn="ctr"/>
            <a:r>
              <a:rPr lang="en-GB" sz="2400" b="1" dirty="0"/>
              <a:t>Can you name all 6 approaches in psychology?</a:t>
            </a:r>
          </a:p>
        </p:txBody>
      </p:sp>
    </p:spTree>
    <p:extLst>
      <p:ext uri="{BB962C8B-B14F-4D97-AF65-F5344CB8AC3E}">
        <p14:creationId xmlns:p14="http://schemas.microsoft.com/office/powerpoint/2010/main" val="235790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assical 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77280"/>
            <a:ext cx="7469656" cy="4140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5" name="Rectangle 4"/>
          <p:cNvSpPr/>
          <p:nvPr/>
        </p:nvSpPr>
        <p:spPr>
          <a:xfrm>
            <a:off x="539552" y="2821300"/>
            <a:ext cx="7829696" cy="2340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749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assical 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77280"/>
            <a:ext cx="7469656" cy="4140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5" name="Rectangle 4"/>
          <p:cNvSpPr/>
          <p:nvPr/>
        </p:nvSpPr>
        <p:spPr>
          <a:xfrm>
            <a:off x="5004048" y="2821300"/>
            <a:ext cx="3365200" cy="2340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699792" y="4780574"/>
            <a:ext cx="3365200" cy="296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681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assical 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77280"/>
            <a:ext cx="7469656" cy="4140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6" name="Rectangle 5"/>
          <p:cNvSpPr/>
          <p:nvPr/>
        </p:nvSpPr>
        <p:spPr>
          <a:xfrm>
            <a:off x="2699792" y="4780574"/>
            <a:ext cx="3365200" cy="296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4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assical 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77280"/>
            <a:ext cx="7469656" cy="414046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926054" y="2353444"/>
            <a:ext cx="3600400"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5111552" y="2329844"/>
            <a:ext cx="3132856"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691680" y="4297660"/>
            <a:ext cx="3132856"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993080" y="4234036"/>
            <a:ext cx="3132856"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Tree>
    <p:extLst>
      <p:ext uri="{BB962C8B-B14F-4D97-AF65-F5344CB8AC3E}">
        <p14:creationId xmlns:p14="http://schemas.microsoft.com/office/powerpoint/2010/main" val="465822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77060" y="1036623"/>
            <a:ext cx="3816424" cy="6670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18824" y="625252"/>
            <a:ext cx="3825184" cy="4524315"/>
          </a:xfrm>
          <a:prstGeom prst="rect">
            <a:avLst/>
          </a:prstGeom>
          <a:noFill/>
          <a:ln>
            <a:solidFill>
              <a:schemeClr val="accent1">
                <a:shade val="50000"/>
              </a:schemeClr>
            </a:solidFill>
          </a:ln>
        </p:spPr>
        <p:txBody>
          <a:bodyPr wrap="square" rtlCol="0">
            <a:spAutoFit/>
          </a:bodyPr>
          <a:lstStyle/>
          <a:p>
            <a:r>
              <a:rPr lang="en-GB" sz="2400" dirty="0"/>
              <a:t>Neutral Stimulus x2</a:t>
            </a:r>
          </a:p>
          <a:p>
            <a:endParaRPr lang="en-GB" sz="2400" dirty="0"/>
          </a:p>
          <a:p>
            <a:r>
              <a:rPr lang="en-GB" sz="2400" dirty="0"/>
              <a:t>No conditioned response</a:t>
            </a:r>
          </a:p>
          <a:p>
            <a:endParaRPr lang="en-GB" sz="2400" dirty="0"/>
          </a:p>
          <a:p>
            <a:r>
              <a:rPr lang="en-GB" sz="2400" dirty="0"/>
              <a:t>Conditioned Response</a:t>
            </a:r>
          </a:p>
          <a:p>
            <a:endParaRPr lang="en-GB" sz="2400" dirty="0"/>
          </a:p>
          <a:p>
            <a:r>
              <a:rPr lang="en-GB" sz="2400" dirty="0"/>
              <a:t>Unconditioned Stimulus x2</a:t>
            </a:r>
          </a:p>
          <a:p>
            <a:endParaRPr lang="en-GB" sz="2400" dirty="0"/>
          </a:p>
          <a:p>
            <a:r>
              <a:rPr lang="en-GB" sz="2400" dirty="0"/>
              <a:t>Unconditioned Response x2</a:t>
            </a:r>
          </a:p>
          <a:p>
            <a:endParaRPr lang="en-GB" sz="2400" dirty="0"/>
          </a:p>
          <a:p>
            <a:r>
              <a:rPr lang="en-GB" sz="2400" dirty="0"/>
              <a:t>Conditioned Stimulus</a:t>
            </a:r>
          </a:p>
          <a:p>
            <a:endParaRPr lang="en-GB" sz="2400" dirty="0"/>
          </a:p>
        </p:txBody>
      </p:sp>
      <p:sp>
        <p:nvSpPr>
          <p:cNvPr id="5" name="TextBox 4"/>
          <p:cNvSpPr txBox="1"/>
          <p:nvPr/>
        </p:nvSpPr>
        <p:spPr>
          <a:xfrm>
            <a:off x="4777060" y="1057300"/>
            <a:ext cx="3816424" cy="646331"/>
          </a:xfrm>
          <a:prstGeom prst="rect">
            <a:avLst/>
          </a:prstGeom>
          <a:noFill/>
        </p:spPr>
        <p:txBody>
          <a:bodyPr wrap="square" rtlCol="0">
            <a:spAutoFit/>
          </a:bodyPr>
          <a:lstStyle/>
          <a:p>
            <a:pPr algn="ctr"/>
            <a:r>
              <a:rPr lang="en-GB" b="1" i="1" dirty="0"/>
              <a:t>Can you think of examples of when this might apply to human behaviour?</a:t>
            </a:r>
          </a:p>
        </p:txBody>
      </p:sp>
      <p:sp>
        <p:nvSpPr>
          <p:cNvPr id="7" name="TextBox 6"/>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pic>
        <p:nvPicPr>
          <p:cNvPr id="2052" name="Picture 4" descr="Image result for wasp"/>
          <p:cNvPicPr>
            <a:picLocks noChangeAspect="1" noChangeArrowheads="1"/>
          </p:cNvPicPr>
          <p:nvPr/>
        </p:nvPicPr>
        <p:blipFill rotWithShape="1">
          <a:blip r:embed="rId2">
            <a:extLst>
              <a:ext uri="{28A0092B-C50C-407E-A947-70E740481C1C}">
                <a14:useLocalDpi xmlns:a14="http://schemas.microsoft.com/office/drawing/2010/main" val="0"/>
              </a:ext>
            </a:extLst>
          </a:blip>
          <a:srcRect b="8872"/>
          <a:stretch/>
        </p:blipFill>
        <p:spPr bwMode="auto">
          <a:xfrm>
            <a:off x="4788024" y="1921396"/>
            <a:ext cx="3878729" cy="230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39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85682" y="1274768"/>
            <a:ext cx="3168352" cy="3888432"/>
          </a:xfrm>
          <a:prstGeom prst="roundRect">
            <a:avLst/>
          </a:prstGeom>
          <a:solidFill>
            <a:srgbClr val="F4F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53244"/>
            <a:ext cx="4505368" cy="47756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8104" y="1510824"/>
            <a:ext cx="3024336" cy="3139321"/>
          </a:xfrm>
          <a:prstGeom prst="rect">
            <a:avLst/>
          </a:prstGeom>
          <a:noFill/>
        </p:spPr>
        <p:txBody>
          <a:bodyPr wrap="square" rtlCol="0">
            <a:spAutoFit/>
          </a:bodyPr>
          <a:lstStyle/>
          <a:p>
            <a:r>
              <a:rPr lang="en-GB" b="1" dirty="0"/>
              <a:t>Can Classical Conditioning explain how…?</a:t>
            </a:r>
          </a:p>
          <a:p>
            <a:endParaRPr lang="en-GB" dirty="0"/>
          </a:p>
          <a:p>
            <a:pPr algn="ctr"/>
            <a:r>
              <a:rPr lang="en-GB" b="1" i="1" dirty="0"/>
              <a:t>Dogs learn to give paw?</a:t>
            </a:r>
          </a:p>
          <a:p>
            <a:pPr algn="ctr"/>
            <a:endParaRPr lang="en-GB" b="1" i="1" dirty="0"/>
          </a:p>
          <a:p>
            <a:pPr algn="ctr"/>
            <a:r>
              <a:rPr lang="en-GB" b="1" i="1" dirty="0"/>
              <a:t>We respect our parents rules e.g. a bedtime?</a:t>
            </a:r>
          </a:p>
          <a:p>
            <a:pPr algn="ctr"/>
            <a:endParaRPr lang="en-GB" b="1" i="1" dirty="0"/>
          </a:p>
          <a:p>
            <a:pPr algn="ctr"/>
            <a:r>
              <a:rPr lang="en-GB" b="1" i="1" dirty="0"/>
              <a:t>We wait patiently in long queues?</a:t>
            </a:r>
          </a:p>
          <a:p>
            <a:endParaRPr lang="en-GB" dirty="0"/>
          </a:p>
        </p:txBody>
      </p:sp>
      <p:sp>
        <p:nvSpPr>
          <p:cNvPr id="5" name="TextBox 4"/>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6" name="TextBox 5"/>
          <p:cNvSpPr txBox="1"/>
          <p:nvPr/>
        </p:nvSpPr>
        <p:spPr>
          <a:xfrm>
            <a:off x="4860032" y="697260"/>
            <a:ext cx="3888432" cy="369332"/>
          </a:xfrm>
          <a:prstGeom prst="rect">
            <a:avLst/>
          </a:prstGeom>
          <a:noFill/>
        </p:spPr>
        <p:txBody>
          <a:bodyPr wrap="square" rtlCol="0">
            <a:spAutoFit/>
          </a:bodyPr>
          <a:lstStyle/>
          <a:p>
            <a:r>
              <a:rPr lang="en-GB" dirty="0"/>
              <a:t>Watson &amp; Rayner (1920) – Little Albert</a:t>
            </a:r>
          </a:p>
        </p:txBody>
      </p:sp>
    </p:spTree>
    <p:extLst>
      <p:ext uri="{BB962C8B-B14F-4D97-AF65-F5344CB8AC3E}">
        <p14:creationId xmlns:p14="http://schemas.microsoft.com/office/powerpoint/2010/main" val="370754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697260"/>
            <a:ext cx="7992888" cy="954107"/>
          </a:xfrm>
          <a:prstGeom prst="rect">
            <a:avLst/>
          </a:prstGeom>
          <a:noFill/>
        </p:spPr>
        <p:txBody>
          <a:bodyPr wrap="square" rtlCol="0">
            <a:spAutoFit/>
          </a:bodyPr>
          <a:lstStyle/>
          <a:p>
            <a:pPr algn="ctr"/>
            <a:r>
              <a:rPr lang="en-GB" sz="3600" b="1" dirty="0">
                <a:solidFill>
                  <a:srgbClr val="0070C0"/>
                </a:solidFill>
              </a:rPr>
              <a:t>Operant Conditioning </a:t>
            </a:r>
          </a:p>
          <a:p>
            <a:pPr algn="ctr"/>
            <a:r>
              <a:rPr lang="en-GB" sz="2000" dirty="0">
                <a:solidFill>
                  <a:srgbClr val="0070C0"/>
                </a:solidFill>
              </a:rPr>
              <a:t>(a form of learning in which behaviour is shaped by its consequences)</a:t>
            </a:r>
          </a:p>
        </p:txBody>
      </p:sp>
      <p:pic>
        <p:nvPicPr>
          <p:cNvPr id="6" name="Picture 2" descr="Image result for skinner 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85639"/>
            <a:ext cx="5256584" cy="30333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87534" y="1803883"/>
            <a:ext cx="2232248" cy="829150"/>
          </a:xfrm>
          <a:prstGeom prst="rect">
            <a:avLst/>
          </a:prstGeom>
          <a:solidFill>
            <a:srgbClr val="86F8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0066"/>
                </a:solidFill>
              </a:rPr>
              <a:t>SKINNER!</a:t>
            </a:r>
            <a:endParaRPr lang="en-GB" sz="2400" dirty="0">
              <a:solidFill>
                <a:srgbClr val="000066"/>
              </a:solidFill>
            </a:endParaRPr>
          </a:p>
        </p:txBody>
      </p:sp>
      <p:sp>
        <p:nvSpPr>
          <p:cNvPr id="8" name="TextBox 7"/>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9" name="Rectangle 8"/>
          <p:cNvSpPr/>
          <p:nvPr/>
        </p:nvSpPr>
        <p:spPr>
          <a:xfrm>
            <a:off x="6152479" y="3001516"/>
            <a:ext cx="2232248" cy="2232248"/>
          </a:xfrm>
          <a:prstGeom prst="rect">
            <a:avLst/>
          </a:prstGeom>
          <a:solidFill>
            <a:srgbClr val="86F8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0066"/>
                </a:solidFill>
              </a:rPr>
              <a:t>How do you think this rat has been taught to perform certain behaviours? </a:t>
            </a:r>
          </a:p>
        </p:txBody>
      </p:sp>
    </p:spTree>
    <p:extLst>
      <p:ext uri="{BB962C8B-B14F-4D97-AF65-F5344CB8AC3E}">
        <p14:creationId xmlns:p14="http://schemas.microsoft.com/office/powerpoint/2010/main" val="370058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9268"/>
            <a:ext cx="4680520" cy="523220"/>
          </a:xfrm>
          <a:prstGeom prst="rect">
            <a:avLst/>
          </a:prstGeom>
          <a:noFill/>
        </p:spPr>
        <p:txBody>
          <a:bodyPr wrap="square" rtlCol="0">
            <a:spAutoFit/>
          </a:bodyPr>
          <a:lstStyle/>
          <a:p>
            <a:r>
              <a:rPr lang="en-GB" sz="2800" b="1" u="sng" dirty="0"/>
              <a:t>3 Types of Consequences:</a:t>
            </a:r>
          </a:p>
        </p:txBody>
      </p:sp>
      <p:pic>
        <p:nvPicPr>
          <p:cNvPr id="2050" name="Picture 2" descr="Image result for plus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6135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03648" y="1587197"/>
            <a:ext cx="6624736" cy="646331"/>
          </a:xfrm>
          <a:prstGeom prst="rect">
            <a:avLst/>
          </a:prstGeom>
          <a:noFill/>
        </p:spPr>
        <p:txBody>
          <a:bodyPr wrap="square" rtlCol="0">
            <a:spAutoFit/>
          </a:bodyPr>
          <a:lstStyle/>
          <a:p>
            <a:r>
              <a:rPr lang="en-GB" b="1" dirty="0"/>
              <a:t>Positive reinforcement: </a:t>
            </a:r>
            <a:r>
              <a:rPr lang="en-GB" dirty="0"/>
              <a:t>receiving a reward for performing a certain behaviour.</a:t>
            </a:r>
          </a:p>
        </p:txBody>
      </p:sp>
      <p:pic>
        <p:nvPicPr>
          <p:cNvPr id="2052" name="Picture 4" descr="Image result for minus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153" y="2769120"/>
            <a:ext cx="576729" cy="1403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23368" y="2516123"/>
            <a:ext cx="6172968" cy="646331"/>
          </a:xfrm>
          <a:prstGeom prst="rect">
            <a:avLst/>
          </a:prstGeom>
          <a:noFill/>
        </p:spPr>
        <p:txBody>
          <a:bodyPr wrap="square" rtlCol="0">
            <a:spAutoFit/>
          </a:bodyPr>
          <a:lstStyle/>
          <a:p>
            <a:r>
              <a:rPr lang="en-GB" b="1" dirty="0"/>
              <a:t>Negative reinforcement: </a:t>
            </a:r>
            <a:r>
              <a:rPr lang="en-GB" dirty="0"/>
              <a:t>avoiding something unpleasant/ having something unpleasant taken away.</a:t>
            </a:r>
          </a:p>
        </p:txBody>
      </p:sp>
      <p:pic>
        <p:nvPicPr>
          <p:cNvPr id="2054" name="Picture 6" descr="Image result for punishment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336776"/>
            <a:ext cx="1040340" cy="7289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26196" y="3378064"/>
            <a:ext cx="5882108" cy="646331"/>
          </a:xfrm>
          <a:prstGeom prst="rect">
            <a:avLst/>
          </a:prstGeom>
          <a:noFill/>
        </p:spPr>
        <p:txBody>
          <a:bodyPr wrap="square" rtlCol="0">
            <a:spAutoFit/>
          </a:bodyPr>
          <a:lstStyle/>
          <a:p>
            <a:r>
              <a:rPr lang="en-GB" b="1" dirty="0"/>
              <a:t>Punishment: </a:t>
            </a:r>
            <a:r>
              <a:rPr lang="en-GB" dirty="0"/>
              <a:t>an unpleasant consequence to performing a behaviour.</a:t>
            </a:r>
          </a:p>
        </p:txBody>
      </p:sp>
      <p:sp>
        <p:nvSpPr>
          <p:cNvPr id="4" name="AutoShape 8" descr="Image result for up arr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Image result for up arr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Image result for up arr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9442" y="1505813"/>
            <a:ext cx="423306" cy="5568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Image result for up arr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9442" y="2516123"/>
            <a:ext cx="423306" cy="55688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own arr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4704" y="3400276"/>
            <a:ext cx="492782" cy="62510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7" name="Rounded Rectangle 6"/>
          <p:cNvSpPr/>
          <p:nvPr/>
        </p:nvSpPr>
        <p:spPr>
          <a:xfrm>
            <a:off x="683568" y="4225652"/>
            <a:ext cx="734481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Can you think of examples for each one?!</a:t>
            </a:r>
          </a:p>
        </p:txBody>
      </p:sp>
    </p:spTree>
    <p:extLst>
      <p:ext uri="{BB962C8B-B14F-4D97-AF65-F5344CB8AC3E}">
        <p14:creationId xmlns:p14="http://schemas.microsoft.com/office/powerpoint/2010/main" val="168055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9894" y="697260"/>
            <a:ext cx="7024744" cy="1143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b="1" dirty="0">
                <a:ln w="12700">
                  <a:solidFill>
                    <a:schemeClr val="tx2">
                      <a:satMod val="155000"/>
                    </a:schemeClr>
                  </a:solidFill>
                  <a:prstDash val="solid"/>
                </a:ln>
                <a:solidFill>
                  <a:srgbClr val="FF66CC"/>
                </a:solidFill>
                <a:effectLst>
                  <a:outerShdw blurRad="41275" dist="20320" dir="1800000" algn="tl" rotWithShape="0">
                    <a:srgbClr val="000000">
                      <a:alpha val="40000"/>
                    </a:srgbClr>
                  </a:outerShdw>
                </a:effectLst>
              </a:rPr>
              <a:t>Apply it</a:t>
            </a:r>
            <a:r>
              <a:rPr lang="en-GB" sz="3200" dirty="0"/>
              <a:t>… which is positive and which is negative reinforcement? </a:t>
            </a:r>
          </a:p>
        </p:txBody>
      </p:sp>
      <p:sp>
        <p:nvSpPr>
          <p:cNvPr id="3" name="Content Placeholder 2"/>
          <p:cNvSpPr txBox="1">
            <a:spLocks/>
          </p:cNvSpPr>
          <p:nvPr/>
        </p:nvSpPr>
        <p:spPr>
          <a:xfrm>
            <a:off x="683568" y="1875181"/>
            <a:ext cx="7848872" cy="3508977"/>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800" b="1" dirty="0"/>
              <a:t>Lisa always complains of a headache when it is time to start doing her homework. Her parents allow her to go to bed without doing her homework.</a:t>
            </a:r>
            <a:endParaRPr lang="en-GB" sz="1800" dirty="0"/>
          </a:p>
          <a:p>
            <a:pPr marL="68580" indent="0">
              <a:buFont typeface="Wingdings 2" pitchFamily="18" charset="2"/>
              <a:buNone/>
            </a:pPr>
            <a:endParaRPr lang="en-GB" sz="1800" dirty="0"/>
          </a:p>
          <a:p>
            <a:r>
              <a:rPr lang="en-US" sz="1800" b="1" dirty="0"/>
              <a:t>A mother gives her son biscuits for cleaning up his toys.</a:t>
            </a:r>
            <a:endParaRPr lang="en-GB" sz="1800" dirty="0"/>
          </a:p>
          <a:p>
            <a:pPr marL="68580" indent="0">
              <a:buFont typeface="Wingdings 2" pitchFamily="18" charset="2"/>
              <a:buNone/>
            </a:pPr>
            <a:endParaRPr lang="en-GB" sz="1800" dirty="0"/>
          </a:p>
          <a:p>
            <a:r>
              <a:rPr lang="en-US" sz="1800" b="1" dirty="0"/>
              <a:t>Anna receives £5 for every ‘A’ she earns on her report.</a:t>
            </a:r>
            <a:endParaRPr lang="en-GB" sz="1800" dirty="0"/>
          </a:p>
          <a:p>
            <a:pPr marL="68580" indent="0">
              <a:buFont typeface="Wingdings 2" pitchFamily="18" charset="2"/>
              <a:buNone/>
            </a:pPr>
            <a:endParaRPr lang="en-GB" sz="1800" dirty="0"/>
          </a:p>
          <a:p>
            <a:r>
              <a:rPr lang="en-US" sz="1800" b="1" dirty="0"/>
              <a:t>Billy hates when his dad nags him to do the dishes. He starts to do the dishes immediately after finishing a meal to avoid this.</a:t>
            </a:r>
            <a:endParaRPr lang="en-GB" sz="1800" dirty="0"/>
          </a:p>
        </p:txBody>
      </p:sp>
      <p:sp>
        <p:nvSpPr>
          <p:cNvPr id="4" name="TextBox 3"/>
          <p:cNvSpPr txBox="1"/>
          <p:nvPr/>
        </p:nvSpPr>
        <p:spPr>
          <a:xfrm>
            <a:off x="7918267" y="5030213"/>
            <a:ext cx="1656184" cy="400110"/>
          </a:xfrm>
          <a:prstGeom prst="rect">
            <a:avLst/>
          </a:prstGeom>
          <a:noFill/>
        </p:spPr>
        <p:txBody>
          <a:bodyPr wrap="square" rtlCol="0">
            <a:spAutoFit/>
          </a:bodyPr>
          <a:lstStyle/>
          <a:p>
            <a:r>
              <a:rPr lang="en-GB" sz="2000" b="1" dirty="0" err="1"/>
              <a:t>SoR</a:t>
            </a:r>
            <a:endParaRPr lang="en-GB" sz="2000" b="1" dirty="0"/>
          </a:p>
        </p:txBody>
      </p:sp>
    </p:spTree>
    <p:extLst>
      <p:ext uri="{BB962C8B-B14F-4D97-AF65-F5344CB8AC3E}">
        <p14:creationId xmlns:p14="http://schemas.microsoft.com/office/powerpoint/2010/main" val="351525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skinner's r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7220"/>
            <a:ext cx="3111062" cy="36735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acidrayn.com/wp-content/uploads/2012/07/2012-07-26-The-Truth-Behind-Pavlov%E2%80%99s-%E2%80%9CConditioning%E2%80%9D-Experime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141" y="769268"/>
            <a:ext cx="3802117" cy="3802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5" name="TextBox 4">
            <a:extLst>
              <a:ext uri="{FF2B5EF4-FFF2-40B4-BE49-F238E27FC236}">
                <a16:creationId xmlns:a16="http://schemas.microsoft.com/office/drawing/2014/main" xmlns="" id="{283C7FEA-F7E9-46F8-A60A-4A03935DCC6F}"/>
              </a:ext>
            </a:extLst>
          </p:cNvPr>
          <p:cNvSpPr txBox="1"/>
          <p:nvPr/>
        </p:nvSpPr>
        <p:spPr>
          <a:xfrm>
            <a:off x="683568" y="4297660"/>
            <a:ext cx="3312368" cy="923330"/>
          </a:xfrm>
          <a:prstGeom prst="rect">
            <a:avLst/>
          </a:prstGeom>
          <a:noFill/>
        </p:spPr>
        <p:txBody>
          <a:bodyPr wrap="square" rtlCol="0">
            <a:spAutoFit/>
          </a:bodyPr>
          <a:lstStyle/>
          <a:p>
            <a:pPr algn="ctr"/>
            <a:r>
              <a:rPr lang="en-GB" b="1" i="1" dirty="0"/>
              <a:t>Explain the psychological research that these images represent!</a:t>
            </a:r>
          </a:p>
        </p:txBody>
      </p:sp>
    </p:spTree>
    <p:extLst>
      <p:ext uri="{BB962C8B-B14F-4D97-AF65-F5344CB8AC3E}">
        <p14:creationId xmlns:p14="http://schemas.microsoft.com/office/powerpoint/2010/main" val="341905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640" y="834406"/>
            <a:ext cx="6912768" cy="280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637587"/>
            <a:ext cx="6912768" cy="183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696" b="34733"/>
          <a:stretch/>
        </p:blipFill>
        <p:spPr bwMode="auto">
          <a:xfrm>
            <a:off x="6333634" y="69411"/>
            <a:ext cx="1497760" cy="45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45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horndike 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23906"/>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88510" y="913284"/>
            <a:ext cx="1915938" cy="68513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THORNDIKE!</a:t>
            </a:r>
            <a:endParaRPr lang="en-GB" sz="2400" dirty="0">
              <a:solidFill>
                <a:schemeClr val="bg1"/>
              </a:solidFill>
            </a:endParaRPr>
          </a:p>
        </p:txBody>
      </p:sp>
      <p:sp>
        <p:nvSpPr>
          <p:cNvPr id="4" name="Rectangle 3"/>
          <p:cNvSpPr/>
          <p:nvPr/>
        </p:nvSpPr>
        <p:spPr>
          <a:xfrm>
            <a:off x="611560" y="4940215"/>
            <a:ext cx="6840760" cy="369332"/>
          </a:xfrm>
          <a:prstGeom prst="rect">
            <a:avLst/>
          </a:prstGeom>
        </p:spPr>
        <p:txBody>
          <a:bodyPr wrap="square">
            <a:spAutoFit/>
          </a:bodyPr>
          <a:lstStyle/>
          <a:p>
            <a:r>
              <a:rPr lang="en-GB" dirty="0">
                <a:hlinkClick r:id="rId4"/>
              </a:rPr>
              <a:t>https://www.youtube.com/watch?v=teLoNYvOf90</a:t>
            </a:r>
            <a:r>
              <a:rPr lang="en-GB" dirty="0"/>
              <a:t>  </a:t>
            </a:r>
            <a:r>
              <a:rPr lang="en-GB" dirty="0" err="1"/>
              <a:t>bigbangtheory</a:t>
            </a:r>
            <a:r>
              <a:rPr lang="en-GB" dirty="0"/>
              <a:t> </a:t>
            </a:r>
          </a:p>
        </p:txBody>
      </p:sp>
      <p:sp>
        <p:nvSpPr>
          <p:cNvPr id="5" name="TextBox 4"/>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6" name="Rectangle 5"/>
          <p:cNvSpPr/>
          <p:nvPr/>
        </p:nvSpPr>
        <p:spPr>
          <a:xfrm>
            <a:off x="611560" y="4511364"/>
            <a:ext cx="7848872" cy="369332"/>
          </a:xfrm>
          <a:prstGeom prst="rect">
            <a:avLst/>
          </a:prstGeom>
        </p:spPr>
        <p:txBody>
          <a:bodyPr wrap="square">
            <a:spAutoFit/>
          </a:bodyPr>
          <a:lstStyle/>
          <a:p>
            <a:r>
              <a:rPr lang="en-GB" dirty="0">
                <a:hlinkClick r:id="rId5"/>
              </a:rPr>
              <a:t>https://www.youtube.com/watch?v=H6LEcM0E0io&amp;t=1s</a:t>
            </a:r>
            <a:r>
              <a:rPr lang="en-GB" dirty="0"/>
              <a:t>  difference cc and </a:t>
            </a:r>
            <a:r>
              <a:rPr lang="en-GB" dirty="0" err="1"/>
              <a:t>oc</a:t>
            </a:r>
            <a:r>
              <a:rPr lang="en-GB" dirty="0"/>
              <a:t> </a:t>
            </a:r>
          </a:p>
        </p:txBody>
      </p:sp>
    </p:spTree>
    <p:extLst>
      <p:ext uri="{BB962C8B-B14F-4D97-AF65-F5344CB8AC3E}">
        <p14:creationId xmlns:p14="http://schemas.microsoft.com/office/powerpoint/2010/main" val="418020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759137"/>
            <a:ext cx="7632848" cy="4801314"/>
          </a:xfrm>
          <a:prstGeom prst="rect">
            <a:avLst/>
          </a:prstGeom>
          <a:noFill/>
        </p:spPr>
        <p:txBody>
          <a:bodyPr wrap="square" rtlCol="0">
            <a:spAutoFit/>
          </a:bodyPr>
          <a:lstStyle/>
          <a:p>
            <a:r>
              <a:rPr lang="en-GB" dirty="0"/>
              <a:t>1</a:t>
            </a:r>
          </a:p>
          <a:p>
            <a:endParaRPr lang="en-GB" i="1" dirty="0"/>
          </a:p>
          <a:p>
            <a:endParaRPr lang="en-GB" i="1" dirty="0"/>
          </a:p>
          <a:p>
            <a:endParaRPr lang="en-GB" i="1" dirty="0"/>
          </a:p>
          <a:p>
            <a:endParaRPr lang="en-GB" i="1" dirty="0"/>
          </a:p>
          <a:p>
            <a:endParaRPr lang="en-GB" i="1" dirty="0"/>
          </a:p>
          <a:p>
            <a:endParaRPr lang="en-GB" i="1" dirty="0"/>
          </a:p>
          <a:p>
            <a:endParaRPr lang="en-GB" i="1" dirty="0"/>
          </a:p>
          <a:p>
            <a:endParaRPr lang="en-GB" i="1" dirty="0"/>
          </a:p>
          <a:p>
            <a:endParaRPr lang="en-GB" i="1" dirty="0"/>
          </a:p>
          <a:p>
            <a:endParaRPr lang="en-GB" i="1" dirty="0"/>
          </a:p>
          <a:p>
            <a:r>
              <a:rPr lang="en-GB" i="1" dirty="0"/>
              <a:t>3.  Sarah is terrified of lifts because she was trapped in one for 5 hours. She cannot go in a lift now.</a:t>
            </a:r>
            <a:endParaRPr lang="en-GB" dirty="0"/>
          </a:p>
          <a:p>
            <a:endParaRPr lang="en-GB" dirty="0"/>
          </a:p>
          <a:p>
            <a:r>
              <a:rPr lang="en-GB" dirty="0"/>
              <a:t>How can her behaviour be explained by the behaviourist approach? (3 marks)</a:t>
            </a:r>
          </a:p>
          <a:p>
            <a:endParaRPr lang="en-GB" dirty="0"/>
          </a:p>
          <a:p>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30" t="22222" r="25804" b="44475"/>
          <a:stretch/>
        </p:blipFill>
        <p:spPr bwMode="auto">
          <a:xfrm>
            <a:off x="971600" y="625252"/>
            <a:ext cx="6480720" cy="2905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Image result for a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59" y="-261226"/>
            <a:ext cx="129614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artoon red chili"/>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225"/>
          <a:stretch/>
        </p:blipFill>
        <p:spPr bwMode="auto">
          <a:xfrm>
            <a:off x="8028384" y="3139664"/>
            <a:ext cx="764214" cy="7816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cartoon orange chil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810" y="778280"/>
            <a:ext cx="649117" cy="8654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Tree>
    <p:extLst>
      <p:ext uri="{BB962C8B-B14F-4D97-AF65-F5344CB8AC3E}">
        <p14:creationId xmlns:p14="http://schemas.microsoft.com/office/powerpoint/2010/main" val="260678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2786" t="33728" r="25819" b="35207"/>
          <a:stretch/>
        </p:blipFill>
        <p:spPr bwMode="auto">
          <a:xfrm>
            <a:off x="467544" y="913284"/>
            <a:ext cx="8136904" cy="280831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Tree>
    <p:extLst>
      <p:ext uri="{BB962C8B-B14F-4D97-AF65-F5344CB8AC3E}">
        <p14:creationId xmlns:p14="http://schemas.microsoft.com/office/powerpoint/2010/main" val="166819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41" t="28646" r="24158" b="25781"/>
          <a:stretch/>
        </p:blipFill>
        <p:spPr bwMode="auto">
          <a:xfrm>
            <a:off x="827584" y="769267"/>
            <a:ext cx="7704856" cy="372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Tree>
    <p:extLst>
      <p:ext uri="{BB962C8B-B14F-4D97-AF65-F5344CB8AC3E}">
        <p14:creationId xmlns:p14="http://schemas.microsoft.com/office/powerpoint/2010/main" val="313853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12738"/>
            <a:ext cx="7024744" cy="952500"/>
          </a:xfrm>
        </p:spPr>
        <p:txBody>
          <a:bodyPr>
            <a:normAutofit/>
          </a:bodyPr>
          <a:lstStyle/>
          <a:p>
            <a:pPr algn="ctr"/>
            <a:r>
              <a:rPr lang="en-GB" sz="4800" b="1" dirty="0">
                <a:solidFill>
                  <a:srgbClr val="7030A0"/>
                </a:solidFill>
              </a:rPr>
              <a:t>Evaluation in Psychology</a:t>
            </a:r>
          </a:p>
        </p:txBody>
      </p:sp>
      <p:sp>
        <p:nvSpPr>
          <p:cNvPr id="4" name="AutoShape 4" descr="Image result for SHOP sw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SHOP swe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5" y="1251288"/>
            <a:ext cx="3285765" cy="227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9717" y="1273324"/>
            <a:ext cx="4854371" cy="3970318"/>
          </a:xfrm>
          <a:prstGeom prst="rect">
            <a:avLst/>
          </a:prstGeom>
          <a:noFill/>
        </p:spPr>
        <p:txBody>
          <a:bodyPr wrap="square" rtlCol="0">
            <a:spAutoFit/>
          </a:bodyPr>
          <a:lstStyle/>
          <a:p>
            <a:r>
              <a:rPr lang="en-GB" dirty="0"/>
              <a:t>You are now owners of a sweet shop.</a:t>
            </a:r>
          </a:p>
          <a:p>
            <a:endParaRPr lang="en-GB" dirty="0"/>
          </a:p>
          <a:p>
            <a:r>
              <a:rPr lang="en-GB" dirty="0"/>
              <a:t>You have one last space on your shelf to place a chocolate bar and you need to find the best one to maximise sales. </a:t>
            </a:r>
          </a:p>
          <a:p>
            <a:endParaRPr lang="en-GB" dirty="0"/>
          </a:p>
          <a:p>
            <a:r>
              <a:rPr lang="en-GB" dirty="0"/>
              <a:t>Each group will have </a:t>
            </a:r>
            <a:r>
              <a:rPr lang="en-GB" b="1" dirty="0"/>
              <a:t>one chocolate bar </a:t>
            </a:r>
            <a:r>
              <a:rPr lang="en-GB" dirty="0"/>
              <a:t>that they must analyse and present for 5 minutes on. </a:t>
            </a:r>
          </a:p>
          <a:p>
            <a:endParaRPr lang="en-GB" dirty="0"/>
          </a:p>
          <a:p>
            <a:r>
              <a:rPr lang="en-GB" b="1" dirty="0"/>
              <a:t>You must consider:</a:t>
            </a:r>
          </a:p>
          <a:p>
            <a:pPr marL="342900" indent="-342900">
              <a:buAutoNum type="arabicPeriod"/>
            </a:pPr>
            <a:r>
              <a:rPr lang="en-GB" b="1" dirty="0"/>
              <a:t>What are the best things about/ benefits of choosing your bar?</a:t>
            </a:r>
          </a:p>
          <a:p>
            <a:pPr marL="342900" indent="-342900">
              <a:buAutoNum type="arabicPeriod"/>
            </a:pPr>
            <a:r>
              <a:rPr lang="en-GB" b="1" dirty="0"/>
              <a:t>What are the limitations/ negative things about your bar?</a:t>
            </a:r>
          </a:p>
        </p:txBody>
      </p:sp>
      <p:sp>
        <p:nvSpPr>
          <p:cNvPr id="7" name="TextBox 6"/>
          <p:cNvSpPr txBox="1"/>
          <p:nvPr/>
        </p:nvSpPr>
        <p:spPr>
          <a:xfrm>
            <a:off x="5221761" y="3649588"/>
            <a:ext cx="3600400" cy="1754326"/>
          </a:xfrm>
          <a:prstGeom prst="rect">
            <a:avLst/>
          </a:prstGeom>
          <a:noFill/>
        </p:spPr>
        <p:txBody>
          <a:bodyPr wrap="square" rtlCol="0">
            <a:spAutoFit/>
          </a:bodyPr>
          <a:lstStyle/>
          <a:p>
            <a:r>
              <a:rPr lang="en-GB" b="1" dirty="0"/>
              <a:t>3. How does your bar compare to other similar products out there?</a:t>
            </a:r>
          </a:p>
          <a:p>
            <a:endParaRPr lang="en-GB" b="1" dirty="0"/>
          </a:p>
          <a:p>
            <a:r>
              <a:rPr lang="en-GB" b="1" dirty="0"/>
              <a:t>4. Overall, what is your recommendation for stocking this bar??</a:t>
            </a:r>
          </a:p>
        </p:txBody>
      </p:sp>
    </p:spTree>
    <p:extLst>
      <p:ext uri="{BB962C8B-B14F-4D97-AF65-F5344CB8AC3E}">
        <p14:creationId xmlns:p14="http://schemas.microsoft.com/office/powerpoint/2010/main" val="1484352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292080" y="625252"/>
            <a:ext cx="3168352" cy="1626984"/>
          </a:xfrm>
          <a:prstGeom prst="roundRect">
            <a:avLst/>
          </a:prstGeom>
          <a:solidFill>
            <a:srgbClr val="FD83E6"/>
          </a:solidFill>
          <a:ln>
            <a:solidFill>
              <a:srgbClr val="FD83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Image result for fruit lo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886" y="314724"/>
            <a:ext cx="1245460" cy="834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05487" y="985292"/>
            <a:ext cx="4392488" cy="1077218"/>
          </a:xfrm>
          <a:prstGeom prst="rect">
            <a:avLst/>
          </a:prstGeom>
          <a:noFill/>
        </p:spPr>
        <p:txBody>
          <a:bodyPr wrap="square" rtlCol="0">
            <a:spAutoFit/>
          </a:bodyPr>
          <a:lstStyle/>
          <a:p>
            <a:pPr algn="ctr"/>
            <a:r>
              <a:rPr lang="en-GB" sz="3200" b="1" dirty="0">
                <a:solidFill>
                  <a:srgbClr val="FF0000"/>
                </a:solidFill>
              </a:rPr>
              <a:t>Fruit Speed Dating: Evaluation </a:t>
            </a:r>
          </a:p>
        </p:txBody>
      </p:sp>
      <p:pic>
        <p:nvPicPr>
          <p:cNvPr id="5122" name="Picture 2" descr="Image result for strawberry cart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498" y="2472604"/>
            <a:ext cx="962848" cy="12355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rape 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2440" y="2413044"/>
            <a:ext cx="962849" cy="135465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watermelon carto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4558" y="2552630"/>
            <a:ext cx="1155418" cy="107548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orange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289" y="2269696"/>
            <a:ext cx="1441829" cy="1498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706" y="3911661"/>
            <a:ext cx="7416824" cy="861774"/>
          </a:xfrm>
          <a:prstGeom prst="rect">
            <a:avLst/>
          </a:prstGeom>
          <a:noFill/>
        </p:spPr>
        <p:txBody>
          <a:bodyPr wrap="square" rtlCol="0">
            <a:spAutoFit/>
          </a:bodyPr>
          <a:lstStyle/>
          <a:p>
            <a:r>
              <a:rPr lang="en-GB" sz="1600" dirty="0"/>
              <a:t>Round 1: Strawberries &amp; Oranges, Grapes &amp; Watermelons</a:t>
            </a:r>
          </a:p>
          <a:p>
            <a:r>
              <a:rPr lang="en-GB" sz="1600" dirty="0"/>
              <a:t>Round 2: Strawberries &amp; Grapes, Watermelons with Oranges</a:t>
            </a:r>
          </a:p>
          <a:p>
            <a:r>
              <a:rPr lang="en-GB" sz="1600" dirty="0"/>
              <a:t>Round 3: Strawberries &amp; Watermelons, Oranges and Grapes</a:t>
            </a:r>
          </a:p>
        </p:txBody>
      </p:sp>
      <p:sp>
        <p:nvSpPr>
          <p:cNvPr id="6" name="TextBox 5"/>
          <p:cNvSpPr txBox="1"/>
          <p:nvPr/>
        </p:nvSpPr>
        <p:spPr>
          <a:xfrm>
            <a:off x="5504275" y="682576"/>
            <a:ext cx="2798294" cy="1323439"/>
          </a:xfrm>
          <a:prstGeom prst="rect">
            <a:avLst/>
          </a:prstGeom>
          <a:noFill/>
        </p:spPr>
        <p:txBody>
          <a:bodyPr wrap="square" rtlCol="0">
            <a:spAutoFit/>
          </a:bodyPr>
          <a:lstStyle/>
          <a:p>
            <a:pPr algn="ctr"/>
            <a:r>
              <a:rPr lang="en-GB" sz="2000" b="1" dirty="0"/>
              <a:t>Summarise your evaluation point into a few succinct bullet points/sentences. </a:t>
            </a:r>
          </a:p>
        </p:txBody>
      </p:sp>
      <p:sp>
        <p:nvSpPr>
          <p:cNvPr id="13" name="TextBox 12"/>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2" name="TextBox 1"/>
          <p:cNvSpPr txBox="1"/>
          <p:nvPr/>
        </p:nvSpPr>
        <p:spPr>
          <a:xfrm>
            <a:off x="6084168" y="2502096"/>
            <a:ext cx="2520280" cy="2585323"/>
          </a:xfrm>
          <a:prstGeom prst="rect">
            <a:avLst/>
          </a:prstGeom>
          <a:noFill/>
        </p:spPr>
        <p:txBody>
          <a:bodyPr wrap="square" rtlCol="0">
            <a:spAutoFit/>
          </a:bodyPr>
          <a:lstStyle/>
          <a:p>
            <a:pPr marL="285750" indent="-285750">
              <a:buFont typeface="Wingdings" panose="05000000000000000000" pitchFamily="2" charset="2"/>
              <a:buChar char="Ø"/>
            </a:pPr>
            <a:r>
              <a:rPr lang="en-GB" dirty="0" err="1"/>
              <a:t>Strawbs</a:t>
            </a:r>
            <a:r>
              <a:rPr lang="en-GB" dirty="0"/>
              <a:t>- scientific credibility</a:t>
            </a:r>
          </a:p>
          <a:p>
            <a:pPr marL="285750" indent="-285750">
              <a:buFont typeface="Wingdings" panose="05000000000000000000" pitchFamily="2" charset="2"/>
              <a:buChar char="Ø"/>
            </a:pPr>
            <a:r>
              <a:rPr lang="en-GB" dirty="0"/>
              <a:t>Grapes- mechanistic view</a:t>
            </a:r>
          </a:p>
          <a:p>
            <a:pPr marL="285750" indent="-285750">
              <a:buFont typeface="Wingdings" panose="05000000000000000000" pitchFamily="2" charset="2"/>
              <a:buChar char="Ø"/>
            </a:pPr>
            <a:r>
              <a:rPr lang="en-GB" dirty="0"/>
              <a:t>Orange- environmental det.</a:t>
            </a:r>
          </a:p>
          <a:p>
            <a:pPr marL="285750" indent="-285750">
              <a:buFont typeface="Wingdings" panose="05000000000000000000" pitchFamily="2" charset="2"/>
              <a:buChar char="Ø"/>
            </a:pPr>
            <a:r>
              <a:rPr lang="en-GB" dirty="0"/>
              <a:t>Watermelon- ethical &amp; practical issues</a:t>
            </a:r>
          </a:p>
          <a:p>
            <a:endParaRPr lang="en-GB" dirty="0"/>
          </a:p>
        </p:txBody>
      </p:sp>
    </p:spTree>
    <p:extLst>
      <p:ext uri="{BB962C8B-B14F-4D97-AF65-F5344CB8AC3E}">
        <p14:creationId xmlns:p14="http://schemas.microsoft.com/office/powerpoint/2010/main" val="329658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9228"/>
            <a:ext cx="7024744" cy="952500"/>
          </a:xfrm>
        </p:spPr>
        <p:txBody>
          <a:bodyPr>
            <a:normAutofit/>
          </a:bodyPr>
          <a:lstStyle/>
          <a:p>
            <a:pPr algn="ctr"/>
            <a:r>
              <a:rPr lang="en-GB" sz="4400" b="1" dirty="0"/>
              <a:t>Summarising Example:</a:t>
            </a:r>
          </a:p>
        </p:txBody>
      </p:sp>
      <p:sp>
        <p:nvSpPr>
          <p:cNvPr id="3" name="Rectangle 2"/>
          <p:cNvSpPr/>
          <p:nvPr/>
        </p:nvSpPr>
        <p:spPr>
          <a:xfrm>
            <a:off x="539552" y="1417340"/>
            <a:ext cx="4572000" cy="3785652"/>
          </a:xfrm>
          <a:prstGeom prst="rect">
            <a:avLst/>
          </a:prstGeom>
          <a:ln>
            <a:solidFill>
              <a:srgbClr val="7030A0"/>
            </a:solidFill>
          </a:ln>
        </p:spPr>
        <p:txBody>
          <a:bodyPr>
            <a:spAutoFit/>
          </a:bodyPr>
          <a:lstStyle/>
          <a:p>
            <a:r>
              <a:rPr lang="en-GB" sz="1600" dirty="0"/>
              <a:t>The principles of conditioning have been applied to a broad range of real world behaviours and problems. For instance, operant conditioning is the basis of token economy systems that have been used successfully in institutions, such as prisons and psychiatric wards. These work by rewarding appropriate behaviours with tokens that can then be exchanged for privileges. Classical conditioning has been applied to the treatments of phobias through flooding and systematic desensitisation. Treatments such as these have the advantage of requiring less effort from a patient because the patient does not have to think about their problem therefore such therapies are also suitable for patients who lack insight. (107) (8 mins!!)</a:t>
            </a:r>
          </a:p>
        </p:txBody>
      </p:sp>
      <p:sp>
        <p:nvSpPr>
          <p:cNvPr id="4" name="Right Arrow 3"/>
          <p:cNvSpPr/>
          <p:nvPr/>
        </p:nvSpPr>
        <p:spPr>
          <a:xfrm>
            <a:off x="5004048" y="3001516"/>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721176" y="1376397"/>
            <a:ext cx="2880320" cy="3970318"/>
          </a:xfrm>
          <a:prstGeom prst="rect">
            <a:avLst/>
          </a:prstGeom>
          <a:solidFill>
            <a:schemeClr val="bg1"/>
          </a:solidFill>
          <a:ln>
            <a:solidFill>
              <a:srgbClr val="FD83E6"/>
            </a:solidFill>
          </a:ln>
        </p:spPr>
        <p:txBody>
          <a:bodyPr wrap="square" rtlCol="0">
            <a:spAutoFit/>
          </a:bodyPr>
          <a:lstStyle/>
          <a:p>
            <a:r>
              <a:rPr lang="en-GB" dirty="0"/>
              <a:t>Behaviourist principles have many useful real world applications. For example operant conditioning is used in institutions (e.g. prisons) to reward inmates for positive behaviours. Also classical conditioning has successfully been used as a therapy to treat phobias. Therefore this approach has been used to improve people’s lives. (47) (3.5 mins)</a:t>
            </a:r>
          </a:p>
        </p:txBody>
      </p:sp>
    </p:spTree>
    <p:extLst>
      <p:ext uri="{BB962C8B-B14F-4D97-AF65-F5344CB8AC3E}">
        <p14:creationId xmlns:p14="http://schemas.microsoft.com/office/powerpoint/2010/main" val="731164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8962"/>
            <a:ext cx="7024744" cy="952500"/>
          </a:xfrm>
        </p:spPr>
        <p:txBody>
          <a:bodyPr>
            <a:normAutofit/>
          </a:bodyPr>
          <a:lstStyle/>
          <a:p>
            <a:pPr algn="ctr"/>
            <a:r>
              <a:rPr lang="en-GB" sz="4800" b="1" dirty="0"/>
              <a:t>Quiz!</a:t>
            </a:r>
          </a:p>
        </p:txBody>
      </p:sp>
      <p:sp>
        <p:nvSpPr>
          <p:cNvPr id="3" name="TextBox 2"/>
          <p:cNvSpPr txBox="1"/>
          <p:nvPr/>
        </p:nvSpPr>
        <p:spPr>
          <a:xfrm>
            <a:off x="683568" y="1221462"/>
            <a:ext cx="7632848" cy="4493538"/>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GB" dirty="0"/>
              <a:t>Put these approaches in the order of earliest to most recent: Humanistic, social learning theory, behaviourist, cognitive. </a:t>
            </a:r>
          </a:p>
          <a:p>
            <a:pPr marL="342900" indent="-342900">
              <a:spcBef>
                <a:spcPts val="600"/>
              </a:spcBef>
              <a:spcAft>
                <a:spcPts val="600"/>
              </a:spcAft>
              <a:buFont typeface="+mj-lt"/>
              <a:buAutoNum type="arabicPeriod"/>
            </a:pPr>
            <a:r>
              <a:rPr lang="en-GB" dirty="0"/>
              <a:t>Who suggested that the mind and the body were separate and independent of one another? Darwin, Wundt, Descartes or Locke?</a:t>
            </a:r>
          </a:p>
          <a:p>
            <a:pPr marL="342900" indent="-342900">
              <a:spcBef>
                <a:spcPts val="600"/>
              </a:spcBef>
              <a:spcAft>
                <a:spcPts val="600"/>
              </a:spcAft>
              <a:buFont typeface="+mj-lt"/>
              <a:buAutoNum type="arabicPeriod"/>
            </a:pPr>
            <a:r>
              <a:rPr lang="en-GB" dirty="0"/>
              <a:t>In Pavlov’s conditioning what was the neutral stimulus?</a:t>
            </a:r>
          </a:p>
          <a:p>
            <a:pPr marL="342900" indent="-342900">
              <a:spcBef>
                <a:spcPts val="600"/>
              </a:spcBef>
              <a:spcAft>
                <a:spcPts val="600"/>
              </a:spcAft>
              <a:buFont typeface="+mj-lt"/>
              <a:buAutoNum type="arabicPeriod"/>
            </a:pPr>
            <a:r>
              <a:rPr lang="en-GB" dirty="0"/>
              <a:t>In Pavlov’s conditioning, what was the unconditioned response?</a:t>
            </a:r>
          </a:p>
          <a:p>
            <a:pPr marL="342900" indent="-342900">
              <a:spcBef>
                <a:spcPts val="600"/>
              </a:spcBef>
              <a:spcAft>
                <a:spcPts val="600"/>
              </a:spcAft>
              <a:buFont typeface="+mj-lt"/>
              <a:buAutoNum type="arabicPeriod"/>
            </a:pPr>
            <a:r>
              <a:rPr lang="en-GB" dirty="0"/>
              <a:t>Which consequence(s) in operant conditioning make the behaviour more likely to occur?</a:t>
            </a:r>
          </a:p>
          <a:p>
            <a:pPr marL="342900" indent="-342900">
              <a:spcBef>
                <a:spcPts val="600"/>
              </a:spcBef>
              <a:spcAft>
                <a:spcPts val="600"/>
              </a:spcAft>
              <a:buFont typeface="+mj-lt"/>
              <a:buAutoNum type="arabicPeriod"/>
            </a:pPr>
            <a:r>
              <a:rPr lang="en-GB" dirty="0"/>
              <a:t>If you got your phone taken away for getting a bad report, what kind of conditioning would that be?</a:t>
            </a:r>
          </a:p>
          <a:p>
            <a:pPr marL="342900" indent="-342900">
              <a:spcBef>
                <a:spcPts val="600"/>
              </a:spcBef>
              <a:spcAft>
                <a:spcPts val="600"/>
              </a:spcAft>
              <a:buFont typeface="+mj-lt"/>
              <a:buAutoNum type="arabicPeriod"/>
            </a:pPr>
            <a:r>
              <a:rPr lang="en-GB" dirty="0"/>
              <a:t>Briefly give the definition of ‘environmental determinism’</a:t>
            </a:r>
          </a:p>
          <a:p>
            <a:pPr marL="342900" indent="-342900">
              <a:spcBef>
                <a:spcPts val="600"/>
              </a:spcBef>
              <a:spcAft>
                <a:spcPts val="600"/>
              </a:spcAft>
              <a:buFont typeface="+mj-lt"/>
              <a:buAutoNum type="arabicPeriod"/>
            </a:pPr>
            <a:endParaRPr lang="en-GB" dirty="0"/>
          </a:p>
        </p:txBody>
      </p:sp>
    </p:spTree>
    <p:extLst>
      <p:ext uri="{BB962C8B-B14F-4D97-AF65-F5344CB8AC3E}">
        <p14:creationId xmlns:p14="http://schemas.microsoft.com/office/powerpoint/2010/main" val="421067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99592" y="697260"/>
            <a:ext cx="518457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You are the Researcher:</a:t>
            </a:r>
          </a:p>
        </p:txBody>
      </p:sp>
      <p:sp>
        <p:nvSpPr>
          <p:cNvPr id="3" name="Rounded Rectangle 2"/>
          <p:cNvSpPr/>
          <p:nvPr/>
        </p:nvSpPr>
        <p:spPr>
          <a:xfrm>
            <a:off x="683568" y="1921396"/>
            <a:ext cx="7488832" cy="3312368"/>
          </a:xfrm>
          <a:prstGeom prst="roundRect">
            <a:avLst/>
          </a:prstGeom>
          <a:solidFill>
            <a:srgbClr val="86F8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How could you test reinforcement in humans as opposed to animals?</a:t>
            </a:r>
          </a:p>
          <a:p>
            <a:pPr marL="342900" indent="-342900">
              <a:buFont typeface="Wingdings" panose="05000000000000000000" pitchFamily="2" charset="2"/>
              <a:buChar char="Ø"/>
            </a:pPr>
            <a:r>
              <a:rPr lang="en-GB" sz="2000" dirty="0">
                <a:solidFill>
                  <a:schemeClr val="tx1"/>
                </a:solidFill>
              </a:rPr>
              <a:t>Can you design a simple study to test which form of reinforcement/ punishment is most effective at getting students to ensure they complete homework to the best ability they can? </a:t>
            </a:r>
          </a:p>
          <a:p>
            <a:pPr marL="342900" indent="-342900">
              <a:buFont typeface="Wingdings" panose="05000000000000000000" pitchFamily="2" charset="2"/>
              <a:buChar char="Ø"/>
            </a:pPr>
            <a:r>
              <a:rPr lang="en-GB" sz="2000" dirty="0">
                <a:solidFill>
                  <a:schemeClr val="tx1"/>
                </a:solidFill>
              </a:rPr>
              <a:t>How would you do it ethically?</a:t>
            </a:r>
          </a:p>
          <a:p>
            <a:pPr marL="342900" indent="-342900">
              <a:buFont typeface="Wingdings" panose="05000000000000000000" pitchFamily="2" charset="2"/>
              <a:buChar char="Ø"/>
            </a:pPr>
            <a:r>
              <a:rPr lang="en-GB" sz="2000" dirty="0">
                <a:solidFill>
                  <a:schemeClr val="tx1"/>
                </a:solidFill>
              </a:rPr>
              <a:t>How would you select your participants?</a:t>
            </a:r>
          </a:p>
          <a:p>
            <a:pPr algn="ctr"/>
            <a:endParaRPr lang="en-GB" sz="2000" dirty="0">
              <a:solidFill>
                <a:schemeClr val="tx1"/>
              </a:solidFill>
            </a:endParaRPr>
          </a:p>
          <a:p>
            <a:pPr algn="ctr"/>
            <a:r>
              <a:rPr lang="en-GB" sz="2000" dirty="0">
                <a:solidFill>
                  <a:schemeClr val="tx1"/>
                </a:solidFill>
              </a:rPr>
              <a:t>In pairs/ threes plan out your experiment!</a:t>
            </a:r>
          </a:p>
        </p:txBody>
      </p:sp>
      <p:pic>
        <p:nvPicPr>
          <p:cNvPr id="3074" name="Picture 2" descr="Image result for man doing rese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62526"/>
            <a:ext cx="2442278" cy="165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43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17273"/>
            <a:ext cx="8749562" cy="204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696" b="34733"/>
          <a:stretch/>
        </p:blipFill>
        <p:spPr bwMode="auto">
          <a:xfrm>
            <a:off x="6444208" y="207197"/>
            <a:ext cx="2001816" cy="610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3098900"/>
            <a:ext cx="8568952" cy="3139321"/>
          </a:xfrm>
          <a:prstGeom prst="rect">
            <a:avLst/>
          </a:prstGeom>
          <a:noFill/>
        </p:spPr>
        <p:txBody>
          <a:bodyPr wrap="square" rtlCol="0">
            <a:spAutoFit/>
          </a:bodyPr>
          <a:lstStyle/>
          <a:p>
            <a:r>
              <a:rPr lang="en-GB" b="1" dirty="0" smtClean="0"/>
              <a:t>Possible Points:</a:t>
            </a:r>
          </a:p>
          <a:p>
            <a:pPr marL="285750" indent="-285750">
              <a:buFontTx/>
              <a:buChar char="-"/>
            </a:pPr>
            <a:r>
              <a:rPr lang="en-GB" dirty="0" smtClean="0"/>
              <a:t>First to open a lab specifically designed to study psychology under controlled conditions</a:t>
            </a:r>
          </a:p>
          <a:p>
            <a:pPr marL="285750" indent="-285750">
              <a:buFontTx/>
              <a:buChar char="-"/>
            </a:pPr>
            <a:r>
              <a:rPr lang="en-GB" dirty="0" smtClean="0"/>
              <a:t>Attempted to use scientific methods such as controlled conditions and standardised instructions and procedures</a:t>
            </a:r>
          </a:p>
          <a:p>
            <a:pPr marL="285750" indent="-285750">
              <a:buFontTx/>
              <a:buChar char="-"/>
            </a:pPr>
            <a:r>
              <a:rPr lang="en-GB" dirty="0" smtClean="0"/>
              <a:t>Moved psychology away from the study of philosophy or biology </a:t>
            </a:r>
          </a:p>
          <a:p>
            <a:pPr marL="285750" indent="-285750">
              <a:buFontTx/>
              <a:buChar char="-"/>
            </a:pPr>
            <a:r>
              <a:rPr lang="en-GB" dirty="0" smtClean="0"/>
              <a:t>He paved the way for other psychologists to build on his work and improve his methods. </a:t>
            </a:r>
          </a:p>
          <a:p>
            <a:pPr marL="285750" indent="-285750">
              <a:buFontTx/>
              <a:buChar char="-"/>
            </a:pPr>
            <a:r>
              <a:rPr lang="en-GB" dirty="0" smtClean="0"/>
              <a:t>Introspection is still used today in areas such as therapy and it is useful in understanding mental states.  </a:t>
            </a:r>
          </a:p>
          <a:p>
            <a:pPr marL="285750" indent="-285750">
              <a:buFontTx/>
              <a:buChar char="-"/>
            </a:pPr>
            <a:endParaRPr lang="en-GB" dirty="0"/>
          </a:p>
        </p:txBody>
      </p:sp>
    </p:spTree>
    <p:extLst>
      <p:ext uri="{BB962C8B-B14F-4D97-AF65-F5344CB8AC3E}">
        <p14:creationId xmlns:p14="http://schemas.microsoft.com/office/powerpoint/2010/main" val="270285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2044" y="541787"/>
            <a:ext cx="7673546" cy="1043997"/>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u="sng" dirty="0">
                <a:solidFill>
                  <a:srgbClr val="7030A0"/>
                </a:solidFill>
              </a:rPr>
              <a:t>Approaches in Psychology</a:t>
            </a:r>
          </a:p>
        </p:txBody>
      </p:sp>
      <p:sp>
        <p:nvSpPr>
          <p:cNvPr id="3" name="Subtitle 2"/>
          <p:cNvSpPr txBox="1">
            <a:spLocks/>
          </p:cNvSpPr>
          <p:nvPr/>
        </p:nvSpPr>
        <p:spPr>
          <a:xfrm>
            <a:off x="539552" y="1585784"/>
            <a:ext cx="4971562" cy="3315730"/>
          </a:xfrm>
          <a:prstGeom prst="rect">
            <a:avLst/>
          </a:prstGeom>
        </p:spPr>
        <p:txBody>
          <a:bodyPr>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GB" i="1" dirty="0"/>
              <a:t>The Tivoli Gardens is an amusement park in Copenhagen. It is the second oldest amusement park in the world. It features the world’s tallest carousel at 80 metres high, and Vertigo, a looping plan ride where the rider is able to control the plane himself. </a:t>
            </a:r>
          </a:p>
          <a:p>
            <a:r>
              <a:rPr lang="en-GB" i="1" dirty="0">
                <a:hlinkClick r:id="rId2"/>
              </a:rPr>
              <a:t>https://www.youtube.com/watch?v=zSXiO932Xks</a:t>
            </a:r>
            <a:r>
              <a:rPr lang="en-GB" i="1" dirty="0"/>
              <a:t> </a:t>
            </a:r>
          </a:p>
          <a:p>
            <a:r>
              <a:rPr lang="en-GB" b="1" dirty="0">
                <a:solidFill>
                  <a:srgbClr val="00B0F0"/>
                </a:solidFill>
              </a:rPr>
              <a:t>What is your reaction to this ride?</a:t>
            </a:r>
          </a:p>
          <a:p>
            <a:r>
              <a:rPr lang="en-GB" b="1" dirty="0">
                <a:solidFill>
                  <a:srgbClr val="00B0F0"/>
                </a:solidFill>
              </a:rPr>
              <a:t>Why do people react differently?</a:t>
            </a:r>
          </a:p>
        </p:txBody>
      </p:sp>
      <p:pic>
        <p:nvPicPr>
          <p:cNvPr id="1026" name="Picture 2" descr="Image result for vertigo tivoli copenh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318536"/>
            <a:ext cx="2388652" cy="358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7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7584" y="481236"/>
            <a:ext cx="7024744" cy="1143000"/>
          </a:xfrm>
          <a:prstGeom prst="rect">
            <a:avLst/>
          </a:prstGeom>
        </p:spPr>
        <p:txBody>
          <a:bodyPr>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are born as a tabula rasa (blank slate)’ </a:t>
            </a:r>
          </a:p>
        </p:txBody>
      </p:sp>
      <p:pic>
        <p:nvPicPr>
          <p:cNvPr id="3" name="Picture 2" descr="http://img-aws.ehowcdn.com/600x600p/photos.demandstudios.com/getty/article/165/34/86522708.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62" t="17355" r="7072" b="15897"/>
          <a:stretch/>
        </p:blipFill>
        <p:spPr bwMode="auto">
          <a:xfrm>
            <a:off x="2107708" y="1699941"/>
            <a:ext cx="4464496" cy="34948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5776" y="2325419"/>
            <a:ext cx="2664296" cy="2308324"/>
          </a:xfrm>
          <a:prstGeom prst="rect">
            <a:avLst/>
          </a:prstGeom>
          <a:noFill/>
        </p:spPr>
        <p:txBody>
          <a:bodyPr wrap="square" rtlCol="0">
            <a:spAutoFit/>
          </a:bodyPr>
          <a:lstStyle/>
          <a:p>
            <a:r>
              <a:rPr lang="en-GB" dirty="0">
                <a:solidFill>
                  <a:schemeClr val="bg1"/>
                </a:solidFill>
                <a:latin typeface="Segoe Print" pitchFamily="2" charset="0"/>
              </a:rPr>
              <a:t>What do you think this means? </a:t>
            </a:r>
          </a:p>
          <a:p>
            <a:endParaRPr lang="en-GB" dirty="0">
              <a:solidFill>
                <a:schemeClr val="bg1"/>
              </a:solidFill>
              <a:latin typeface="Segoe Print" pitchFamily="2" charset="0"/>
            </a:endParaRPr>
          </a:p>
          <a:p>
            <a:r>
              <a:rPr lang="en-GB" dirty="0">
                <a:solidFill>
                  <a:schemeClr val="bg1"/>
                </a:solidFill>
                <a:latin typeface="Segoe Print" pitchFamily="2" charset="0"/>
              </a:rPr>
              <a:t/>
            </a:r>
            <a:br>
              <a:rPr lang="en-GB" dirty="0">
                <a:solidFill>
                  <a:schemeClr val="bg1"/>
                </a:solidFill>
                <a:latin typeface="Segoe Print" pitchFamily="2" charset="0"/>
              </a:rPr>
            </a:br>
            <a:r>
              <a:rPr lang="en-GB" dirty="0">
                <a:solidFill>
                  <a:schemeClr val="bg1"/>
                </a:solidFill>
                <a:latin typeface="Segoe Print" pitchFamily="2" charset="0"/>
              </a:rPr>
              <a:t>Which Psychological approach do you think said this and why?</a:t>
            </a:r>
          </a:p>
        </p:txBody>
      </p:sp>
    </p:spTree>
    <p:extLst>
      <p:ext uri="{BB962C8B-B14F-4D97-AF65-F5344CB8AC3E}">
        <p14:creationId xmlns:p14="http://schemas.microsoft.com/office/powerpoint/2010/main" val="314610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watson behaviorism"/>
          <p:cNvPicPr>
            <a:picLocks noChangeAspect="1" noChangeArrowheads="1"/>
          </p:cNvPicPr>
          <p:nvPr/>
        </p:nvPicPr>
        <p:blipFill rotWithShape="1">
          <a:blip r:embed="rId2">
            <a:extLst>
              <a:ext uri="{28A0092B-C50C-407E-A947-70E740481C1C}">
                <a14:useLocalDpi xmlns:a14="http://schemas.microsoft.com/office/drawing/2010/main" val="0"/>
              </a:ext>
            </a:extLst>
          </a:blip>
          <a:srcRect l="10049"/>
          <a:stretch/>
        </p:blipFill>
        <p:spPr bwMode="auto">
          <a:xfrm>
            <a:off x="1050957" y="913284"/>
            <a:ext cx="6624736" cy="42961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1720" y="337220"/>
            <a:ext cx="2016224" cy="461665"/>
          </a:xfrm>
          <a:prstGeom prst="rect">
            <a:avLst/>
          </a:prstGeom>
          <a:noFill/>
        </p:spPr>
        <p:txBody>
          <a:bodyPr wrap="square" rtlCol="0">
            <a:spAutoFit/>
          </a:bodyPr>
          <a:lstStyle/>
          <a:p>
            <a:r>
              <a:rPr lang="en-GB" sz="2400" b="1" u="sng" dirty="0"/>
              <a:t>John Watson</a:t>
            </a:r>
          </a:p>
        </p:txBody>
      </p:sp>
    </p:spTree>
    <p:extLst>
      <p:ext uri="{BB962C8B-B14F-4D97-AF65-F5344CB8AC3E}">
        <p14:creationId xmlns:p14="http://schemas.microsoft.com/office/powerpoint/2010/main" val="70616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56320"/>
            <a:ext cx="7497464" cy="5232202"/>
          </a:xfrm>
          <a:prstGeom prst="rect">
            <a:avLst/>
          </a:prstGeom>
          <a:noFill/>
        </p:spPr>
        <p:txBody>
          <a:bodyPr wrap="square" rtlCol="0">
            <a:spAutoFit/>
          </a:bodyPr>
          <a:lstStyle/>
          <a:p>
            <a:pPr algn="ctr"/>
            <a:r>
              <a:rPr lang="en-GB" sz="3200" b="1" u="sng" dirty="0"/>
              <a:t>The Behaviourist Approach </a:t>
            </a:r>
          </a:p>
          <a:p>
            <a:pPr algn="ctr"/>
            <a:r>
              <a:rPr lang="en-GB" sz="3200" dirty="0"/>
              <a:t>(The Learning Approach)</a:t>
            </a:r>
          </a:p>
          <a:p>
            <a:endParaRPr lang="en-GB" dirty="0"/>
          </a:p>
          <a:p>
            <a:r>
              <a:rPr lang="en-GB" b="1" dirty="0"/>
              <a:t>5 Key Assumptions:</a:t>
            </a:r>
          </a:p>
          <a:p>
            <a:endParaRPr lang="en-GB" b="1" dirty="0"/>
          </a:p>
          <a:p>
            <a:r>
              <a:rPr lang="en-GB" b="1" i="1" dirty="0"/>
              <a:t>Behaviourist reject the vagueness of introspection and instead focus on observable behaviour that can be tested scientifically (usually in the lab)</a:t>
            </a:r>
          </a:p>
          <a:p>
            <a:endParaRPr lang="en-GB" b="1" i="1" dirty="0"/>
          </a:p>
          <a:p>
            <a:pPr marL="285750" indent="-285750">
              <a:buFont typeface="Arial" panose="020B0604020202020204" pitchFamily="34" charset="0"/>
              <a:buChar char="•"/>
            </a:pPr>
            <a:r>
              <a:rPr lang="en-GB" dirty="0"/>
              <a:t>Behaviour is learned from </a:t>
            </a:r>
            <a:r>
              <a:rPr lang="en-GB" b="1" dirty="0"/>
              <a:t>experience</a:t>
            </a:r>
            <a:r>
              <a:rPr lang="en-GB" dirty="0"/>
              <a:t>.</a:t>
            </a:r>
          </a:p>
          <a:p>
            <a:pPr marL="285750" indent="-285750">
              <a:buFont typeface="Arial" panose="020B0604020202020204" pitchFamily="34" charset="0"/>
              <a:buChar char="•"/>
            </a:pPr>
            <a:r>
              <a:rPr lang="en-GB" dirty="0"/>
              <a:t>The behaviourist approach is only concerned with behaviour that can be </a:t>
            </a:r>
            <a:r>
              <a:rPr lang="en-GB" b="1" dirty="0"/>
              <a:t>observed </a:t>
            </a:r>
            <a:r>
              <a:rPr lang="en-GB" dirty="0"/>
              <a:t>and </a:t>
            </a:r>
            <a:r>
              <a:rPr lang="en-GB" b="1" dirty="0"/>
              <a:t>measured scientifically.</a:t>
            </a:r>
          </a:p>
          <a:p>
            <a:pPr marL="285750" indent="-285750">
              <a:buFont typeface="Arial" panose="020B0604020202020204" pitchFamily="34" charset="0"/>
              <a:buChar char="•"/>
            </a:pPr>
            <a:r>
              <a:rPr lang="en-GB" dirty="0"/>
              <a:t>It is therefore </a:t>
            </a:r>
            <a:r>
              <a:rPr lang="en-GB" b="1" dirty="0"/>
              <a:t>not </a:t>
            </a:r>
            <a:r>
              <a:rPr lang="en-GB" dirty="0"/>
              <a:t>concerned with what goes on in the </a:t>
            </a:r>
            <a:r>
              <a:rPr lang="en-GB" b="1" dirty="0"/>
              <a:t>mind</a:t>
            </a:r>
          </a:p>
          <a:p>
            <a:pPr marL="285750" indent="-285750">
              <a:buFont typeface="Arial" panose="020B0604020202020204" pitchFamily="34" charset="0"/>
              <a:buChar char="•"/>
            </a:pPr>
            <a:r>
              <a:rPr lang="en-GB" dirty="0"/>
              <a:t>They usually use </a:t>
            </a:r>
            <a:r>
              <a:rPr lang="en-GB" b="1" dirty="0"/>
              <a:t>laboratory experiments.</a:t>
            </a:r>
          </a:p>
          <a:p>
            <a:pPr marL="285750" indent="-285750">
              <a:buFont typeface="Arial" panose="020B0604020202020204" pitchFamily="34" charset="0"/>
              <a:buChar char="•"/>
            </a:pPr>
            <a:r>
              <a:rPr lang="en-GB" dirty="0"/>
              <a:t>Animals are often studied as they share the same principles of learning as humans.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TextBox 2"/>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pic>
        <p:nvPicPr>
          <p:cNvPr id="6146" name="Picture 2" descr="Image result for cartoon d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53244"/>
            <a:ext cx="1204858" cy="166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4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82720" y="545168"/>
            <a:ext cx="7085624" cy="1261884"/>
          </a:xfrm>
          <a:prstGeom prst="rect">
            <a:avLst/>
          </a:prstGeom>
          <a:noFill/>
        </p:spPr>
        <p:txBody>
          <a:bodyPr wrap="square" rtlCol="0">
            <a:spAutoFit/>
          </a:bodyPr>
          <a:lstStyle/>
          <a:p>
            <a:pPr algn="ctr"/>
            <a:r>
              <a:rPr lang="en-GB" sz="3600" b="1" dirty="0">
                <a:solidFill>
                  <a:srgbClr val="169105"/>
                </a:solidFill>
              </a:rPr>
              <a:t>Classical Conditioning- Pavlov </a:t>
            </a:r>
          </a:p>
          <a:p>
            <a:pPr algn="ctr"/>
            <a:r>
              <a:rPr lang="en-GB" sz="2000" dirty="0">
                <a:solidFill>
                  <a:srgbClr val="169105"/>
                </a:solidFill>
              </a:rPr>
              <a:t>(learning by association between a neutral stimulus and a reflex response)</a:t>
            </a:r>
          </a:p>
        </p:txBody>
      </p:sp>
      <p:sp>
        <p:nvSpPr>
          <p:cNvPr id="15" name="TextBox 14"/>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pic>
        <p:nvPicPr>
          <p:cNvPr id="2" name="Picture 2" descr="Image result for pavlov 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197" y="2137420"/>
            <a:ext cx="3353195" cy="25148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vlo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763962"/>
            <a:ext cx="2295034" cy="22950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2720" y="4225652"/>
            <a:ext cx="3413216" cy="646331"/>
          </a:xfrm>
          <a:prstGeom prst="rect">
            <a:avLst/>
          </a:prstGeom>
          <a:noFill/>
        </p:spPr>
        <p:txBody>
          <a:bodyPr wrap="square" rtlCol="0">
            <a:spAutoFit/>
          </a:bodyPr>
          <a:lstStyle/>
          <a:p>
            <a:pPr algn="ctr"/>
            <a:r>
              <a:rPr lang="en-GB" b="1" dirty="0"/>
              <a:t>Ivan Pavlov (1849- 1936)</a:t>
            </a:r>
          </a:p>
          <a:p>
            <a:pPr algn="ctr"/>
            <a:r>
              <a:rPr lang="en-GB" b="1" dirty="0"/>
              <a:t>Born: Russia</a:t>
            </a:r>
          </a:p>
        </p:txBody>
      </p:sp>
    </p:spTree>
    <p:extLst>
      <p:ext uri="{BB962C8B-B14F-4D97-AF65-F5344CB8AC3E}">
        <p14:creationId xmlns:p14="http://schemas.microsoft.com/office/powerpoint/2010/main" val="176775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assical conditi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77280"/>
            <a:ext cx="7469656" cy="41404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008" y="0"/>
            <a:ext cx="3456384" cy="400110"/>
          </a:xfrm>
          <a:prstGeom prst="rect">
            <a:avLst/>
          </a:prstGeom>
          <a:noFill/>
        </p:spPr>
        <p:txBody>
          <a:bodyPr wrap="square" rtlCol="0">
            <a:spAutoFit/>
          </a:bodyPr>
          <a:lstStyle/>
          <a:p>
            <a:pPr algn="ctr"/>
            <a:r>
              <a:rPr lang="en-GB" sz="2000" dirty="0">
                <a:solidFill>
                  <a:schemeClr val="bg1"/>
                </a:solidFill>
              </a:rPr>
              <a:t>Approaches: Behaviourism</a:t>
            </a:r>
          </a:p>
        </p:txBody>
      </p:sp>
      <p:sp>
        <p:nvSpPr>
          <p:cNvPr id="3" name="Rectangle 2"/>
          <p:cNvSpPr/>
          <p:nvPr/>
        </p:nvSpPr>
        <p:spPr>
          <a:xfrm>
            <a:off x="4932040" y="769268"/>
            <a:ext cx="3528392"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9552" y="2821300"/>
            <a:ext cx="5544616" cy="2340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3183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ustom 2">
      <a:majorFont>
        <a:latin typeface="Candara"/>
        <a:ea typeface=""/>
        <a:cs typeface=""/>
      </a:majorFont>
      <a:minorFont>
        <a:latin typeface="Candara"/>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13348</TotalTime>
  <Words>1271</Words>
  <Application>Microsoft Office PowerPoint</Application>
  <PresentationFormat>On-screen Show (16:10)</PresentationFormat>
  <Paragraphs>156</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Evaluation in Psychology</vt:lpstr>
      <vt:lpstr>PowerPoint Presentation</vt:lpstr>
      <vt:lpstr>Summarising Example:</vt:lpstr>
      <vt:lpstr>Quiz!</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Mesnard</dc:creator>
  <cp:lastModifiedBy>Nikki Mesnard</cp:lastModifiedBy>
  <cp:revision>61</cp:revision>
  <cp:lastPrinted>2019-09-10T20:43:35Z</cp:lastPrinted>
  <dcterms:created xsi:type="dcterms:W3CDTF">2017-07-24T13:25:46Z</dcterms:created>
  <dcterms:modified xsi:type="dcterms:W3CDTF">2019-09-10T20:46:04Z</dcterms:modified>
</cp:coreProperties>
</file>