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83" r:id="rId3"/>
    <p:sldId id="286" r:id="rId4"/>
    <p:sldId id="257" r:id="rId5"/>
    <p:sldId id="269" r:id="rId6"/>
    <p:sldId id="262" r:id="rId7"/>
    <p:sldId id="263" r:id="rId8"/>
    <p:sldId id="264" r:id="rId9"/>
    <p:sldId id="284" r:id="rId10"/>
    <p:sldId id="294" r:id="rId11"/>
    <p:sldId id="295" r:id="rId12"/>
    <p:sldId id="296" r:id="rId13"/>
    <p:sldId id="265" r:id="rId14"/>
    <p:sldId id="272" r:id="rId15"/>
    <p:sldId id="285" r:id="rId16"/>
    <p:sldId id="298" r:id="rId17"/>
    <p:sldId id="297" r:id="rId18"/>
    <p:sldId id="287" r:id="rId19"/>
    <p:sldId id="299" r:id="rId20"/>
    <p:sldId id="300" r:id="rId21"/>
    <p:sldId id="288" r:id="rId22"/>
    <p:sldId id="271" r:id="rId23"/>
    <p:sldId id="289" r:id="rId24"/>
    <p:sldId id="290" r:id="rId25"/>
    <p:sldId id="291" r:id="rId26"/>
    <p:sldId id="292"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E7600D"/>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84" autoAdjust="0"/>
  </p:normalViewPr>
  <p:slideViewPr>
    <p:cSldViewPr>
      <p:cViewPr>
        <p:scale>
          <a:sx n="66" d="100"/>
          <a:sy n="66" d="100"/>
        </p:scale>
        <p:origin x="-1506"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C450D-DADA-432E-982E-B55D44DAC01D}" type="datetimeFigureOut">
              <a:rPr lang="en-GB" smtClean="0"/>
              <a:t>08/09/2019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43EC9-9D76-4BB2-8ED4-1DCABE5415C8}" type="slidenum">
              <a:rPr lang="en-GB" smtClean="0"/>
              <a:t>‹#›</a:t>
            </a:fld>
            <a:endParaRPr lang="en-GB"/>
          </a:p>
        </p:txBody>
      </p:sp>
    </p:spTree>
    <p:extLst>
      <p:ext uri="{BB962C8B-B14F-4D97-AF65-F5344CB8AC3E}">
        <p14:creationId xmlns:p14="http://schemas.microsoft.com/office/powerpoint/2010/main" val="57863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do using</a:t>
            </a:r>
            <a:r>
              <a:rPr lang="en-GB" baseline="0" dirty="0"/>
              <a:t> a variety of materials </a:t>
            </a:r>
          </a:p>
          <a:p>
            <a:endParaRPr lang="en-GB" baseline="0" dirty="0"/>
          </a:p>
          <a:p>
            <a:pPr marL="171450" indent="-171450">
              <a:buFontTx/>
              <a:buChar char="-"/>
            </a:pPr>
            <a:r>
              <a:rPr lang="en-GB" baseline="0" dirty="0"/>
              <a:t>Pipe cleaners </a:t>
            </a:r>
          </a:p>
          <a:p>
            <a:pPr marL="171450" indent="-171450">
              <a:buFontTx/>
              <a:buChar char="-"/>
            </a:pPr>
            <a:r>
              <a:rPr lang="en-GB" baseline="0" dirty="0"/>
              <a:t>String </a:t>
            </a:r>
          </a:p>
          <a:p>
            <a:pPr marL="171450" indent="-171450">
              <a:buFontTx/>
              <a:buChar char="-"/>
            </a:pPr>
            <a:r>
              <a:rPr lang="en-GB" baseline="0" dirty="0"/>
              <a:t>Strawberry laces </a:t>
            </a:r>
            <a:r>
              <a:rPr lang="en-GB" baseline="0" dirty="0" err="1"/>
              <a:t>etc</a:t>
            </a:r>
            <a:r>
              <a:rPr lang="en-GB" baseline="0" dirty="0"/>
              <a:t> </a:t>
            </a:r>
          </a:p>
        </p:txBody>
      </p:sp>
      <p:sp>
        <p:nvSpPr>
          <p:cNvPr id="4" name="Slide Number Placeholder 3"/>
          <p:cNvSpPr>
            <a:spLocks noGrp="1"/>
          </p:cNvSpPr>
          <p:nvPr>
            <p:ph type="sldNum" sz="quarter" idx="10"/>
          </p:nvPr>
        </p:nvSpPr>
        <p:spPr/>
        <p:txBody>
          <a:bodyPr/>
          <a:lstStyle/>
          <a:p>
            <a:fld id="{C5C43EC9-9D76-4BB2-8ED4-1DCABE5415C8}" type="slidenum">
              <a:rPr lang="en-GB" smtClean="0"/>
              <a:t>22</a:t>
            </a:fld>
            <a:endParaRPr lang="en-GB"/>
          </a:p>
        </p:txBody>
      </p:sp>
    </p:spTree>
    <p:extLst>
      <p:ext uri="{BB962C8B-B14F-4D97-AF65-F5344CB8AC3E}">
        <p14:creationId xmlns:p14="http://schemas.microsoft.com/office/powerpoint/2010/main" val="245831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D8005E-D659-4FCC-BC84-B73ED7919528}"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68D63A8-EF7C-462F-83A5-7B0C1D058F7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8005E-D659-4FCC-BC84-B73ED7919528}"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D63A8-EF7C-462F-83A5-7B0C1D058F7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8005E-D659-4FCC-BC84-B73ED7919528}"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D63A8-EF7C-462F-83A5-7B0C1D058F7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D8005E-D659-4FCC-BC84-B73ED7919528}"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D63A8-EF7C-462F-83A5-7B0C1D058F7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FD8005E-D659-4FCC-BC84-B73ED7919528}" type="datetimeFigureOut">
              <a:rPr lang="en-GB" smtClean="0"/>
              <a:t>08/09/2019</a:t>
            </a:fld>
            <a:endParaRPr lang="en-GB"/>
          </a:p>
        </p:txBody>
      </p:sp>
      <p:sp>
        <p:nvSpPr>
          <p:cNvPr id="8" name="Slide Number Placeholder 7"/>
          <p:cNvSpPr>
            <a:spLocks noGrp="1"/>
          </p:cNvSpPr>
          <p:nvPr>
            <p:ph type="sldNum" sz="quarter" idx="11"/>
          </p:nvPr>
        </p:nvSpPr>
        <p:spPr/>
        <p:txBody>
          <a:bodyPr/>
          <a:lstStyle/>
          <a:p>
            <a:fld id="{A68D63A8-EF7C-462F-83A5-7B0C1D058F73}"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D8005E-D659-4FCC-BC84-B73ED7919528}" type="datetimeFigureOut">
              <a:rPr lang="en-GB" smtClean="0"/>
              <a:t>08/09/2019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D63A8-EF7C-462F-83A5-7B0C1D058F7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D8005E-D659-4FCC-BC84-B73ED7919528}" type="datetimeFigureOut">
              <a:rPr lang="en-GB" smtClean="0"/>
              <a:t>08/09/2019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8D63A8-EF7C-462F-83A5-7B0C1D058F7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D8005E-D659-4FCC-BC84-B73ED7919528}" type="datetimeFigureOut">
              <a:rPr lang="en-GB" smtClean="0"/>
              <a:t>08/09/2019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8D63A8-EF7C-462F-83A5-7B0C1D058F7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8005E-D659-4FCC-BC84-B73ED7919528}" type="datetimeFigureOut">
              <a:rPr lang="en-GB" smtClean="0"/>
              <a:t>08/09/2019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8D63A8-EF7C-462F-83A5-7B0C1D058F7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8005E-D659-4FCC-BC84-B73ED7919528}" type="datetimeFigureOut">
              <a:rPr lang="en-GB" smtClean="0"/>
              <a:t>08/09/2019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D63A8-EF7C-462F-83A5-7B0C1D058F73}"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8005E-D659-4FCC-BC84-B73ED7919528}" type="datetimeFigureOut">
              <a:rPr lang="en-GB" smtClean="0"/>
              <a:t>08/09/2019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68D63A8-EF7C-462F-83A5-7B0C1D058F73}" type="slidenum">
              <a:rPr lang="en-GB" smtClean="0"/>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FD8005E-D659-4FCC-BC84-B73ED7919528}" type="datetimeFigureOut">
              <a:rPr lang="en-GB" smtClean="0"/>
              <a:t>08/09/2019</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68D63A8-EF7C-462F-83A5-7B0C1D058F73}" type="slidenum">
              <a:rPr lang="en-GB" smtClean="0"/>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uk/url?sa=i&amp;rct=j&amp;q=&amp;esrc=s&amp;source=images&amp;cd=&amp;cad=rja&amp;uact=8&amp;ved=0ahUKEwirqeLU-qzLAhWB7RQKHW36Cb8QjRwIBw&amp;url=http://allpix.club/pages/t/tardis-inside/&amp;psig=AFQjCNFU0F1rI3Jzl3z4rEu-PTBgfbw2hg&amp;ust=1457384536594535"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o4pMVb0R6M"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X6kn9_U8qk" TargetMode="External"/><Relationship Id="rId2" Type="http://schemas.openxmlformats.org/officeDocument/2006/relationships/hyperlink" Target="https://www.youtube.com/watch?v=5ns8B31n3V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rqeLU-qzLAhWB7RQKHW36Cb8QjRwIBw&amp;url=http://allpix.club/pages/t/tardis-inside/&amp;psig=AFQjCNFU0F1rI3Jzl3z4rEu-PTBgfbw2hg&amp;ust=145738453659453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980728"/>
            <a:ext cx="5364088" cy="1702160"/>
          </a:xfrm>
        </p:spPr>
        <p:txBody>
          <a:bodyPr/>
          <a:lstStyle/>
          <a:p>
            <a:r>
              <a:rPr lang="en-GB" sz="5400" dirty="0"/>
              <a:t>Origins of Psychology</a:t>
            </a:r>
          </a:p>
        </p:txBody>
      </p:sp>
      <p:sp>
        <p:nvSpPr>
          <p:cNvPr id="3" name="Subtitle 2"/>
          <p:cNvSpPr>
            <a:spLocks noGrp="1"/>
          </p:cNvSpPr>
          <p:nvPr>
            <p:ph type="subTitle" idx="1"/>
          </p:nvPr>
        </p:nvSpPr>
        <p:spPr>
          <a:xfrm>
            <a:off x="4139952" y="3789040"/>
            <a:ext cx="6858000" cy="914400"/>
          </a:xfrm>
        </p:spPr>
        <p:txBody>
          <a:bodyPr/>
          <a:lstStyle/>
          <a:p>
            <a:r>
              <a:rPr lang="en-GB" dirty="0"/>
              <a:t>Miss </a:t>
            </a:r>
            <a:r>
              <a:rPr lang="en-GB" dirty="0" smtClean="0"/>
              <a:t>MESNARD </a:t>
            </a:r>
            <a:endParaRPr lang="en-GB" dirty="0"/>
          </a:p>
        </p:txBody>
      </p:sp>
      <p:pic>
        <p:nvPicPr>
          <p:cNvPr id="1026" name="Picture 2" descr="https://encrypted-tbn2.gstatic.com/images?q=tbn:ANd9GcT_fXWu_QGkAf0q0eayc4q4rvRgTsNxqhRbLAW4pPNVtiaDMM3l">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507" y="1052736"/>
            <a:ext cx="3625642" cy="496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021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309306" cy="546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88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0647"/>
            <a:ext cx="4248472" cy="598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76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228" y="0"/>
            <a:ext cx="7024744" cy="1143000"/>
          </a:xfrm>
          <a:noFill/>
          <a:ln>
            <a:noFill/>
          </a:ln>
        </p:spPr>
        <p:txBody>
          <a:bodyPr>
            <a:normAutofit/>
          </a:bodyPr>
          <a:lstStyle/>
          <a:p>
            <a:r>
              <a:rPr lang="en-US" sz="4800" b="1" dirty="0">
                <a:latin typeface="+mn-lt"/>
              </a:rPr>
              <a:t>Wilhelm Wundt</a:t>
            </a:r>
            <a:endParaRPr lang="en-GB" sz="4800" dirty="0">
              <a:latin typeface="+mn-lt"/>
            </a:endParaRPr>
          </a:p>
        </p:txBody>
      </p:sp>
      <p:sp>
        <p:nvSpPr>
          <p:cNvPr id="3" name="Content Placeholder 2"/>
          <p:cNvSpPr>
            <a:spLocks noGrp="1"/>
          </p:cNvSpPr>
          <p:nvPr>
            <p:ph idx="1"/>
          </p:nvPr>
        </p:nvSpPr>
        <p:spPr>
          <a:xfrm>
            <a:off x="323528" y="1484784"/>
            <a:ext cx="6192688" cy="4625461"/>
          </a:xfrm>
        </p:spPr>
        <p:txBody>
          <a:bodyPr>
            <a:normAutofit fontScale="47500" lnSpcReduction="20000"/>
          </a:bodyPr>
          <a:lstStyle/>
          <a:p>
            <a:r>
              <a:rPr lang="en-GB" sz="4300" b="0" dirty="0"/>
              <a:t>Wundt’s approach became known as </a:t>
            </a:r>
            <a:r>
              <a:rPr lang="en-GB" sz="4300" dirty="0"/>
              <a:t>structuralism</a:t>
            </a:r>
            <a:r>
              <a:rPr lang="en-GB" sz="4300" b="0" dirty="0"/>
              <a:t> because he used experimental methods to find the basic building blocks (structures) of thought and investigate how they interacted. To do this, he studied sensation and perception, breaking participants’ observations of objects, images and events down into constituent parts in the same way that an anatomist would study a body trying to find its constituent parts and how they interact.</a:t>
            </a:r>
          </a:p>
          <a:p>
            <a:r>
              <a:rPr lang="en-GB" sz="4300" b="0" dirty="0"/>
              <a:t>At first he did this by studying reaction time - systematically changing the stimuli he presented to participants and measuring how long it took them to respond - inferring that the longer it took to respond, the more mental processes must be involved.</a:t>
            </a:r>
          </a:p>
          <a:p>
            <a:r>
              <a:rPr lang="en-GB" sz="4300" b="0" dirty="0" smtClean="0"/>
              <a:t>*** Later</a:t>
            </a:r>
            <a:r>
              <a:rPr lang="en-GB" sz="4300" b="0" dirty="0"/>
              <a:t>, he adapted and developed a process called </a:t>
            </a:r>
            <a:r>
              <a:rPr lang="en-GB" sz="4300" dirty="0"/>
              <a:t>introspection</a:t>
            </a:r>
            <a:r>
              <a:rPr lang="en-GB" sz="4300" b="0" dirty="0"/>
              <a:t> to infer more about the nature of the processes involved.</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700808"/>
            <a:ext cx="2217974" cy="3806980"/>
          </a:xfrm>
          <a:prstGeom prst="rect">
            <a:avLst/>
          </a:prstGeom>
        </p:spPr>
      </p:pic>
    </p:spTree>
    <p:extLst>
      <p:ext uri="{BB962C8B-B14F-4D97-AF65-F5344CB8AC3E}">
        <p14:creationId xmlns:p14="http://schemas.microsoft.com/office/powerpoint/2010/main" val="4218500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413956"/>
            <a:ext cx="7024744" cy="1143000"/>
          </a:xfrm>
          <a:noFill/>
          <a:ln>
            <a:noFill/>
          </a:ln>
        </p:spPr>
        <p:txBody>
          <a:bodyPr>
            <a:normAutofit/>
          </a:bodyPr>
          <a:lstStyle/>
          <a:p>
            <a:r>
              <a:rPr lang="en-US" sz="4800" b="1" dirty="0">
                <a:latin typeface="+mn-lt"/>
              </a:rPr>
              <a:t>Introspection</a:t>
            </a:r>
            <a:endParaRPr lang="en-GB" sz="4800" dirty="0">
              <a:latin typeface="+mn-lt"/>
            </a:endParaRPr>
          </a:p>
        </p:txBody>
      </p:sp>
      <p:sp>
        <p:nvSpPr>
          <p:cNvPr id="3" name="Content Placeholder 2"/>
          <p:cNvSpPr>
            <a:spLocks noGrp="1"/>
          </p:cNvSpPr>
          <p:nvPr>
            <p:ph idx="1"/>
          </p:nvPr>
        </p:nvSpPr>
        <p:spPr>
          <a:xfrm>
            <a:off x="179512" y="1748324"/>
            <a:ext cx="5688631" cy="3956627"/>
          </a:xfrm>
        </p:spPr>
        <p:txBody>
          <a:bodyPr>
            <a:normAutofit fontScale="62500" lnSpcReduction="20000"/>
          </a:bodyPr>
          <a:lstStyle/>
          <a:p>
            <a:r>
              <a:rPr lang="en-GB" sz="3200" dirty="0"/>
              <a:t>Introspection is the examination of one's own conscious thoughts and feelings.</a:t>
            </a:r>
            <a:endParaRPr lang="en-US" sz="5100" dirty="0" smtClean="0"/>
          </a:p>
          <a:p>
            <a:endParaRPr lang="en-US" sz="3200" dirty="0"/>
          </a:p>
          <a:p>
            <a:r>
              <a:rPr lang="en-US" sz="3200" b="1" dirty="0" smtClean="0"/>
              <a:t>Wundt</a:t>
            </a:r>
            <a:r>
              <a:rPr lang="en-US" sz="3200" dirty="0" smtClean="0"/>
              <a:t> </a:t>
            </a:r>
            <a:r>
              <a:rPr lang="en-US" sz="3200" dirty="0"/>
              <a:t>used </a:t>
            </a:r>
            <a:r>
              <a:rPr lang="en-US" sz="3200" b="1" dirty="0"/>
              <a:t>introspection</a:t>
            </a:r>
            <a:r>
              <a:rPr lang="en-US" sz="3200" dirty="0"/>
              <a:t> to investigate the human mind.  </a:t>
            </a:r>
            <a:r>
              <a:rPr lang="en-US" sz="3200" b="1" dirty="0"/>
              <a:t>Introspection</a:t>
            </a:r>
            <a:r>
              <a:rPr lang="en-US" sz="3200" dirty="0"/>
              <a:t> comes from Latin and means ‘looking into’.  Basically, participants were asked to reflect on their own cognitive processes and describe them. </a:t>
            </a:r>
            <a:endParaRPr lang="en-GB" sz="3200" dirty="0"/>
          </a:p>
          <a:p>
            <a:r>
              <a:rPr lang="en-US" sz="3200" b="1" dirty="0"/>
              <a:t>Wundt</a:t>
            </a:r>
            <a:r>
              <a:rPr lang="en-US" sz="3200" dirty="0"/>
              <a:t> established psychology as a science by using the </a:t>
            </a:r>
            <a:r>
              <a:rPr lang="en-US" sz="3200" b="1" dirty="0">
                <a:solidFill>
                  <a:srgbClr val="FF0000"/>
                </a:solidFill>
              </a:rPr>
              <a:t>scientific method</a:t>
            </a:r>
            <a:r>
              <a:rPr lang="en-US" sz="3200" dirty="0"/>
              <a:t> – his ideas would lead to multiple different psychological perspectives.</a:t>
            </a:r>
            <a:endParaRPr lang="en-GB" sz="32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423" y="1916832"/>
            <a:ext cx="2808312" cy="3331580"/>
          </a:xfrm>
          <a:prstGeom prst="rect">
            <a:avLst/>
          </a:prstGeom>
        </p:spPr>
      </p:pic>
      <p:sp>
        <p:nvSpPr>
          <p:cNvPr id="2" name="Rectangle 1"/>
          <p:cNvSpPr/>
          <p:nvPr/>
        </p:nvSpPr>
        <p:spPr>
          <a:xfrm>
            <a:off x="395536" y="5661248"/>
            <a:ext cx="4572000" cy="646331"/>
          </a:xfrm>
          <a:prstGeom prst="rect">
            <a:avLst/>
          </a:prstGeom>
        </p:spPr>
        <p:txBody>
          <a:bodyPr>
            <a:spAutoFit/>
          </a:bodyPr>
          <a:lstStyle/>
          <a:p>
            <a:r>
              <a:rPr lang="en-GB" dirty="0">
                <a:hlinkClick r:id="rId3"/>
              </a:rPr>
              <a:t>https://</a:t>
            </a:r>
            <a:r>
              <a:rPr lang="en-GB" dirty="0" smtClean="0">
                <a:hlinkClick r:id="rId3"/>
              </a:rPr>
              <a:t>www.youtube.com/watch?v=vo4pMVb0R6M</a:t>
            </a:r>
            <a:r>
              <a:rPr lang="en-GB" dirty="0" smtClean="0"/>
              <a:t>   2 mins 20</a:t>
            </a:r>
            <a:endParaRPr lang="en-GB" dirty="0"/>
          </a:p>
        </p:txBody>
      </p:sp>
    </p:spTree>
    <p:extLst>
      <p:ext uri="{BB962C8B-B14F-4D97-AF65-F5344CB8AC3E}">
        <p14:creationId xmlns:p14="http://schemas.microsoft.com/office/powerpoint/2010/main" val="1351646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886700" cy="1325563"/>
          </a:xfrm>
        </p:spPr>
        <p:txBody>
          <a:bodyPr/>
          <a:lstStyle/>
          <a:p>
            <a:pPr algn="ctr"/>
            <a:r>
              <a:rPr lang="en-GB" b="1" dirty="0"/>
              <a:t>Introspection: Have a go yourself.</a:t>
            </a:r>
          </a:p>
        </p:txBody>
      </p:sp>
      <p:sp>
        <p:nvSpPr>
          <p:cNvPr id="3" name="Content Placeholder 2"/>
          <p:cNvSpPr>
            <a:spLocks noGrp="1"/>
          </p:cNvSpPr>
          <p:nvPr>
            <p:ph idx="1"/>
          </p:nvPr>
        </p:nvSpPr>
        <p:spPr>
          <a:xfrm>
            <a:off x="506854" y="2204864"/>
            <a:ext cx="7620000" cy="4373563"/>
          </a:xfrm>
        </p:spPr>
        <p:txBody>
          <a:bodyPr>
            <a:normAutofit/>
          </a:bodyPr>
          <a:lstStyle/>
          <a:p>
            <a:r>
              <a:rPr lang="en-GB" dirty="0"/>
              <a:t>Write down absolutely anything that you think of, your thought processes as you hear these sounds. There are no right or wrong answers, just write down what you are thinking for each one. </a:t>
            </a:r>
          </a:p>
          <a:p>
            <a:endParaRPr lang="en-GB" dirty="0" smtClean="0"/>
          </a:p>
          <a:p>
            <a:r>
              <a:rPr lang="en-GB" dirty="0">
                <a:hlinkClick r:id="rId2"/>
              </a:rPr>
              <a:t>https://</a:t>
            </a:r>
            <a:r>
              <a:rPr lang="en-GB" dirty="0" smtClean="0">
                <a:hlinkClick r:id="rId2"/>
              </a:rPr>
              <a:t>www.youtube.com/watch?v=5ns8B31n3V0</a:t>
            </a:r>
            <a:endParaRPr lang="en-GB" dirty="0" smtClean="0"/>
          </a:p>
          <a:p>
            <a:r>
              <a:rPr lang="en-GB" dirty="0">
                <a:hlinkClick r:id="rId3"/>
              </a:rPr>
              <a:t>https://</a:t>
            </a:r>
            <a:r>
              <a:rPr lang="en-GB" dirty="0" smtClean="0">
                <a:hlinkClick r:id="rId3"/>
              </a:rPr>
              <a:t>www.youtube.com/watch?v=jX6kn9_U8qk</a:t>
            </a:r>
            <a:endParaRPr lang="en-GB" dirty="0" smtClean="0"/>
          </a:p>
          <a:p>
            <a:endParaRPr lang="en-GB" dirty="0"/>
          </a:p>
          <a:p>
            <a:endParaRPr lang="en-GB" dirty="0"/>
          </a:p>
          <a:p>
            <a:endParaRPr lang="en-GB" dirty="0"/>
          </a:p>
        </p:txBody>
      </p:sp>
      <p:sp>
        <p:nvSpPr>
          <p:cNvPr id="4" name="TextBox 3"/>
          <p:cNvSpPr txBox="1"/>
          <p:nvPr/>
        </p:nvSpPr>
        <p:spPr>
          <a:xfrm>
            <a:off x="4814486" y="44624"/>
            <a:ext cx="3312368" cy="369332"/>
          </a:xfrm>
          <a:prstGeom prst="rect">
            <a:avLst/>
          </a:prstGeom>
          <a:noFill/>
        </p:spPr>
        <p:txBody>
          <a:bodyPr wrap="square" rtlCol="0">
            <a:spAutoFit/>
          </a:bodyPr>
          <a:lstStyle/>
          <a:p>
            <a:pPr algn="ct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Origins of Psychology</a:t>
            </a:r>
          </a:p>
        </p:txBody>
      </p:sp>
    </p:spTree>
    <p:extLst>
      <p:ext uri="{BB962C8B-B14F-4D97-AF65-F5344CB8AC3E}">
        <p14:creationId xmlns:p14="http://schemas.microsoft.com/office/powerpoint/2010/main" val="3485721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7664" y="237278"/>
            <a:ext cx="7024744" cy="11430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What’s good about </a:t>
            </a:r>
            <a:r>
              <a:rPr lang="en-GB"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wundt</a:t>
            </a: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rot="20588918">
            <a:off x="106192" y="267927"/>
            <a:ext cx="1944216" cy="646331"/>
          </a:xfrm>
          <a:prstGeom prst="rect">
            <a:avLst/>
          </a:prstGeom>
          <a:noFill/>
        </p:spPr>
        <p:txBody>
          <a:bodyPr wrap="square" rtlCol="0">
            <a:spAutoFit/>
          </a:bodyPr>
          <a:lstStyle/>
          <a:p>
            <a:r>
              <a:rPr lang="en-GB" sz="3600" dirty="0" smtClean="0">
                <a:solidFill>
                  <a:srgbClr val="00B0F0"/>
                </a:solidFill>
                <a:latin typeface="Snap ITC" panose="04040A07060A02020202" pitchFamily="82" charset="0"/>
              </a:rPr>
              <a:t>A03</a:t>
            </a:r>
            <a:endParaRPr lang="en-GB" sz="3600" dirty="0">
              <a:solidFill>
                <a:srgbClr val="00B0F0"/>
              </a:solidFill>
              <a:latin typeface="Snap ITC" panose="04040A07060A02020202" pitchFamily="82" charset="0"/>
            </a:endParaRPr>
          </a:p>
        </p:txBody>
      </p:sp>
      <p:pic>
        <p:nvPicPr>
          <p:cNvPr id="4098" name="Picture 2" descr="Image result for cartoon smiley f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65" r="12841"/>
          <a:stretch/>
        </p:blipFill>
        <p:spPr bwMode="auto">
          <a:xfrm>
            <a:off x="7452320" y="1352489"/>
            <a:ext cx="1336112" cy="132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83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7664" y="237278"/>
            <a:ext cx="7024744" cy="11430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What’s good about </a:t>
            </a:r>
            <a:r>
              <a:rPr lang="en-GB"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wundt</a:t>
            </a: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rot="20588918">
            <a:off x="106192" y="267927"/>
            <a:ext cx="1944216" cy="646331"/>
          </a:xfrm>
          <a:prstGeom prst="rect">
            <a:avLst/>
          </a:prstGeom>
          <a:noFill/>
        </p:spPr>
        <p:txBody>
          <a:bodyPr wrap="square" rtlCol="0">
            <a:spAutoFit/>
          </a:bodyPr>
          <a:lstStyle/>
          <a:p>
            <a:r>
              <a:rPr lang="en-GB" sz="3600" dirty="0" smtClean="0">
                <a:solidFill>
                  <a:srgbClr val="00B0F0"/>
                </a:solidFill>
                <a:latin typeface="Snap ITC" panose="04040A07060A02020202" pitchFamily="82" charset="0"/>
              </a:rPr>
              <a:t>A03</a:t>
            </a:r>
            <a:endParaRPr lang="en-GB" sz="3600" dirty="0">
              <a:solidFill>
                <a:srgbClr val="00B0F0"/>
              </a:solidFill>
              <a:latin typeface="Snap ITC" panose="04040A07060A02020202" pitchFamily="82" charset="0"/>
            </a:endParaRPr>
          </a:p>
        </p:txBody>
      </p:sp>
      <p:pic>
        <p:nvPicPr>
          <p:cNvPr id="4098" name="Picture 2" descr="Image result for cartoon smiley f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65" r="12841"/>
          <a:stretch/>
        </p:blipFill>
        <p:spPr bwMode="auto">
          <a:xfrm>
            <a:off x="6882458" y="4658320"/>
            <a:ext cx="1689950" cy="1677824"/>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467544" y="2007657"/>
            <a:ext cx="6768752" cy="42484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400" b="1" dirty="0" smtClean="0"/>
              <a:t>Contribution to psychology?</a:t>
            </a:r>
          </a:p>
          <a:p>
            <a:pPr algn="ctr">
              <a:lnSpc>
                <a:spcPct val="150000"/>
              </a:lnSpc>
            </a:pPr>
            <a:r>
              <a:rPr lang="en-GB" sz="2400" b="1" dirty="0" smtClean="0"/>
              <a:t>Methods used?</a:t>
            </a:r>
          </a:p>
          <a:p>
            <a:pPr algn="ctr">
              <a:lnSpc>
                <a:spcPct val="150000"/>
              </a:lnSpc>
            </a:pPr>
            <a:r>
              <a:rPr lang="en-GB" sz="2400" b="1" dirty="0" smtClean="0"/>
              <a:t>Scientific elements?</a:t>
            </a:r>
          </a:p>
        </p:txBody>
      </p:sp>
    </p:spTree>
    <p:extLst>
      <p:ext uri="{BB962C8B-B14F-4D97-AF65-F5344CB8AC3E}">
        <p14:creationId xmlns:p14="http://schemas.microsoft.com/office/powerpoint/2010/main" val="2776506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91310"/>
            <a:ext cx="6462464" cy="4339650"/>
          </a:xfrm>
          <a:prstGeom prst="rect">
            <a:avLst/>
          </a:prstGeom>
        </p:spPr>
        <p:txBody>
          <a:bodyPr wrap="square">
            <a:spAutoFit/>
          </a:bodyPr>
          <a:lstStyle/>
          <a:p>
            <a:r>
              <a:rPr lang="en-GB" b="1" i="1" dirty="0"/>
              <a:t>Wundt’s contribution to Psychology</a:t>
            </a:r>
            <a:r>
              <a:rPr lang="en-GB" b="1" i="1" dirty="0" smtClean="0"/>
              <a:t>:</a:t>
            </a:r>
          </a:p>
          <a:p>
            <a:endParaRPr lang="en-GB" dirty="0"/>
          </a:p>
          <a:p>
            <a:pPr marL="285750" indent="-285750">
              <a:buFont typeface="Wingdings" panose="05000000000000000000" pitchFamily="2" charset="2"/>
              <a:buChar char="Ø"/>
            </a:pPr>
            <a:r>
              <a:rPr lang="en-GB" sz="2000" dirty="0"/>
              <a:t>Wrote first textbook of psychology (Principles of Physiological Psychology, 1873-4)</a:t>
            </a:r>
          </a:p>
          <a:p>
            <a:pPr marL="285750" indent="-285750">
              <a:buFont typeface="Wingdings" panose="05000000000000000000" pitchFamily="2" charset="2"/>
              <a:buChar char="Ø"/>
            </a:pPr>
            <a:r>
              <a:rPr lang="en-GB" sz="2000" dirty="0"/>
              <a:t>Set up first laboratory of experimental psychology (1879)</a:t>
            </a:r>
          </a:p>
          <a:p>
            <a:pPr marL="285750" indent="-285750">
              <a:buFont typeface="Wingdings" panose="05000000000000000000" pitchFamily="2" charset="2"/>
              <a:buChar char="Ø"/>
            </a:pPr>
            <a:r>
              <a:rPr lang="en-GB" sz="2000" dirty="0"/>
              <a:t>Used the scientific method to study the structure of sensation and </a:t>
            </a:r>
            <a:r>
              <a:rPr lang="en-GB" sz="2000" dirty="0" smtClean="0"/>
              <a:t>perception</a:t>
            </a:r>
          </a:p>
          <a:p>
            <a:pPr marL="285750" indent="-285750">
              <a:buFont typeface="Wingdings" panose="05000000000000000000" pitchFamily="2" charset="2"/>
              <a:buChar char="Ø"/>
            </a:pPr>
            <a:r>
              <a:rPr lang="en-GB" sz="2000" dirty="0" smtClean="0"/>
              <a:t>All of his introspections were conducted under strictly controlled conditions, using the same stimulus for everyone, with standardised instructions. </a:t>
            </a:r>
          </a:p>
          <a:p>
            <a:pPr marL="285750" indent="-285750">
              <a:buFont typeface="Wingdings" panose="05000000000000000000" pitchFamily="2" charset="2"/>
              <a:buChar char="Ø"/>
            </a:pPr>
            <a:r>
              <a:rPr lang="en-GB" sz="2000" dirty="0" smtClean="0"/>
              <a:t>This means it is easy to replicate (repeat). </a:t>
            </a:r>
          </a:p>
          <a:p>
            <a:pPr marL="285750" indent="-285750">
              <a:buFont typeface="Wingdings" panose="05000000000000000000" pitchFamily="2" charset="2"/>
              <a:buChar char="Ø"/>
            </a:pPr>
            <a:r>
              <a:rPr lang="en-GB" sz="2000" dirty="0" smtClean="0"/>
              <a:t>His work marked the separation of modern psychology from philosophy. </a:t>
            </a:r>
            <a:endParaRPr lang="en-GB" sz="2000" dirty="0"/>
          </a:p>
        </p:txBody>
      </p:sp>
      <p:sp>
        <p:nvSpPr>
          <p:cNvPr id="3" name="Title 1"/>
          <p:cNvSpPr txBox="1">
            <a:spLocks/>
          </p:cNvSpPr>
          <p:nvPr/>
        </p:nvSpPr>
        <p:spPr>
          <a:xfrm>
            <a:off x="1547664" y="237278"/>
            <a:ext cx="7024744" cy="11430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What’s good about </a:t>
            </a:r>
            <a:r>
              <a:rPr lang="en-GB"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wundt</a:t>
            </a: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rot="20588918">
            <a:off x="106192" y="267927"/>
            <a:ext cx="1944216" cy="646331"/>
          </a:xfrm>
          <a:prstGeom prst="rect">
            <a:avLst/>
          </a:prstGeom>
          <a:noFill/>
        </p:spPr>
        <p:txBody>
          <a:bodyPr wrap="square" rtlCol="0">
            <a:spAutoFit/>
          </a:bodyPr>
          <a:lstStyle/>
          <a:p>
            <a:r>
              <a:rPr lang="en-GB" sz="3600" dirty="0" smtClean="0">
                <a:solidFill>
                  <a:srgbClr val="00B0F0"/>
                </a:solidFill>
                <a:latin typeface="Snap ITC" panose="04040A07060A02020202" pitchFamily="82" charset="0"/>
              </a:rPr>
              <a:t>A03</a:t>
            </a:r>
            <a:endParaRPr lang="en-GB" sz="3600" dirty="0">
              <a:solidFill>
                <a:srgbClr val="00B0F0"/>
              </a:solidFill>
              <a:latin typeface="Snap ITC" panose="04040A07060A02020202" pitchFamily="82" charset="0"/>
            </a:endParaRPr>
          </a:p>
        </p:txBody>
      </p:sp>
      <p:pic>
        <p:nvPicPr>
          <p:cNvPr id="4098" name="Picture 2" descr="Image result for cartoon smiley f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65" r="12841"/>
          <a:stretch/>
        </p:blipFill>
        <p:spPr bwMode="auto">
          <a:xfrm>
            <a:off x="6882458" y="4658320"/>
            <a:ext cx="1689950" cy="167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12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7664" y="237278"/>
            <a:ext cx="7024744" cy="11430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What’s not so good about </a:t>
            </a:r>
            <a:r>
              <a:rPr lang="en-GB"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wundt</a:t>
            </a: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4" name="TextBox 3"/>
          <p:cNvSpPr txBox="1"/>
          <p:nvPr/>
        </p:nvSpPr>
        <p:spPr>
          <a:xfrm rot="20588918">
            <a:off x="106192" y="267927"/>
            <a:ext cx="1944216" cy="646331"/>
          </a:xfrm>
          <a:prstGeom prst="rect">
            <a:avLst/>
          </a:prstGeom>
          <a:noFill/>
        </p:spPr>
        <p:txBody>
          <a:bodyPr wrap="square" rtlCol="0">
            <a:spAutoFit/>
          </a:bodyPr>
          <a:lstStyle/>
          <a:p>
            <a:r>
              <a:rPr lang="en-GB" sz="3600" dirty="0" smtClean="0">
                <a:solidFill>
                  <a:srgbClr val="00B0F0"/>
                </a:solidFill>
                <a:latin typeface="Snap ITC" panose="04040A07060A02020202" pitchFamily="82" charset="0"/>
              </a:rPr>
              <a:t>A03</a:t>
            </a:r>
            <a:endParaRPr lang="en-GB" sz="3600" dirty="0">
              <a:solidFill>
                <a:srgbClr val="00B0F0"/>
              </a:solidFill>
              <a:latin typeface="Snap ITC" panose="04040A07060A02020202" pitchFamily="82" charset="0"/>
            </a:endParaRPr>
          </a:p>
        </p:txBody>
      </p:sp>
      <p:pic>
        <p:nvPicPr>
          <p:cNvPr id="5122" name="Picture 2" descr="Image result for sad face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272" y="2492896"/>
            <a:ext cx="1206927" cy="120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910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7664" y="237278"/>
            <a:ext cx="7024744" cy="11430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What’s not so good about </a:t>
            </a:r>
            <a:r>
              <a:rPr lang="en-GB"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wundt</a:t>
            </a: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4" name="TextBox 3"/>
          <p:cNvSpPr txBox="1"/>
          <p:nvPr/>
        </p:nvSpPr>
        <p:spPr>
          <a:xfrm rot="20588918">
            <a:off x="106192" y="267927"/>
            <a:ext cx="1944216" cy="646331"/>
          </a:xfrm>
          <a:prstGeom prst="rect">
            <a:avLst/>
          </a:prstGeom>
          <a:noFill/>
        </p:spPr>
        <p:txBody>
          <a:bodyPr wrap="square" rtlCol="0">
            <a:spAutoFit/>
          </a:bodyPr>
          <a:lstStyle/>
          <a:p>
            <a:r>
              <a:rPr lang="en-GB" sz="3600" dirty="0" smtClean="0">
                <a:solidFill>
                  <a:srgbClr val="00B0F0"/>
                </a:solidFill>
                <a:latin typeface="Snap ITC" panose="04040A07060A02020202" pitchFamily="82" charset="0"/>
              </a:rPr>
              <a:t>A03</a:t>
            </a:r>
            <a:endParaRPr lang="en-GB" sz="3600" dirty="0">
              <a:solidFill>
                <a:srgbClr val="00B0F0"/>
              </a:solidFill>
              <a:latin typeface="Snap ITC" panose="04040A07060A02020202" pitchFamily="82" charset="0"/>
            </a:endParaRPr>
          </a:p>
        </p:txBody>
      </p:sp>
      <p:pic>
        <p:nvPicPr>
          <p:cNvPr id="5122" name="Picture 2" descr="Image result for sad face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272" y="2492896"/>
            <a:ext cx="1206927" cy="1206927"/>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1259632" y="2204864"/>
            <a:ext cx="4968552" cy="367240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800" dirty="0" smtClean="0"/>
              <a:t>Scientific?</a:t>
            </a:r>
          </a:p>
          <a:p>
            <a:pPr algn="ctr">
              <a:lnSpc>
                <a:spcPct val="150000"/>
              </a:lnSpc>
            </a:pPr>
            <a:r>
              <a:rPr lang="en-GB" sz="2800" dirty="0" smtClean="0"/>
              <a:t>Reliable?</a:t>
            </a:r>
          </a:p>
        </p:txBody>
      </p:sp>
    </p:spTree>
    <p:extLst>
      <p:ext uri="{BB962C8B-B14F-4D97-AF65-F5344CB8AC3E}">
        <p14:creationId xmlns:p14="http://schemas.microsoft.com/office/powerpoint/2010/main" val="2607050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32656"/>
            <a:ext cx="5791200" cy="1371600"/>
          </a:xfrm>
        </p:spPr>
        <p:txBody>
          <a:bodyPr>
            <a:noAutofit/>
          </a:bodyPr>
          <a:lstStyle/>
          <a:p>
            <a:pPr algn="ctr"/>
            <a:r>
              <a:rPr lang="en-GB" b="1" dirty="0" smtClean="0"/>
              <a:t>The Blind Men and the Elephant</a:t>
            </a:r>
            <a:endParaRPr lang="en-GB" b="1" dirty="0"/>
          </a:p>
        </p:txBody>
      </p:sp>
      <p:pic>
        <p:nvPicPr>
          <p:cNvPr id="1026" name="Picture 2" descr="Image result for cartoon eleph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787" y="2564904"/>
            <a:ext cx="4824535" cy="31710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1954" y="2420888"/>
            <a:ext cx="3024336" cy="2554545"/>
          </a:xfrm>
          <a:prstGeom prst="rect">
            <a:avLst/>
          </a:prstGeom>
        </p:spPr>
        <p:txBody>
          <a:bodyPr wrap="square">
            <a:spAutoFit/>
          </a:bodyPr>
          <a:lstStyle/>
          <a:p>
            <a:pPr marL="342900" indent="-342900">
              <a:buFont typeface="Wingdings" panose="05000000000000000000" pitchFamily="2" charset="2"/>
              <a:buChar char="Ø"/>
            </a:pPr>
            <a:r>
              <a:rPr lang="en-GB" sz="2000" b="1" dirty="0" smtClean="0"/>
              <a:t>Read the parable of the blind men and the elephant.</a:t>
            </a:r>
          </a:p>
          <a:p>
            <a:pPr marL="342900" indent="-342900">
              <a:buFont typeface="Wingdings" panose="05000000000000000000" pitchFamily="2" charset="2"/>
              <a:buChar char="Ø"/>
            </a:pPr>
            <a:endParaRPr lang="en-GB" sz="2000" b="1" dirty="0" smtClean="0"/>
          </a:p>
          <a:p>
            <a:pPr marL="342900" indent="-342900">
              <a:buFont typeface="Wingdings" panose="05000000000000000000" pitchFamily="2" charset="2"/>
              <a:buChar char="Ø"/>
            </a:pPr>
            <a:r>
              <a:rPr lang="en-GB" sz="2000" b="1" dirty="0" smtClean="0"/>
              <a:t>What </a:t>
            </a:r>
            <a:r>
              <a:rPr lang="en-GB" sz="2000" b="1" dirty="0"/>
              <a:t>does this suggest and how </a:t>
            </a:r>
            <a:r>
              <a:rPr lang="en-GB" sz="2000" b="1" dirty="0" smtClean="0"/>
              <a:t>do you think </a:t>
            </a:r>
            <a:r>
              <a:rPr lang="en-GB" sz="2000" b="1" dirty="0"/>
              <a:t>it </a:t>
            </a:r>
            <a:r>
              <a:rPr lang="en-GB" sz="2000" b="1" dirty="0" smtClean="0"/>
              <a:t>links </a:t>
            </a:r>
            <a:r>
              <a:rPr lang="en-GB" sz="2000" b="1" dirty="0"/>
              <a:t>to psychology? </a:t>
            </a:r>
          </a:p>
        </p:txBody>
      </p:sp>
    </p:spTree>
    <p:extLst>
      <p:ext uri="{BB962C8B-B14F-4D97-AF65-F5344CB8AC3E}">
        <p14:creationId xmlns:p14="http://schemas.microsoft.com/office/powerpoint/2010/main" val="544719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463" y="1720525"/>
            <a:ext cx="7632848" cy="4832092"/>
          </a:xfrm>
          <a:prstGeom prst="rect">
            <a:avLst/>
          </a:prstGeom>
        </p:spPr>
        <p:txBody>
          <a:bodyPr wrap="square">
            <a:spAutoFit/>
          </a:bodyPr>
          <a:lstStyle/>
          <a:p>
            <a:pPr marL="285750" indent="-285750">
              <a:buFont typeface="Wingdings" panose="05000000000000000000" pitchFamily="2" charset="2"/>
              <a:buChar char="Ø"/>
            </a:pPr>
            <a:r>
              <a:rPr lang="en-GB" dirty="0"/>
              <a:t>Introspection is still used </a:t>
            </a:r>
            <a:r>
              <a:rPr lang="en-GB" dirty="0" smtClean="0"/>
              <a:t>today but </a:t>
            </a:r>
            <a:r>
              <a:rPr lang="en-GB" dirty="0"/>
              <a:t>it lacks scientific rigour. Looking inwards, attempting to understand our conscious thought processes is difficult enough.  Trying to explain them to others, even for the most intelligent and eloquent observer is </a:t>
            </a:r>
            <a:r>
              <a:rPr lang="en-GB" dirty="0" smtClean="0"/>
              <a:t>almost impossible.</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Introspection relies primarily on </a:t>
            </a:r>
            <a:r>
              <a:rPr lang="en-GB" b="1" dirty="0">
                <a:solidFill>
                  <a:srgbClr val="7030A0"/>
                </a:solidFill>
              </a:rPr>
              <a:t>non-observable </a:t>
            </a:r>
            <a:r>
              <a:rPr lang="en-GB" b="1" dirty="0" smtClean="0">
                <a:solidFill>
                  <a:srgbClr val="7030A0"/>
                </a:solidFill>
              </a:rPr>
              <a:t>responses and therefore </a:t>
            </a:r>
            <a:r>
              <a:rPr lang="en-GB" dirty="0" smtClean="0"/>
              <a:t>introspection </a:t>
            </a:r>
            <a:r>
              <a:rPr lang="en-GB" dirty="0"/>
              <a:t>produced data that was </a:t>
            </a:r>
            <a:r>
              <a:rPr lang="en-GB" b="1" dirty="0">
                <a:solidFill>
                  <a:srgbClr val="7030A0"/>
                </a:solidFill>
              </a:rPr>
              <a:t>subjective</a:t>
            </a:r>
            <a:r>
              <a:rPr lang="en-GB" dirty="0"/>
              <a:t> (varied greatly from person to person), so it became very difficult to establish general principles. This means that introspective experimental results are not reliably reproduced by other researchers.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Following Wundt’s theories came the behaviourist approach which used highly controlled, laboratory experiments to test hypothesis. This was considered a much more reliable and scientific way of studying human behaviour. </a:t>
            </a:r>
          </a:p>
          <a:p>
            <a:pPr marL="285750" indent="-285750">
              <a:buFont typeface="Wingdings" panose="05000000000000000000" pitchFamily="2" charset="2"/>
              <a:buChar char="Ø"/>
            </a:pPr>
            <a:endParaRPr lang="en-GB" sz="2000" dirty="0"/>
          </a:p>
        </p:txBody>
      </p:sp>
      <p:sp>
        <p:nvSpPr>
          <p:cNvPr id="3" name="Title 1"/>
          <p:cNvSpPr txBox="1">
            <a:spLocks/>
          </p:cNvSpPr>
          <p:nvPr/>
        </p:nvSpPr>
        <p:spPr>
          <a:xfrm>
            <a:off x="1547664" y="237278"/>
            <a:ext cx="7024744" cy="11430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What’s not so good about </a:t>
            </a:r>
            <a:r>
              <a:rPr lang="en-GB"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wundt</a:t>
            </a: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4" name="TextBox 3"/>
          <p:cNvSpPr txBox="1"/>
          <p:nvPr/>
        </p:nvSpPr>
        <p:spPr>
          <a:xfrm rot="20588918">
            <a:off x="106192" y="267927"/>
            <a:ext cx="1944216" cy="646331"/>
          </a:xfrm>
          <a:prstGeom prst="rect">
            <a:avLst/>
          </a:prstGeom>
          <a:noFill/>
        </p:spPr>
        <p:txBody>
          <a:bodyPr wrap="square" rtlCol="0">
            <a:spAutoFit/>
          </a:bodyPr>
          <a:lstStyle/>
          <a:p>
            <a:r>
              <a:rPr lang="en-GB" sz="3600" dirty="0" smtClean="0">
                <a:solidFill>
                  <a:srgbClr val="00B0F0"/>
                </a:solidFill>
                <a:latin typeface="Snap ITC" panose="04040A07060A02020202" pitchFamily="82" charset="0"/>
              </a:rPr>
              <a:t>A03</a:t>
            </a:r>
            <a:endParaRPr lang="en-GB" sz="3600" dirty="0">
              <a:solidFill>
                <a:srgbClr val="00B0F0"/>
              </a:solidFill>
              <a:latin typeface="Snap ITC" panose="04040A07060A02020202" pitchFamily="82" charset="0"/>
            </a:endParaRPr>
          </a:p>
        </p:txBody>
      </p:sp>
      <p:pic>
        <p:nvPicPr>
          <p:cNvPr id="5122" name="Picture 2" descr="Image result for sad face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272" y="2492896"/>
            <a:ext cx="1206927" cy="120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474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052736"/>
            <a:ext cx="1419792" cy="259228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Origins:</a:t>
            </a:r>
          </a:p>
          <a:p>
            <a:pPr algn="ctr"/>
            <a:r>
              <a:rPr lang="en-GB" dirty="0" smtClean="0"/>
              <a:t>Descartes, Locke &amp; Darwin (1596- 1882)</a:t>
            </a:r>
            <a:endParaRPr lang="en-GB" dirty="0"/>
          </a:p>
        </p:txBody>
      </p:sp>
      <p:sp>
        <p:nvSpPr>
          <p:cNvPr id="3" name="Rectangle 2"/>
          <p:cNvSpPr/>
          <p:nvPr/>
        </p:nvSpPr>
        <p:spPr>
          <a:xfrm>
            <a:off x="737320" y="4042113"/>
            <a:ext cx="1579953" cy="1944216"/>
          </a:xfrm>
          <a:prstGeom prst="rect">
            <a:avLst/>
          </a:prstGeom>
          <a:solidFill>
            <a:srgbClr val="E760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Wundt opens the first psychology lab in 1879</a:t>
            </a:r>
            <a:endParaRPr lang="en-GB" dirty="0"/>
          </a:p>
        </p:txBody>
      </p:sp>
      <p:sp>
        <p:nvSpPr>
          <p:cNvPr id="4" name="Rectangle 3"/>
          <p:cNvSpPr/>
          <p:nvPr/>
        </p:nvSpPr>
        <p:spPr>
          <a:xfrm>
            <a:off x="1691680" y="572375"/>
            <a:ext cx="1475656" cy="259228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Sigmund Freud establishes the psychodynamic approach (1900s)</a:t>
            </a:r>
            <a:endParaRPr lang="en-GB" dirty="0">
              <a:solidFill>
                <a:schemeClr val="tx1"/>
              </a:solidFill>
            </a:endParaRPr>
          </a:p>
        </p:txBody>
      </p:sp>
      <p:sp>
        <p:nvSpPr>
          <p:cNvPr id="5" name="Rectangle 4"/>
          <p:cNvSpPr/>
          <p:nvPr/>
        </p:nvSpPr>
        <p:spPr>
          <a:xfrm>
            <a:off x="2554283" y="3632448"/>
            <a:ext cx="1435412" cy="2592288"/>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Watson and Skinner establish the behaviourist approach (1913)</a:t>
            </a:r>
            <a:endParaRPr lang="en-GB" dirty="0"/>
          </a:p>
        </p:txBody>
      </p:sp>
      <p:sp>
        <p:nvSpPr>
          <p:cNvPr id="6" name="Rectangle 5"/>
          <p:cNvSpPr/>
          <p:nvPr/>
        </p:nvSpPr>
        <p:spPr>
          <a:xfrm>
            <a:off x="3494254" y="260648"/>
            <a:ext cx="1507420" cy="23042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Rogers and Maslow develop a humanistic approach to psychology (1950s)</a:t>
            </a:r>
            <a:endParaRPr lang="en-GB" dirty="0"/>
          </a:p>
        </p:txBody>
      </p:sp>
      <p:sp>
        <p:nvSpPr>
          <p:cNvPr id="7" name="Rectangle 6"/>
          <p:cNvSpPr/>
          <p:nvPr/>
        </p:nvSpPr>
        <p:spPr>
          <a:xfrm>
            <a:off x="4283968" y="3362107"/>
            <a:ext cx="1584176" cy="25922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With the development of technology comes the cognitive approach (1960s)</a:t>
            </a:r>
            <a:endParaRPr lang="en-GB" dirty="0"/>
          </a:p>
        </p:txBody>
      </p:sp>
      <p:sp>
        <p:nvSpPr>
          <p:cNvPr id="8" name="Rectangle 7"/>
          <p:cNvSpPr/>
          <p:nvPr/>
        </p:nvSpPr>
        <p:spPr>
          <a:xfrm>
            <a:off x="5222446" y="476672"/>
            <a:ext cx="1435412" cy="23042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Bandura proposes the Social Learning theory (1960s)</a:t>
            </a:r>
            <a:endParaRPr lang="en-GB" dirty="0"/>
          </a:p>
        </p:txBody>
      </p:sp>
      <p:sp>
        <p:nvSpPr>
          <p:cNvPr id="9" name="Rectangle 8"/>
          <p:cNvSpPr/>
          <p:nvPr/>
        </p:nvSpPr>
        <p:spPr>
          <a:xfrm>
            <a:off x="6136566" y="3536437"/>
            <a:ext cx="1435412" cy="27843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biological approach becomes a dominant scientific perspective in psychology (1980s)</a:t>
            </a:r>
            <a:endParaRPr lang="en-GB" dirty="0"/>
          </a:p>
        </p:txBody>
      </p:sp>
      <p:sp>
        <p:nvSpPr>
          <p:cNvPr id="10" name="Rectangle 9"/>
          <p:cNvSpPr/>
          <p:nvPr/>
        </p:nvSpPr>
        <p:spPr>
          <a:xfrm>
            <a:off x="7236296" y="367116"/>
            <a:ext cx="1579428" cy="3030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Cognitive neuroscience brings together the cognitive and biological approach (2000s)</a:t>
            </a:r>
            <a:endParaRPr lang="en-GB" dirty="0"/>
          </a:p>
        </p:txBody>
      </p:sp>
      <p:sp>
        <p:nvSpPr>
          <p:cNvPr id="19" name="Right Arrow 18"/>
          <p:cNvSpPr/>
          <p:nvPr/>
        </p:nvSpPr>
        <p:spPr>
          <a:xfrm rot="3162482">
            <a:off x="930769" y="3755657"/>
            <a:ext cx="277848" cy="216024"/>
          </a:xfrm>
          <a:prstGeom prst="rightArrow">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rot="17932266">
            <a:off x="1588396" y="3485294"/>
            <a:ext cx="797842" cy="216024"/>
          </a:xfrm>
          <a:prstGeom prst="rightArrow">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3162482">
            <a:off x="2638440" y="3274033"/>
            <a:ext cx="381975" cy="216024"/>
          </a:xfrm>
          <a:prstGeom prst="rightArrow">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rot="17932266">
            <a:off x="3013796" y="3011967"/>
            <a:ext cx="959575" cy="216024"/>
          </a:xfrm>
          <a:prstGeom prst="rightArrow">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rot="3162482">
            <a:off x="3978784" y="2832112"/>
            <a:ext cx="778772" cy="216024"/>
          </a:xfrm>
          <a:prstGeom prst="rightArrow">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rot="17932266">
            <a:off x="5299961" y="2954291"/>
            <a:ext cx="479788" cy="216024"/>
          </a:xfrm>
          <a:prstGeom prst="rightArrow">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3162482">
            <a:off x="6059505" y="3056650"/>
            <a:ext cx="778772" cy="216024"/>
          </a:xfrm>
          <a:prstGeom prst="rightArrow">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rot="17932266">
            <a:off x="7575698" y="3569762"/>
            <a:ext cx="479788" cy="216024"/>
          </a:xfrm>
          <a:prstGeom prst="rightArrow">
            <a:avLst/>
          </a:prstGeom>
          <a:solidFill>
            <a:schemeClr val="accent1">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628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7093"/>
            <a:ext cx="7024744" cy="1143000"/>
          </a:xfrm>
          <a:noFill/>
          <a:ln>
            <a:noFill/>
          </a:ln>
        </p:spPr>
        <p:txBody>
          <a:bodyPr>
            <a:normAutofit/>
          </a:bodyPr>
          <a:lstStyle/>
          <a:p>
            <a:r>
              <a:rPr lang="en-GB" sz="5400" b="1" dirty="0" smtClean="0">
                <a:latin typeface="+mn-lt"/>
              </a:rPr>
              <a:t>Homework Task </a:t>
            </a:r>
            <a:endParaRPr lang="en-GB" sz="5400" b="1" dirty="0">
              <a:latin typeface="+mn-lt"/>
            </a:endParaRPr>
          </a:p>
        </p:txBody>
      </p:sp>
      <p:sp>
        <p:nvSpPr>
          <p:cNvPr id="3" name="Content Placeholder 2"/>
          <p:cNvSpPr>
            <a:spLocks noGrp="1"/>
          </p:cNvSpPr>
          <p:nvPr>
            <p:ph idx="1"/>
          </p:nvPr>
        </p:nvSpPr>
        <p:spPr>
          <a:xfrm>
            <a:off x="519703" y="1556792"/>
            <a:ext cx="7886700" cy="4901746"/>
          </a:xfrm>
        </p:spPr>
        <p:txBody>
          <a:bodyPr>
            <a:noAutofit/>
          </a:bodyPr>
          <a:lstStyle/>
          <a:p>
            <a:r>
              <a:rPr lang="en-GB" sz="2000" dirty="0" smtClean="0"/>
              <a:t>You are </a:t>
            </a:r>
            <a:r>
              <a:rPr lang="en-GB" sz="2000" dirty="0"/>
              <a:t>going to design and construct an illustrated psychology timeline </a:t>
            </a:r>
            <a:r>
              <a:rPr lang="en-GB" sz="2000" dirty="0" smtClean="0"/>
              <a:t>to go </a:t>
            </a:r>
            <a:r>
              <a:rPr lang="en-GB" dirty="0" smtClean="0"/>
              <a:t>on the first page of your folder</a:t>
            </a:r>
            <a:endParaRPr lang="en-GB" sz="2000" dirty="0"/>
          </a:p>
          <a:p>
            <a:r>
              <a:rPr lang="en-GB" sz="2000" dirty="0"/>
              <a:t>For each entry on the timeline, you need to: </a:t>
            </a:r>
          </a:p>
          <a:p>
            <a:pPr marL="68580" indent="0">
              <a:buNone/>
            </a:pPr>
            <a:endParaRPr lang="en-GB" sz="2000" dirty="0"/>
          </a:p>
          <a:p>
            <a:pPr marL="68580" indent="0">
              <a:buNone/>
            </a:pPr>
            <a:endParaRPr lang="en-GB" sz="2000" dirty="0"/>
          </a:p>
          <a:p>
            <a:pPr marL="68580" indent="0">
              <a:buNone/>
            </a:pPr>
            <a:endParaRPr lang="en-GB" sz="2000" dirty="0"/>
          </a:p>
          <a:p>
            <a:pPr marL="68580" indent="0">
              <a:buNone/>
            </a:pPr>
            <a:endParaRPr lang="en-GB" sz="2000" dirty="0"/>
          </a:p>
          <a:p>
            <a:pPr marL="68580" indent="0">
              <a:buNone/>
            </a:pPr>
            <a:endParaRPr lang="en-GB" sz="2000" dirty="0"/>
          </a:p>
          <a:p>
            <a:pPr marL="68580" indent="0">
              <a:buNone/>
            </a:pPr>
            <a:r>
              <a:rPr lang="en-GB" sz="2000" dirty="0" smtClean="0"/>
              <a:t>You </a:t>
            </a:r>
            <a:r>
              <a:rPr lang="en-GB" sz="2000" dirty="0"/>
              <a:t>may select/draw an appropriate illustrations for each one.</a:t>
            </a:r>
            <a:endParaRPr lang="en-GB" sz="2000" b="1" dirty="0"/>
          </a:p>
          <a:p>
            <a:pPr marL="68580" indent="0">
              <a:buNone/>
            </a:pPr>
            <a:r>
              <a:rPr lang="en-GB" sz="2000" b="1" dirty="0"/>
              <a:t>Use the timeline on pages 104-105 of your text book as </a:t>
            </a:r>
            <a:r>
              <a:rPr lang="en-GB" sz="2000" b="1" dirty="0" smtClean="0"/>
              <a:t>guidanc</a:t>
            </a:r>
            <a:r>
              <a:rPr lang="en-GB" dirty="0" smtClean="0"/>
              <a:t>e. </a:t>
            </a:r>
            <a:r>
              <a:rPr lang="en-GB" sz="2000" dirty="0"/>
              <a:t/>
            </a:r>
            <a:br>
              <a:rPr lang="en-GB" sz="2000" dirty="0"/>
            </a:br>
            <a:endParaRPr lang="en-GB" sz="3000" dirty="0"/>
          </a:p>
        </p:txBody>
      </p:sp>
      <p:pic>
        <p:nvPicPr>
          <p:cNvPr id="6" name="Picture 2" descr="https://encrypted-tbn2.gstatic.com/images?q=tbn:ANd9GcT_fXWu_QGkAf0q0eayc4q4rvRgTsNxqhRbLAW4pPNVtiaDMM3l">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452320" y="-70174"/>
            <a:ext cx="1223935" cy="16775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635543221"/>
              </p:ext>
            </p:extLst>
          </p:nvPr>
        </p:nvGraphicFramePr>
        <p:xfrm>
          <a:off x="482910" y="3356992"/>
          <a:ext cx="7401458" cy="1235576"/>
        </p:xfrm>
        <a:graphic>
          <a:graphicData uri="http://schemas.openxmlformats.org/drawingml/2006/table">
            <a:tbl>
              <a:tblPr firstRow="1" bandRow="1">
                <a:tableStyleId>{5C22544A-7EE6-4342-B048-85BDC9FD1C3A}</a:tableStyleId>
              </a:tblPr>
              <a:tblGrid>
                <a:gridCol w="1336136">
                  <a:extLst>
                    <a:ext uri="{9D8B030D-6E8A-4147-A177-3AD203B41FA5}">
                      <a16:colId xmlns="" xmlns:a16="http://schemas.microsoft.com/office/drawing/2014/main" val="20000"/>
                    </a:ext>
                  </a:extLst>
                </a:gridCol>
                <a:gridCol w="6065322">
                  <a:extLst>
                    <a:ext uri="{9D8B030D-6E8A-4147-A177-3AD203B41FA5}">
                      <a16:colId xmlns="" xmlns:a16="http://schemas.microsoft.com/office/drawing/2014/main" val="20001"/>
                    </a:ext>
                  </a:extLst>
                </a:gridCol>
              </a:tblGrid>
              <a:tr h="504056">
                <a:tc>
                  <a:txBody>
                    <a:bodyPr/>
                    <a:lstStyle/>
                    <a:p>
                      <a:r>
                        <a:rPr lang="en-GB" sz="1600" b="1" dirty="0">
                          <a:solidFill>
                            <a:schemeClr val="bg1"/>
                          </a:solidFill>
                        </a:rPr>
                        <a:t>Understand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solidFill>
                            <a:schemeClr val="tx1"/>
                          </a:solidFill>
                        </a:rPr>
                        <a:t>F</a:t>
                      </a:r>
                      <a:r>
                        <a:rPr lang="en-GB" sz="1400" dirty="0" smtClean="0">
                          <a:solidFill>
                            <a:schemeClr val="tx1"/>
                          </a:solidFill>
                        </a:rPr>
                        <a:t>ind </a:t>
                      </a:r>
                      <a:r>
                        <a:rPr lang="en-GB" sz="1400" dirty="0">
                          <a:solidFill>
                            <a:schemeClr val="tx1"/>
                          </a:solidFill>
                        </a:rPr>
                        <a:t>out some brief information about the key psychologist and their school of psychology </a:t>
                      </a:r>
                    </a:p>
                    <a:p>
                      <a:r>
                        <a:rPr lang="en-GB" sz="1400" dirty="0">
                          <a:solidFill>
                            <a:schemeClr val="tx1"/>
                          </a:solidFill>
                        </a:rPr>
                        <a:t>D</a:t>
                      </a:r>
                      <a:r>
                        <a:rPr lang="en-GB" sz="1400" dirty="0" smtClean="0">
                          <a:solidFill>
                            <a:schemeClr val="tx1"/>
                          </a:solidFill>
                        </a:rPr>
                        <a:t>escribe </a:t>
                      </a:r>
                      <a:r>
                        <a:rPr lang="en-GB" sz="1400" dirty="0">
                          <a:solidFill>
                            <a:schemeClr val="tx1"/>
                          </a:solidFill>
                        </a:rPr>
                        <a:t>their assumptions/methods of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04056">
                <a:tc>
                  <a:txBody>
                    <a:bodyPr/>
                    <a:lstStyle/>
                    <a:p>
                      <a:r>
                        <a:rPr lang="en-GB" sz="1600" b="1" dirty="0">
                          <a:solidFill>
                            <a:schemeClr val="bg1"/>
                          </a:solidFill>
                        </a:rPr>
                        <a:t>Evaluate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400" b="1" dirty="0"/>
                        <a:t>Add</a:t>
                      </a:r>
                      <a:r>
                        <a:rPr lang="en-GB" sz="1400" b="1" baseline="0" dirty="0"/>
                        <a:t> in evaluation or counter arguments for each </a:t>
                      </a:r>
                      <a:r>
                        <a:rPr lang="en-GB" sz="1400" b="1" baseline="0" dirty="0" smtClean="0"/>
                        <a:t>assumption </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3477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time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9371"/>
            <a:ext cx="3779912" cy="292084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50778"/>
            <a:ext cx="6767255" cy="380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001371"/>
            <a:ext cx="4579181" cy="257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768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kaho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487797"/>
            <a:ext cx="6712259" cy="377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169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56" y="1628800"/>
            <a:ext cx="7508360" cy="4590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8696" b="34733"/>
          <a:stretch/>
        </p:blipFill>
        <p:spPr bwMode="auto">
          <a:xfrm>
            <a:off x="6228184" y="260648"/>
            <a:ext cx="2577880" cy="94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41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7920880" cy="357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7920880" cy="2344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696" b="34733"/>
          <a:stretch/>
        </p:blipFill>
        <p:spPr bwMode="auto">
          <a:xfrm>
            <a:off x="7308304" y="113053"/>
            <a:ext cx="1497760" cy="54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27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74956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696" b="34733"/>
          <a:stretch/>
        </p:blipFill>
        <p:spPr bwMode="auto">
          <a:xfrm>
            <a:off x="6444208" y="248636"/>
            <a:ext cx="2001816" cy="7320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718679"/>
            <a:ext cx="8568952" cy="3139321"/>
          </a:xfrm>
          <a:prstGeom prst="rect">
            <a:avLst/>
          </a:prstGeom>
          <a:noFill/>
        </p:spPr>
        <p:txBody>
          <a:bodyPr wrap="square" rtlCol="0">
            <a:spAutoFit/>
          </a:bodyPr>
          <a:lstStyle/>
          <a:p>
            <a:r>
              <a:rPr lang="en-GB" b="1" dirty="0" smtClean="0"/>
              <a:t>Possible Points:</a:t>
            </a:r>
          </a:p>
          <a:p>
            <a:pPr marL="285750" indent="-285750">
              <a:buFontTx/>
              <a:buChar char="-"/>
            </a:pPr>
            <a:r>
              <a:rPr lang="en-GB" dirty="0" smtClean="0"/>
              <a:t>First to open a lab specifically designed to study psychology under controlled conditions</a:t>
            </a:r>
          </a:p>
          <a:p>
            <a:pPr marL="285750" indent="-285750">
              <a:buFontTx/>
              <a:buChar char="-"/>
            </a:pPr>
            <a:r>
              <a:rPr lang="en-GB" dirty="0" smtClean="0"/>
              <a:t>Attempted to use scientific methods such as controlled conditions and standardised instructions and procedures</a:t>
            </a:r>
          </a:p>
          <a:p>
            <a:pPr marL="285750" indent="-285750">
              <a:buFontTx/>
              <a:buChar char="-"/>
            </a:pPr>
            <a:r>
              <a:rPr lang="en-GB" dirty="0" smtClean="0"/>
              <a:t>Moved psychology away from the study of philosophy or biology </a:t>
            </a:r>
          </a:p>
          <a:p>
            <a:pPr marL="285750" indent="-285750">
              <a:buFontTx/>
              <a:buChar char="-"/>
            </a:pPr>
            <a:r>
              <a:rPr lang="en-GB" dirty="0" smtClean="0"/>
              <a:t>He paved the way for other psychologists to build on his work and improve his methods. </a:t>
            </a:r>
          </a:p>
          <a:p>
            <a:pPr marL="285750" indent="-285750">
              <a:buFontTx/>
              <a:buChar char="-"/>
            </a:pPr>
            <a:r>
              <a:rPr lang="en-GB" dirty="0" smtClean="0"/>
              <a:t>Introspection is still used today in areas such as therapy and it is useful in understanding mental states.  </a:t>
            </a:r>
          </a:p>
          <a:p>
            <a:pPr marL="285750" indent="-285750">
              <a:buFontTx/>
              <a:buChar char="-"/>
            </a:pPr>
            <a:endParaRPr lang="en-GB" dirty="0"/>
          </a:p>
        </p:txBody>
      </p:sp>
    </p:spTree>
    <p:extLst>
      <p:ext uri="{BB962C8B-B14F-4D97-AF65-F5344CB8AC3E}">
        <p14:creationId xmlns:p14="http://schemas.microsoft.com/office/powerpoint/2010/main" val="4009103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003232" cy="1371600"/>
          </a:xfrm>
        </p:spPr>
        <p:txBody>
          <a:bodyPr>
            <a:noAutofit/>
          </a:bodyPr>
          <a:lstStyle/>
          <a:p>
            <a:pPr algn="ctr"/>
            <a:r>
              <a:rPr lang="en-GB" sz="4400" dirty="0" smtClean="0"/>
              <a:t>The 6 main psychological approaches</a:t>
            </a:r>
            <a:endParaRPr lang="en-GB" sz="4400" dirty="0"/>
          </a:p>
        </p:txBody>
      </p:sp>
      <p:sp>
        <p:nvSpPr>
          <p:cNvPr id="3" name="TextBox 2"/>
          <p:cNvSpPr txBox="1"/>
          <p:nvPr/>
        </p:nvSpPr>
        <p:spPr>
          <a:xfrm>
            <a:off x="539552" y="2564904"/>
            <a:ext cx="6264696" cy="2677656"/>
          </a:xfrm>
          <a:prstGeom prst="rect">
            <a:avLst/>
          </a:prstGeom>
          <a:noFill/>
        </p:spPr>
        <p:txBody>
          <a:bodyPr wrap="square" rtlCol="0">
            <a:spAutoFit/>
          </a:bodyPr>
          <a:lstStyle/>
          <a:p>
            <a:pPr marL="342900" indent="-342900">
              <a:buAutoNum type="arabicPeriod"/>
            </a:pPr>
            <a:r>
              <a:rPr lang="en-GB" sz="2800" b="1" dirty="0" smtClean="0"/>
              <a:t>Behaviourist</a:t>
            </a:r>
          </a:p>
          <a:p>
            <a:pPr marL="342900" indent="-342900">
              <a:buAutoNum type="arabicPeriod"/>
            </a:pPr>
            <a:r>
              <a:rPr lang="en-GB" sz="2800" b="1" dirty="0" smtClean="0"/>
              <a:t>Social Learning Theory</a:t>
            </a:r>
          </a:p>
          <a:p>
            <a:pPr marL="342900" indent="-342900">
              <a:buAutoNum type="arabicPeriod"/>
            </a:pPr>
            <a:r>
              <a:rPr lang="en-GB" sz="2800" b="1" dirty="0" smtClean="0"/>
              <a:t>Cognitive Approach</a:t>
            </a:r>
          </a:p>
          <a:p>
            <a:pPr marL="342900" indent="-342900">
              <a:buAutoNum type="arabicPeriod"/>
            </a:pPr>
            <a:r>
              <a:rPr lang="en-GB" sz="2800" b="1" dirty="0" smtClean="0"/>
              <a:t>Biological</a:t>
            </a:r>
          </a:p>
          <a:p>
            <a:pPr marL="342900" indent="-342900">
              <a:buAutoNum type="arabicPeriod"/>
            </a:pPr>
            <a:r>
              <a:rPr lang="en-GB" sz="2800" b="1" dirty="0" smtClean="0"/>
              <a:t>Psychodynamic</a:t>
            </a:r>
          </a:p>
          <a:p>
            <a:pPr marL="342900" indent="-342900">
              <a:buAutoNum type="arabicPeriod"/>
            </a:pPr>
            <a:r>
              <a:rPr lang="en-GB" sz="2800" b="1" dirty="0" smtClean="0"/>
              <a:t>Humanistic</a:t>
            </a:r>
            <a:endParaRPr lang="en-GB" sz="2800" b="1" dirty="0"/>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197760" y="3212976"/>
            <a:ext cx="3212976"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4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024744" cy="1143000"/>
          </a:xfrm>
        </p:spPr>
        <p:txBody>
          <a:bodyPr/>
          <a:lstStyle/>
          <a:p>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Psychology &amp; Science?</a:t>
            </a:r>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Ø"/>
            </a:pPr>
            <a:r>
              <a:rPr lang="en-GB" sz="2400" dirty="0"/>
              <a:t>What is Science? </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dirty="0"/>
              <a:t>What is the classification for a Science? </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dirty="0"/>
              <a:t>Should Psychology be classed as </a:t>
            </a:r>
            <a:r>
              <a:rPr lang="en-GB" sz="2400" dirty="0" smtClean="0"/>
              <a:t>a </a:t>
            </a:r>
            <a:r>
              <a:rPr lang="en-GB" sz="2400" dirty="0"/>
              <a:t>science?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297717"/>
            <a:ext cx="21209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574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32656"/>
            <a:ext cx="6768752" cy="1371600"/>
          </a:xfrm>
        </p:spPr>
        <p:txBody>
          <a:bodyPr>
            <a:noAutofit/>
          </a:bodyPr>
          <a:lstStyle/>
          <a:p>
            <a:pPr algn="ctr"/>
            <a:r>
              <a:rPr lang="en-GB"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Psychology as we know it today…</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17" t="27778" r="46789" b="58730"/>
          <a:stretch/>
        </p:blipFill>
        <p:spPr bwMode="auto">
          <a:xfrm>
            <a:off x="967093" y="2681953"/>
            <a:ext cx="7207038" cy="135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977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06" y="116632"/>
            <a:ext cx="7024744" cy="1143000"/>
          </a:xfrm>
          <a:noFill/>
          <a:ln>
            <a:noFill/>
          </a:ln>
        </p:spPr>
        <p:txBody>
          <a:bodyPr>
            <a:normAutofit/>
          </a:bodyPr>
          <a:lstStyle/>
          <a:p>
            <a:r>
              <a:rPr lang="en-GB" sz="4800" b="1" dirty="0">
                <a:latin typeface="+mn-lt"/>
              </a:rPr>
              <a:t>The </a:t>
            </a:r>
            <a:r>
              <a:rPr lang="en-GB" sz="4800" b="1" dirty="0" smtClean="0">
                <a:latin typeface="+mn-lt"/>
              </a:rPr>
              <a:t>beginning… </a:t>
            </a:r>
            <a:endParaRPr lang="en-GB" sz="4800" b="1" dirty="0">
              <a:latin typeface="+mn-lt"/>
            </a:endParaRPr>
          </a:p>
        </p:txBody>
      </p:sp>
      <p:sp>
        <p:nvSpPr>
          <p:cNvPr id="3" name="Content Placeholder 2"/>
          <p:cNvSpPr>
            <a:spLocks noGrp="1"/>
          </p:cNvSpPr>
          <p:nvPr>
            <p:ph idx="1"/>
          </p:nvPr>
        </p:nvSpPr>
        <p:spPr>
          <a:xfrm>
            <a:off x="107504" y="1484784"/>
            <a:ext cx="8640960" cy="3508977"/>
          </a:xfrm>
        </p:spPr>
        <p:txBody>
          <a:bodyPr>
            <a:noAutofit/>
          </a:bodyPr>
          <a:lstStyle/>
          <a:p>
            <a:pPr marL="342900" indent="-342900">
              <a:buFont typeface="Wingdings" panose="05000000000000000000" pitchFamily="2" charset="2"/>
              <a:buChar char="Ø"/>
            </a:pPr>
            <a:r>
              <a:rPr lang="en-US" sz="1800" dirty="0"/>
              <a:t>In contrast to the natural sciences (physics, chemistry and biology), Psychology is a relatively new scientific discipline.  </a:t>
            </a:r>
          </a:p>
          <a:p>
            <a:pPr marL="342900" indent="-342900">
              <a:buFont typeface="Wingdings" panose="05000000000000000000" pitchFamily="2" charset="2"/>
              <a:buChar char="Ø"/>
            </a:pPr>
            <a:r>
              <a:rPr lang="en-US" sz="1800" dirty="0"/>
              <a:t>It has its roots in 17</a:t>
            </a:r>
            <a:r>
              <a:rPr lang="en-US" sz="1800" baseline="30000" dirty="0"/>
              <a:t>th</a:t>
            </a:r>
            <a:r>
              <a:rPr lang="en-US" sz="1800" dirty="0"/>
              <a:t> and early 19</a:t>
            </a:r>
            <a:r>
              <a:rPr lang="en-US" sz="1800" baseline="30000" dirty="0"/>
              <a:t>th</a:t>
            </a:r>
            <a:r>
              <a:rPr lang="en-US" sz="1800" dirty="0"/>
              <a:t> century philosophy and was indeed once known as </a:t>
            </a:r>
            <a:r>
              <a:rPr lang="en-US" sz="1800" b="1" dirty="0"/>
              <a:t>experimental philosophy. </a:t>
            </a:r>
            <a:r>
              <a:rPr lang="en-US" sz="1800" dirty="0"/>
              <a:t> </a:t>
            </a:r>
          </a:p>
          <a:p>
            <a:pPr marL="342900" indent="-342900">
              <a:buFont typeface="Wingdings" panose="05000000000000000000" pitchFamily="2" charset="2"/>
              <a:buChar char="Ø"/>
            </a:pPr>
            <a:r>
              <a:rPr lang="en-US" sz="1800" dirty="0"/>
              <a:t>Early influences included </a:t>
            </a:r>
            <a:r>
              <a:rPr lang="en-US" sz="1800" b="1" dirty="0"/>
              <a:t>Rene Descartes</a:t>
            </a:r>
            <a:r>
              <a:rPr lang="en-US" sz="1800" dirty="0"/>
              <a:t>, and his concept of </a:t>
            </a:r>
            <a:r>
              <a:rPr lang="en-US" sz="1800" b="1" dirty="0"/>
              <a:t>Cartesian dualism</a:t>
            </a:r>
            <a:r>
              <a:rPr lang="en-US" sz="1800" dirty="0"/>
              <a:t>, which simply means that the mind and body are separate </a:t>
            </a:r>
            <a:r>
              <a:rPr lang="en-US" sz="1800" dirty="0" smtClean="0"/>
              <a:t>entities.</a:t>
            </a:r>
          </a:p>
          <a:p>
            <a:pPr marL="342900" indent="-342900">
              <a:buFont typeface="Wingdings" panose="05000000000000000000" pitchFamily="2" charset="2"/>
              <a:buChar char="Ø"/>
            </a:pPr>
            <a:r>
              <a:rPr lang="en-US" sz="1800" dirty="0" smtClean="0"/>
              <a:t> </a:t>
            </a:r>
            <a:r>
              <a:rPr lang="en-US" sz="1800" dirty="0" smtClean="0">
                <a:solidFill>
                  <a:srgbClr val="7030A0"/>
                </a:solidFill>
              </a:rPr>
              <a:t>This </a:t>
            </a:r>
            <a:r>
              <a:rPr lang="en-US" sz="1800" dirty="0">
                <a:solidFill>
                  <a:srgbClr val="7030A0"/>
                </a:solidFill>
              </a:rPr>
              <a:t>is a clear starting point for psychology.</a:t>
            </a:r>
            <a:endParaRPr lang="en-GB" sz="1800" dirty="0">
              <a:solidFill>
                <a:srgbClr val="7030A0"/>
              </a:solidFill>
            </a:endParaRPr>
          </a:p>
        </p:txBody>
      </p:sp>
      <p:pic>
        <p:nvPicPr>
          <p:cNvPr id="3074" name="Picture 2" descr="Image result for philoso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22660"/>
            <a:ext cx="4170784" cy="260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91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0813" y="0"/>
            <a:ext cx="7024744" cy="1143000"/>
          </a:xfrm>
          <a:noFill/>
          <a:ln>
            <a:noFill/>
          </a:ln>
        </p:spPr>
        <p:txBody>
          <a:bodyPr>
            <a:normAutofit/>
          </a:bodyPr>
          <a:lstStyle/>
          <a:p>
            <a:r>
              <a:rPr lang="en-GB" sz="4800" b="1" dirty="0">
                <a:latin typeface="+mn-lt"/>
              </a:rPr>
              <a:t>The beginning? </a:t>
            </a:r>
          </a:p>
        </p:txBody>
      </p:sp>
      <p:sp>
        <p:nvSpPr>
          <p:cNvPr id="3" name="Content Placeholder 2"/>
          <p:cNvSpPr>
            <a:spLocks noGrp="1"/>
          </p:cNvSpPr>
          <p:nvPr>
            <p:ph idx="1"/>
          </p:nvPr>
        </p:nvSpPr>
        <p:spPr/>
        <p:txBody>
          <a:bodyPr>
            <a:noAutofit/>
          </a:bodyPr>
          <a:lstStyle/>
          <a:p>
            <a:r>
              <a:rPr lang="en-US" sz="2400" dirty="0" smtClean="0"/>
              <a:t>Then came the </a:t>
            </a:r>
            <a:r>
              <a:rPr lang="en-US" sz="2400" dirty="0"/>
              <a:t>work of </a:t>
            </a:r>
            <a:r>
              <a:rPr lang="en-US" sz="2400" b="1" dirty="0"/>
              <a:t>John Locke </a:t>
            </a:r>
            <a:r>
              <a:rPr lang="en-US" sz="2400" dirty="0"/>
              <a:t>and his concept of </a:t>
            </a:r>
            <a:r>
              <a:rPr lang="en-US" sz="2400" b="1" dirty="0"/>
              <a:t>empiricism</a:t>
            </a:r>
            <a:r>
              <a:rPr lang="en-US" sz="2400" dirty="0"/>
              <a:t>, the belief that all knowledge is derived from sensory experience and can be studied using the scientific </a:t>
            </a:r>
            <a:r>
              <a:rPr lang="en-US" sz="2400" dirty="0" smtClean="0"/>
              <a:t>method. Locke </a:t>
            </a:r>
            <a:r>
              <a:rPr lang="en-US" sz="2400" dirty="0"/>
              <a:t>also had an influence on the emergence of psychology as a science. </a:t>
            </a:r>
            <a:endParaRPr lang="en-US" sz="2400" dirty="0" smtClean="0"/>
          </a:p>
          <a:p>
            <a:pPr marL="68580" indent="0">
              <a:buNone/>
            </a:pPr>
            <a:r>
              <a:rPr lang="en-US" sz="2400" dirty="0" smtClean="0"/>
              <a:t> </a:t>
            </a:r>
            <a:endParaRPr lang="en-US" sz="2400" dirty="0"/>
          </a:p>
          <a:p>
            <a:r>
              <a:rPr lang="en-US" sz="2400" dirty="0"/>
              <a:t>Finally, the </a:t>
            </a:r>
            <a:r>
              <a:rPr lang="en-US" sz="2400" b="1" dirty="0"/>
              <a:t>evolutionary theories</a:t>
            </a:r>
            <a:r>
              <a:rPr lang="en-US" sz="2400" dirty="0"/>
              <a:t> of </a:t>
            </a:r>
            <a:r>
              <a:rPr lang="en-US" sz="2400" b="1" dirty="0"/>
              <a:t>Charles Darwin </a:t>
            </a:r>
            <a:r>
              <a:rPr lang="en-US" sz="2400" dirty="0"/>
              <a:t>set the stage for the emergence of psychology </a:t>
            </a:r>
            <a:r>
              <a:rPr lang="en-US" sz="2400" dirty="0" smtClean="0"/>
              <a:t>(from a biological stance) as </a:t>
            </a:r>
            <a:r>
              <a:rPr lang="en-US" sz="2400" dirty="0"/>
              <a:t>we know it </a:t>
            </a:r>
            <a:r>
              <a:rPr lang="en-US" sz="2400" dirty="0" smtClean="0"/>
              <a:t>              today</a:t>
            </a:r>
            <a:r>
              <a:rPr lang="en-US" sz="2400" dirty="0"/>
              <a:t>.</a:t>
            </a:r>
            <a:endParaRPr lang="en-GB" sz="2400" dirty="0"/>
          </a:p>
          <a:p>
            <a:endParaRPr lang="en-GB"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5869">
            <a:off x="7506252" y="5226036"/>
            <a:ext cx="1275088" cy="1296700"/>
          </a:xfrm>
          <a:prstGeom prst="rect">
            <a:avLst/>
          </a:prstGeom>
        </p:spPr>
      </p:pic>
      <p:pic>
        <p:nvPicPr>
          <p:cNvPr id="2050" name="Picture 2" descr="http://centermarketing.com/blog/wp-content/uploads/2014/12/evolu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3" y="188640"/>
            <a:ext cx="1859631" cy="165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2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228" y="0"/>
            <a:ext cx="7024744" cy="1143000"/>
          </a:xfrm>
          <a:noFill/>
          <a:ln>
            <a:noFill/>
          </a:ln>
        </p:spPr>
        <p:txBody>
          <a:bodyPr>
            <a:normAutofit/>
          </a:bodyPr>
          <a:lstStyle/>
          <a:p>
            <a:r>
              <a:rPr lang="en-US" sz="4800" b="1" dirty="0">
                <a:latin typeface="+mn-lt"/>
              </a:rPr>
              <a:t>Wilhelm Wundt</a:t>
            </a:r>
            <a:endParaRPr lang="en-GB" sz="4800" dirty="0">
              <a:latin typeface="+mn-lt"/>
            </a:endParaRPr>
          </a:p>
        </p:txBody>
      </p:sp>
      <p:sp>
        <p:nvSpPr>
          <p:cNvPr id="3" name="Content Placeholder 2"/>
          <p:cNvSpPr>
            <a:spLocks noGrp="1"/>
          </p:cNvSpPr>
          <p:nvPr>
            <p:ph idx="1"/>
          </p:nvPr>
        </p:nvSpPr>
        <p:spPr>
          <a:xfrm>
            <a:off x="395536" y="1849809"/>
            <a:ext cx="5616624" cy="3508977"/>
          </a:xfrm>
        </p:spPr>
        <p:txBody>
          <a:bodyPr>
            <a:normAutofit/>
          </a:bodyPr>
          <a:lstStyle/>
          <a:p>
            <a:r>
              <a:rPr lang="en-US" sz="2400" dirty="0"/>
              <a:t>In 1873 </a:t>
            </a:r>
            <a:r>
              <a:rPr lang="en-US" sz="2400" b="1" dirty="0"/>
              <a:t>Wilhelm Wundt </a:t>
            </a:r>
            <a:r>
              <a:rPr lang="en-US" sz="2400" dirty="0"/>
              <a:t>published the first book on psychology </a:t>
            </a:r>
            <a:r>
              <a:rPr lang="en-US" sz="2400" b="1" dirty="0"/>
              <a:t>‘Principles of Physiological Psychology’ </a:t>
            </a:r>
            <a:r>
              <a:rPr lang="en-US" sz="2400" dirty="0"/>
              <a:t>and in 1879 opened the first psychology laboratory in Leipzig, Germany. </a:t>
            </a:r>
            <a:endParaRPr lang="en-US" sz="2400" dirty="0" smtClean="0"/>
          </a:p>
          <a:p>
            <a:r>
              <a:rPr lang="en-US" sz="2400" dirty="0" smtClean="0"/>
              <a:t>He </a:t>
            </a:r>
            <a:r>
              <a:rPr lang="en-US" sz="2400" dirty="0"/>
              <a:t>is often considered to be ‘the father of psychology’</a:t>
            </a:r>
          </a:p>
          <a:p>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700808"/>
            <a:ext cx="2217974" cy="3806980"/>
          </a:xfrm>
          <a:prstGeom prst="rect">
            <a:avLst/>
          </a:prstGeom>
        </p:spPr>
      </p:pic>
    </p:spTree>
    <p:extLst>
      <p:ext uri="{BB962C8B-B14F-4D97-AF65-F5344CB8AC3E}">
        <p14:creationId xmlns:p14="http://schemas.microsoft.com/office/powerpoint/2010/main" val="4290056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228" y="0"/>
            <a:ext cx="7024744" cy="1143000"/>
          </a:xfrm>
          <a:noFill/>
          <a:ln>
            <a:noFill/>
          </a:ln>
        </p:spPr>
        <p:txBody>
          <a:bodyPr>
            <a:normAutofit/>
          </a:bodyPr>
          <a:lstStyle/>
          <a:p>
            <a:r>
              <a:rPr lang="en-US" sz="4800" b="1" dirty="0">
                <a:latin typeface="+mn-lt"/>
              </a:rPr>
              <a:t>Wilhelm Wundt</a:t>
            </a:r>
            <a:endParaRPr lang="en-GB" sz="4800" dirty="0">
              <a:latin typeface="+mn-lt"/>
            </a:endParaRPr>
          </a:p>
        </p:txBody>
      </p:sp>
      <p:sp>
        <p:nvSpPr>
          <p:cNvPr id="3" name="Content Placeholder 2"/>
          <p:cNvSpPr>
            <a:spLocks noGrp="1"/>
          </p:cNvSpPr>
          <p:nvPr>
            <p:ph idx="1"/>
          </p:nvPr>
        </p:nvSpPr>
        <p:spPr>
          <a:xfrm>
            <a:off x="323528" y="1484784"/>
            <a:ext cx="6192688" cy="4625461"/>
          </a:xfrm>
        </p:spPr>
        <p:txBody>
          <a:bodyPr>
            <a:normAutofit fontScale="47500" lnSpcReduction="20000"/>
          </a:bodyPr>
          <a:lstStyle/>
          <a:p>
            <a:r>
              <a:rPr lang="en-GB" sz="4300" b="0" dirty="0"/>
              <a:t>Wundt’s approach became known as </a:t>
            </a:r>
            <a:r>
              <a:rPr lang="en-GB" sz="4300" dirty="0"/>
              <a:t>structuralism</a:t>
            </a:r>
            <a:r>
              <a:rPr lang="en-GB" sz="4300" b="0" dirty="0"/>
              <a:t> because he used experimental methods to find the basic building blocks (structures) of thought and investigate how they interacted. To do this, he studied sensation and perception, breaking participants’ observations of objects, images and events down into constituent parts in the same way that an anatomist would study a body trying to find its constituent parts and how they interact.</a:t>
            </a:r>
          </a:p>
          <a:p>
            <a:r>
              <a:rPr lang="en-GB" sz="4300" b="0" dirty="0"/>
              <a:t>At first he did this by studying reaction time - systematically changing the stimuli he presented to participants and measuring how long it took them to respond - inferring that the longer it took to respond, the more mental processes must be involved.</a:t>
            </a:r>
          </a:p>
          <a:p>
            <a:r>
              <a:rPr lang="en-GB" sz="4300" b="0" dirty="0"/>
              <a:t>Later, he adapted and developed a process called </a:t>
            </a:r>
            <a:r>
              <a:rPr lang="en-GB" sz="4300" dirty="0"/>
              <a:t>introspection</a:t>
            </a:r>
            <a:r>
              <a:rPr lang="en-GB" sz="4300" b="0" dirty="0"/>
              <a:t> to infer more about the nature of the processes involved.</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700808"/>
            <a:ext cx="2217974" cy="3806980"/>
          </a:xfrm>
          <a:prstGeom prst="rect">
            <a:avLst/>
          </a:prstGeom>
        </p:spPr>
      </p:pic>
    </p:spTree>
    <p:extLst>
      <p:ext uri="{BB962C8B-B14F-4D97-AF65-F5344CB8AC3E}">
        <p14:creationId xmlns:p14="http://schemas.microsoft.com/office/powerpoint/2010/main" val="2273986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231</TotalTime>
  <Words>792</Words>
  <Application>Microsoft Office PowerPoint</Application>
  <PresentationFormat>On-screen Show (4:3)</PresentationFormat>
  <Paragraphs>121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Essential</vt:lpstr>
      <vt:lpstr>Origins of Psychology</vt:lpstr>
      <vt:lpstr>The Blind Men and the Elephant</vt:lpstr>
      <vt:lpstr>The 6 main psychological approaches</vt:lpstr>
      <vt:lpstr>Psychology &amp; Science?</vt:lpstr>
      <vt:lpstr>Psychology as we know it today…</vt:lpstr>
      <vt:lpstr>The beginning… </vt:lpstr>
      <vt:lpstr>The beginning? </vt:lpstr>
      <vt:lpstr>Wilhelm Wundt</vt:lpstr>
      <vt:lpstr>Wilhelm Wundt</vt:lpstr>
      <vt:lpstr>PowerPoint Presentation</vt:lpstr>
      <vt:lpstr>PowerPoint Presentation</vt:lpstr>
      <vt:lpstr>Wilhelm Wundt</vt:lpstr>
      <vt:lpstr>Introspection</vt:lpstr>
      <vt:lpstr>Introspection: Have a go yourself.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Task </vt:lpstr>
      <vt:lpstr>PowerPoint Presentation</vt:lpstr>
      <vt:lpstr>PowerPoint Presentation</vt:lpstr>
      <vt:lpstr>PowerPoint Presentation</vt:lpstr>
      <vt:lpstr>PowerPoint Presentation</vt:lpstr>
      <vt:lpstr>PowerPoint Presentation</vt:lpstr>
    </vt:vector>
  </TitlesOfParts>
  <Company>Bilton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Psychology</dc:title>
  <dc:creator>Administrator</dc:creator>
  <cp:lastModifiedBy>Nikki Mesnard</cp:lastModifiedBy>
  <cp:revision>24</cp:revision>
  <dcterms:created xsi:type="dcterms:W3CDTF">2016-03-06T20:59:07Z</dcterms:created>
  <dcterms:modified xsi:type="dcterms:W3CDTF">2019-09-08T16:53:04Z</dcterms:modified>
</cp:coreProperties>
</file>