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3" r:id="rId4"/>
    <p:sldId id="294" r:id="rId5"/>
    <p:sldId id="295" r:id="rId6"/>
    <p:sldId id="296" r:id="rId7"/>
    <p:sldId id="298" r:id="rId8"/>
    <p:sldId id="271" r:id="rId9"/>
    <p:sldId id="297" r:id="rId10"/>
    <p:sldId id="278" r:id="rId11"/>
    <p:sldId id="283" r:id="rId12"/>
    <p:sldId id="282" r:id="rId13"/>
    <p:sldId id="281" r:id="rId14"/>
    <p:sldId id="280" r:id="rId15"/>
    <p:sldId id="279" r:id="rId16"/>
    <p:sldId id="287" r:id="rId17"/>
    <p:sldId id="286" r:id="rId18"/>
    <p:sldId id="288" r:id="rId19"/>
    <p:sldId id="289" r:id="rId20"/>
    <p:sldId id="284" r:id="rId21"/>
    <p:sldId id="291" r:id="rId22"/>
    <p:sldId id="292" r:id="rId23"/>
    <p:sldId id="299" r:id="rId24"/>
    <p:sldId id="264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65" autoAdjust="0"/>
  </p:normalViewPr>
  <p:slideViewPr>
    <p:cSldViewPr snapToGrid="0">
      <p:cViewPr>
        <p:scale>
          <a:sx n="83" d="100"/>
          <a:sy n="83" d="100"/>
        </p:scale>
        <p:origin x="-4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Arousal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Run alone</c:v>
                </c:pt>
                <c:pt idx="1">
                  <c:v>Run with partner</c:v>
                </c:pt>
                <c:pt idx="2">
                  <c:v>Race against class</c:v>
                </c:pt>
                <c:pt idx="3">
                  <c:v>Race in front of school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208"/>
        <c:axId val="80943744"/>
      </c:lineChart>
      <c:catAx>
        <c:axId val="809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3744"/>
        <c:crosses val="autoZero"/>
        <c:auto val="1"/>
        <c:lblAlgn val="ctr"/>
        <c:lblOffset val="100"/>
        <c:noMultiLvlLbl val="0"/>
      </c:catAx>
      <c:valAx>
        <c:axId val="80943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36D11-8B2F-4477-A2F4-36DCC4471092}" type="datetimeFigureOut">
              <a:rPr lang="en-GB" smtClean="0"/>
              <a:t>09/02/2015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F025-9C51-4468-9CFB-61C0015D5D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4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9599-A5F3-44CF-9E38-25C3192AF7A7}" type="datetimeFigureOut">
              <a:rPr lang="en-GB" smtClean="0"/>
              <a:t>09/02/2015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9C68C-29CB-4BF2-8C50-94C65AFB1C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07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C68C-29CB-4BF2-8C50-94C65AFB1C0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09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C68C-29CB-4BF2-8C50-94C65AFB1C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5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C68C-29CB-4BF2-8C50-94C65AFB1C0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3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07102" y="365125"/>
            <a:ext cx="904669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02" y="1825625"/>
            <a:ext cx="9046698" cy="435133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8" y="2616200"/>
            <a:ext cx="1584000" cy="15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0022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5246"/>
            <a:ext cx="9144000" cy="2490962"/>
          </a:xfrm>
        </p:spPr>
        <p:txBody>
          <a:bodyPr wrap="square" anchor="ctr">
            <a:normAutofit/>
          </a:bodyPr>
          <a:lstStyle/>
          <a:p>
            <a:r>
              <a:rPr lang="en-GB" sz="8000" dirty="0" smtClean="0"/>
              <a:t>Social effects on performance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288124"/>
            <a:ext cx="9144000" cy="754025"/>
          </a:xfrm>
        </p:spPr>
        <p:txBody>
          <a:bodyPr anchor="ctr"/>
          <a:lstStyle/>
          <a:p>
            <a:r>
              <a:rPr lang="en-GB" dirty="0" smtClean="0"/>
              <a:t>Performance Psychology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" y="1081136"/>
            <a:ext cx="1584000" cy="1584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" y="4268727"/>
            <a:ext cx="1584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661066">
            <a:off x="2174976" y="3203473"/>
            <a:ext cx="4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Home audience</a:t>
            </a:r>
            <a:endParaRPr lang="en-GB" sz="3600" dirty="0"/>
          </a:p>
        </p:txBody>
      </p:sp>
      <p:pic>
        <p:nvPicPr>
          <p:cNvPr id="3074" name="Picture 2" descr="http://static.sportskeeda.com/wp-content/uploads/2011/06/It-happens-only-in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06" y="1769275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35609">
            <a:off x="6784228" y="1559387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Significant observer, e.g. scout/assessor</a:t>
            </a:r>
            <a:endParaRPr lang="en-GB" sz="3600" dirty="0"/>
          </a:p>
        </p:txBody>
      </p:sp>
      <p:pic>
        <p:nvPicPr>
          <p:cNvPr id="4098" name="Picture 2" descr="http://i.telegraph.co.uk/multimedia/archive/02743/strictly-judges_27432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30" y="3169236"/>
            <a:ext cx="4610647" cy="28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6082">
            <a:off x="6840770" y="4467725"/>
            <a:ext cx="4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Hostile audience</a:t>
            </a:r>
            <a:endParaRPr lang="en-GB" sz="3600" dirty="0"/>
          </a:p>
        </p:txBody>
      </p:sp>
      <p:pic>
        <p:nvPicPr>
          <p:cNvPr id="5122" name="Picture 2" descr="http://i1.kym-cdn.com/entries/icons/facebook/000/003/853/MIDDLE_FINGER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06" y="1497724"/>
            <a:ext cx="4513280" cy="44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213882">
            <a:off x="2162245" y="541189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Co-actors (team mates or opposition)</a:t>
            </a:r>
            <a:endParaRPr lang="en-GB" sz="3600" dirty="0"/>
          </a:p>
        </p:txBody>
      </p:sp>
      <p:pic>
        <p:nvPicPr>
          <p:cNvPr id="6146" name="Picture 2" descr="http://cdn4.coresites.mpora.com/rcuk/wp-content/uploads/2013/10/gerain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57" y="393392"/>
            <a:ext cx="489176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ntheloose.com/wp-content/uploads/2014/06/all-blacks-h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2" y="334228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321821">
            <a:off x="2340129" y="5151446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Emotionally relevant observer, e.g. parent</a:t>
            </a:r>
            <a:endParaRPr lang="en-GB" sz="3600" dirty="0"/>
          </a:p>
        </p:txBody>
      </p:sp>
      <p:pic>
        <p:nvPicPr>
          <p:cNvPr id="7170" name="Picture 2" descr="http://i.telegraph.co.uk/multimedia/archive/02611/judy_261119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78" y="455524"/>
            <a:ext cx="4642157" cy="29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0.365dm.com/13/07/16-9/20/murray_2969957.jpg?20130707184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19" y="3568078"/>
            <a:ext cx="4929899" cy="27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35609">
            <a:off x="6784228" y="1559387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Significant observer, e.g. scout/assessor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 rot="216082">
            <a:off x="6840770" y="4467725"/>
            <a:ext cx="4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Hostile audience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 rot="661066">
            <a:off x="2174976" y="3203473"/>
            <a:ext cx="491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Home audience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 rot="21321821">
            <a:off x="2340129" y="5151446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Emotionally relevant observer, e.g. parent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 rot="21213882">
            <a:off x="2162245" y="541189"/>
            <a:ext cx="49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Co-actors (team mates or opposition)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138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 theory (Zajonc, 1965)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Zajonc simply stated that the presence of others, even passive observers, increased an athletes arousal</a:t>
            </a:r>
          </a:p>
          <a:p>
            <a:r>
              <a:rPr lang="en-GB" dirty="0" smtClean="0"/>
              <a:t>The higher the arousal level, the more likely the athlete was to revert to their dominant response – their most learned and natural behaviours</a:t>
            </a:r>
          </a:p>
          <a:p>
            <a:r>
              <a:rPr lang="en-GB" dirty="0" smtClean="0"/>
              <a:t>Expert performers had the correct dominant response, so increased arousal had positive effects</a:t>
            </a:r>
          </a:p>
          <a:p>
            <a:r>
              <a:rPr lang="en-GB" dirty="0" smtClean="0"/>
              <a:t>Novice performers were more likely to have an incorrect dominant response, so increased arousal had negative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02" y="1825625"/>
            <a:ext cx="9046698" cy="1075230"/>
          </a:xfrm>
        </p:spPr>
        <p:txBody>
          <a:bodyPr/>
          <a:lstStyle/>
          <a:p>
            <a:r>
              <a:rPr lang="en-GB" dirty="0" smtClean="0"/>
              <a:t>Some assumptions that are made from Zajonc and other key research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22028" y="3035793"/>
            <a:ext cx="4335517" cy="368031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 smtClean="0">
                <a:solidFill>
                  <a:srgbClr val="CC0099"/>
                </a:solidFill>
              </a:rPr>
              <a:t>Increased arousal facilitates performance of:</a:t>
            </a:r>
          </a:p>
          <a:p>
            <a:pPr lvl="2"/>
            <a:r>
              <a:rPr lang="en-GB" altLang="en-US" dirty="0"/>
              <a:t>Easy tasks</a:t>
            </a:r>
          </a:p>
          <a:p>
            <a:pPr lvl="2"/>
            <a:r>
              <a:rPr lang="en-GB" altLang="en-US" dirty="0" smtClean="0"/>
              <a:t>Well </a:t>
            </a:r>
            <a:r>
              <a:rPr lang="en-GB" altLang="en-US" dirty="0"/>
              <a:t>learnt task</a:t>
            </a:r>
          </a:p>
          <a:p>
            <a:pPr lvl="2"/>
            <a:r>
              <a:rPr lang="en-GB" altLang="en-US" dirty="0" smtClean="0"/>
              <a:t>Highly </a:t>
            </a:r>
            <a:r>
              <a:rPr lang="en-GB" altLang="en-US" dirty="0"/>
              <a:t>skilled </a:t>
            </a:r>
            <a:r>
              <a:rPr lang="en-GB" altLang="en-US" dirty="0" smtClean="0"/>
              <a:t>athletes</a:t>
            </a:r>
            <a:endParaRPr lang="en-GB" alt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157545" y="3035792"/>
            <a:ext cx="4335517" cy="368031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 smtClean="0">
                <a:solidFill>
                  <a:srgbClr val="CC0099"/>
                </a:solidFill>
              </a:rPr>
              <a:t>Increased arousal inhibits performance of:</a:t>
            </a:r>
          </a:p>
          <a:p>
            <a:pPr lvl="2"/>
            <a:r>
              <a:rPr lang="en-GB" altLang="en-US" dirty="0" smtClean="0"/>
              <a:t>Difficult tasks</a:t>
            </a:r>
          </a:p>
          <a:p>
            <a:pPr lvl="2"/>
            <a:r>
              <a:rPr lang="en-GB" altLang="en-US" dirty="0" smtClean="0"/>
              <a:t>Tasks not yet learnt properly</a:t>
            </a:r>
          </a:p>
          <a:p>
            <a:pPr lvl="2"/>
            <a:r>
              <a:rPr lang="en-GB" altLang="en-US" dirty="0" smtClean="0"/>
              <a:t>Less skilled athletes</a:t>
            </a:r>
          </a:p>
        </p:txBody>
      </p:sp>
    </p:spTree>
    <p:extLst>
      <p:ext uri="{BB962C8B-B14F-4D97-AF65-F5344CB8AC3E}">
        <p14:creationId xmlns:p14="http://schemas.microsoft.com/office/powerpoint/2010/main" val="18982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Evaluation apprehension (Cottrell, 1968)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Cottrell added a perceptive element to the theory – how an athletes perceives the presence of others</a:t>
            </a:r>
          </a:p>
          <a:p>
            <a:r>
              <a:rPr lang="en-GB" dirty="0" smtClean="0"/>
              <a:t>If they are judging your performance (strictly come dancing) then this would lead to heightened arousal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theories to explore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 advantage</a:t>
            </a:r>
          </a:p>
          <a:p>
            <a:r>
              <a:rPr lang="en-GB" dirty="0" smtClean="0"/>
              <a:t>Proximity effect</a:t>
            </a:r>
          </a:p>
          <a:p>
            <a:r>
              <a:rPr lang="en-GB" dirty="0" smtClean="0"/>
              <a:t>Distraction – conflict theory</a:t>
            </a:r>
          </a:p>
          <a:p>
            <a:r>
              <a:rPr lang="en-GB" dirty="0" smtClean="0"/>
              <a:t>Arousal theories (Inverted U, IZOF, Catastrophe Theory)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Reflect on </a:t>
            </a:r>
            <a:r>
              <a:rPr lang="en-GB" dirty="0">
                <a:solidFill>
                  <a:schemeClr val="tx1"/>
                </a:solidFill>
              </a:rPr>
              <a:t>practical </a:t>
            </a:r>
            <a:r>
              <a:rPr lang="en-GB" dirty="0" smtClean="0">
                <a:solidFill>
                  <a:schemeClr val="tx1"/>
                </a:solidFill>
              </a:rPr>
              <a:t>task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dirty="0">
                <a:solidFill>
                  <a:schemeClr val="tx1"/>
                </a:solidFill>
              </a:rPr>
              <a:t>experiences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What are social effects?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Who contributes to social facilitation/inhibition?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Key theories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My experiences</a:t>
            </a:r>
          </a:p>
        </p:txBody>
      </p:sp>
    </p:spTree>
    <p:extLst>
      <p:ext uri="{BB962C8B-B14F-4D97-AF65-F5344CB8AC3E}">
        <p14:creationId xmlns:p14="http://schemas.microsoft.com/office/powerpoint/2010/main" val="21735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effects on simple and complex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i1.ytimg.com/vi/fnF1LqB7cKk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27" y="0"/>
            <a:ext cx="5366305" cy="40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33" y="0"/>
            <a:ext cx="7202267" cy="4883941"/>
          </a:xfrm>
          <a:prstGeom prst="rect">
            <a:avLst/>
          </a:prstGeom>
        </p:spPr>
      </p:pic>
      <p:pic>
        <p:nvPicPr>
          <p:cNvPr id="9220" name="Picture 4" descr="http://i.dailymail.co.uk/i/pix/2014/04/01/article-2594676-1CBF0F5700000578-976_634x3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419"/>
            <a:ext cx="5662151" cy="34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readingfc.co.uk/cms_images/zmc154-15546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44" y="4855287"/>
            <a:ext cx="6543455" cy="20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5" y="2227455"/>
            <a:ext cx="2403091" cy="24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scontent-b-lhr.xx.fbcdn.net/hphotos-xpf1/v/t1.0-9/10277380_662860063761474_2478866391116242168_n.jpg?oh=3b2a2001c15b9a8048b994baba4bc94d&amp;oe=55679A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5"/>
            <a:ext cx="7299433" cy="38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readingfc.co.uk/cms_images/dolan4by3154-1597887_478x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34" y="14986"/>
            <a:ext cx="4769345" cy="35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eadingfc.co.uk/cms_images/4x3-dickiecelebrate154-1461415_478x3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6"/>
          <a:stretch/>
        </p:blipFill>
        <p:spPr bwMode="auto">
          <a:xfrm>
            <a:off x="1" y="3448049"/>
            <a:ext cx="562829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fbcdn-sphotos-a-a.akamaihd.net/hphotos-ak-xap1/v/t1.0-9/1095115_647150488665765_607938318_n.jpg?oh=945264c905727501dc276076d38a2ff4&amp;oe=555C23D5&amp;__gda__=1428439382_0fd895087f66778af48b33b7f96ff9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91" y="2489031"/>
            <a:ext cx="6563710" cy="43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5" y="2227455"/>
            <a:ext cx="2403091" cy="24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58" y="2352321"/>
            <a:ext cx="6595242" cy="4490378"/>
          </a:xfrm>
          <a:prstGeom prst="rect">
            <a:avLst/>
          </a:prstGeom>
        </p:spPr>
      </p:pic>
      <p:pic>
        <p:nvPicPr>
          <p:cNvPr id="5" name="Picture 18" descr="https://fbcdn-sphotos-f-a.akamaihd.net/hphotos-ak-xpa1/v/t1.0-9/10294457_662860037094810_389976680653331170_n.jpg?oh=746dca32da1964aec7d0d5137c03b030&amp;oe=55581176&amp;__gda__=1431919179_9eb8188ab91c7b249085a135506877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7851229" cy="32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ufc.com/images/2012-13images/2013-03-18hogwood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79021"/>
            <a:ext cx="5596759" cy="35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27" y="-15303"/>
            <a:ext cx="4392432" cy="3294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55" y="2227455"/>
            <a:ext cx="2403091" cy="24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Key terms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Social facilitation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Social inhibition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Arousal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Dominant response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Drive theory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Evaluation apprehension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102" y="365125"/>
            <a:ext cx="9046698" cy="1006475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tabLst>
                <a:tab pos="180975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Facilitation and Inhibition – Effects of an audience and other participants and performance and Lifestyle behaviours</a:t>
            </a:r>
            <a:endParaRPr lang="en-GB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33545"/>
              </p:ext>
            </p:extLst>
          </p:nvPr>
        </p:nvGraphicFramePr>
        <p:xfrm>
          <a:off x="110357" y="1371600"/>
          <a:ext cx="11940820" cy="54320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{0660B408-B3CF-4A94-85FC-2B1E0A45F4A2}</a:tableStyleId>
              </a:tblPr>
              <a:tblGrid>
                <a:gridCol w="2388164"/>
                <a:gridCol w="2388164"/>
                <a:gridCol w="2388164"/>
                <a:gridCol w="2388164"/>
                <a:gridCol w="2388164"/>
              </a:tblGrid>
              <a:tr h="230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 Outline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Learning Outcomes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Suggested Teaching/Homework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Suggested resources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Points to note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2018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Social facilitation and inhibition – the effects of an audience and other participants on performance and lifestyle behaviours.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Demonstrate knowledge and understanding of the positive (facilitation) and negative (inhibition) effects (audience and co-actors) on performance, participation and lifestyle;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Demonstrate knowledge and understanding of links with levels of arousal, and the heightening of the dominant response (Zajonc);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Explain causes and effects of evaluation apprehension;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Demonstrate knowledge and understanding of strategies to combat the effects of social inhibition in practical activities (the use of selective attention and mental rehearsal) and in following a balanced, active and healthy lifestyle.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 to carry out a series of brief experiments on sports performance in isolation and with an audience and with competitive and non-competitive </a:t>
                      </a:r>
                      <a:r>
                        <a:rPr lang="en-GB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co-actors 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e.g. standing broad jump for gross actions and aiming activities for complex fine actions.  The effects of an audience to be experienced and reflected upon by students.</a:t>
                      </a: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Visiting speaker / or interviews with a sports performer who reflects on coping with an audience.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Make links to arousal theories from AS unit.  Students to draw out arousal graphs in relation to the effects of an audience.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Identify other effects such as proximity and audience size.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Students to identify coping strategies for different types of sports performer.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Advanced PE and Sport - Honeybourne, Hill and Moors</a:t>
                      </a: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OCR Advanced PE A2 – various</a:t>
                      </a: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Sport 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Psychology a self help guide – Bull</a:t>
                      </a:r>
                    </a:p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Sport 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Psychology: Concepts and Applications – Cox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Illustration of the effects of an audience on the performance of complex fine skills can be shown through card sorting into suits.   A number of different conditions can be simulated for example with hostile crowd or supportive crowd – results will provide discussion points about the link between arousal / attentional control and performance.  If card sorting or the like is used it is important to relate findings eventually to sports activities.  Students must not use card sorting as a practical example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a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written examination response.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Reflect on the practical before/during/after performance</a:t>
            </a:r>
          </a:p>
          <a:p>
            <a:pPr lvl="1"/>
            <a:r>
              <a:rPr lang="en-GB" dirty="0" smtClean="0"/>
              <a:t>Cognitive/somatic anxiety</a:t>
            </a:r>
          </a:p>
          <a:p>
            <a:pPr lvl="1"/>
            <a:r>
              <a:rPr lang="en-GB" dirty="0" smtClean="0"/>
              <a:t>Arousal levels</a:t>
            </a:r>
          </a:p>
          <a:p>
            <a:pPr lvl="1"/>
            <a:r>
              <a:rPr lang="en-GB" dirty="0" smtClean="0"/>
              <a:t>Perceived impact on performance</a:t>
            </a:r>
          </a:p>
          <a:p>
            <a:r>
              <a:rPr lang="en-GB" dirty="0" smtClean="0"/>
              <a:t>Other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4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facilitation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02" y="1690688"/>
            <a:ext cx="9046698" cy="996403"/>
          </a:xfrm>
        </p:spPr>
        <p:txBody>
          <a:bodyPr/>
          <a:lstStyle/>
          <a:p>
            <a:r>
              <a:rPr lang="en-GB" dirty="0" smtClean="0"/>
              <a:t>Increased level of performance due to the presence of others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07102" y="3430532"/>
            <a:ext cx="9046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Social inhibition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7102" y="4756095"/>
            <a:ext cx="9046698" cy="996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Decreased level of performance due to the presence of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2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68540"/>
              </p:ext>
            </p:extLst>
          </p:nvPr>
        </p:nvGraphicFramePr>
        <p:xfrm>
          <a:off x="2306638" y="1690688"/>
          <a:ext cx="9501734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i.istockimg.com/file_thumbview_approve/51856544/3/stock-photo-51856544-man-jogging-on-field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1" y="3412084"/>
            <a:ext cx="1800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rabone.ie/goimage/440x267/ibxdlk3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8" y="2409416"/>
            <a:ext cx="1800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innrunning.files.wordpress.com/2013/02/1218_boston-marathon-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23" y="1327386"/>
            <a:ext cx="1800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wtomanguide.com/wp-content/uploads/2013/11/Heather-Dorniden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72" y="283540"/>
            <a:ext cx="1800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presence of others can increases an athletes arousal level</a:t>
            </a:r>
          </a:p>
          <a:p>
            <a:r>
              <a:rPr lang="en-GB" dirty="0" smtClean="0"/>
              <a:t>Arousal levels impact an athletes performance</a:t>
            </a:r>
          </a:p>
          <a:p>
            <a:r>
              <a:rPr lang="en-GB" dirty="0" smtClean="0"/>
              <a:t>This is </a:t>
            </a:r>
            <a:r>
              <a:rPr lang="en-GB" b="1" u="sng" dirty="0" smtClean="0"/>
              <a:t>not </a:t>
            </a:r>
            <a:r>
              <a:rPr lang="en-GB" dirty="0" smtClean="0"/>
              <a:t>a simple linear relationship, sometimes performance increases, sometimes it decreases</a:t>
            </a:r>
          </a:p>
          <a:p>
            <a:r>
              <a:rPr lang="en-GB" dirty="0" smtClean="0"/>
              <a:t>There are many contributing factors</a:t>
            </a:r>
          </a:p>
          <a:p>
            <a:pPr lvl="1"/>
            <a:r>
              <a:rPr lang="en-GB" dirty="0" smtClean="0"/>
              <a:t>How the athlete perceives the people present</a:t>
            </a:r>
          </a:p>
          <a:p>
            <a:pPr lvl="1"/>
            <a:r>
              <a:rPr lang="en-GB" dirty="0" smtClean="0"/>
              <a:t>The athletes stage of learning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athletes optimum arousal for a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2050" name="Picture 2" descr="http://upload.wikimedia.org/wikipedia/commons/6/61/YerkesDodsonLawGrap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4" y="1496332"/>
            <a:ext cx="6253134" cy="49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currently understand by</a:t>
            </a:r>
          </a:p>
          <a:p>
            <a:pPr lvl="1"/>
            <a:r>
              <a:rPr lang="en-GB" dirty="0" smtClean="0"/>
              <a:t>Social facilitation?</a:t>
            </a:r>
          </a:p>
          <a:p>
            <a:pPr lvl="1"/>
            <a:r>
              <a:rPr lang="en-GB" dirty="0" smtClean="0"/>
              <a:t>Social inhibition?</a:t>
            </a:r>
          </a:p>
          <a:p>
            <a:r>
              <a:rPr lang="en-GB" dirty="0" smtClean="0"/>
              <a:t>Why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2826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can cause this to happen?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6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4628</TotalTime>
  <Words>799</Words>
  <Application>Microsoft Office PowerPoint</Application>
  <PresentationFormat>Custom</PresentationFormat>
  <Paragraphs>105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Depth</vt:lpstr>
      <vt:lpstr>Social effects on performance</vt:lpstr>
      <vt:lpstr>Overview</vt:lpstr>
      <vt:lpstr>Practical Task</vt:lpstr>
      <vt:lpstr>Social facilitation</vt:lpstr>
      <vt:lpstr>Why?</vt:lpstr>
      <vt:lpstr>Why?</vt:lpstr>
      <vt:lpstr>Why?</vt:lpstr>
      <vt:lpstr>Current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 theory (Zajonc, 1965)</vt:lpstr>
      <vt:lpstr>Drive theory</vt:lpstr>
      <vt:lpstr>Evaluation apprehension (Cottrell, 1968)</vt:lpstr>
      <vt:lpstr>Other theories to explore</vt:lpstr>
      <vt:lpstr>Demonstration</vt:lpstr>
      <vt:lpstr>PowerPoint Presentation</vt:lpstr>
      <vt:lpstr>PowerPoint Presentation</vt:lpstr>
      <vt:lpstr>PowerPoint Presentation</vt:lpstr>
      <vt:lpstr>Key terms</vt:lpstr>
      <vt:lpstr>Social Facilitation and Inhibition – Effects of an audience and other participants and performance and Lifestyle behaviours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Learning Styles</dc:title>
  <dc:creator>Luke Dennison</dc:creator>
  <cp:lastModifiedBy>setup-Software Setup Account</cp:lastModifiedBy>
  <cp:revision>77</cp:revision>
  <dcterms:created xsi:type="dcterms:W3CDTF">2014-07-30T10:00:58Z</dcterms:created>
  <dcterms:modified xsi:type="dcterms:W3CDTF">2015-02-09T16:53:20Z</dcterms:modified>
</cp:coreProperties>
</file>