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8" r:id="rId17"/>
    <p:sldId id="271" r:id="rId18"/>
    <p:sldId id="272" r:id="rId19"/>
    <p:sldId id="273" r:id="rId20"/>
    <p:sldId id="276" r:id="rId21"/>
    <p:sldId id="274" r:id="rId22"/>
    <p:sldId id="277" r:id="rId23"/>
    <p:sldId id="275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7" d="100"/>
          <a:sy n="77" d="100"/>
        </p:scale>
        <p:origin x="-3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B72D-9FD6-D744-887A-6715795B41D4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B72D-9FD6-D744-887A-6715795B41D4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B6D6-6591-1344-B0C2-F76495CBA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B72D-9FD6-D744-887A-6715795B41D4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B6D6-6591-1344-B0C2-F76495CBA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B72D-9FD6-D744-887A-6715795B41D4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B6D6-6591-1344-B0C2-F76495CBA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3AA98-65E8-E441-8813-B7EECA31CB03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8086-2C0E-634A-8057-DA4542E10C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B72D-9FD6-D744-887A-6715795B41D4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B6D6-6591-1344-B0C2-F76495CBA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B72D-9FD6-D744-887A-6715795B41D4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B6D6-6591-1344-B0C2-F76495CBA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B72D-9FD6-D744-887A-6715795B41D4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B6D6-6591-1344-B0C2-F76495CBA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B72D-9FD6-D744-887A-6715795B41D4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B6D6-6591-1344-B0C2-F76495CBA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B72D-9FD6-D744-887A-6715795B41D4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B72D-9FD6-D744-887A-6715795B41D4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B6D6-6591-1344-B0C2-F76495CBA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6B72D-9FD6-D744-887A-6715795B41D4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0B6D6-6591-1344-B0C2-F76495CBA44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sport/0/olympics/18902357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sport/0/olympics/19145914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ATTITUDE</a:t>
            </a:r>
            <a:endParaRPr lang="en-US" sz="6600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ORIGINS AND INFLUENCES ON PERFORMANCE AND LIFESTYLES</a:t>
            </a:r>
            <a:endParaRPr lang="en-US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Cognitive Dissonance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Dissonance = Emotional Conflict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If dissonance is experienced the individual is motivated to </a:t>
            </a:r>
            <a:r>
              <a:rPr lang="en-US" dirty="0" smtClean="0">
                <a:solidFill>
                  <a:srgbClr val="FF0000"/>
                </a:solidFill>
              </a:rPr>
              <a:t>change </a:t>
            </a:r>
            <a:r>
              <a:rPr lang="en-US" dirty="0" smtClean="0"/>
              <a:t>their beliefs, attitudes or thoughts in order to return to consonance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Festinger</a:t>
            </a:r>
            <a:r>
              <a:rPr lang="en-US" dirty="0" smtClean="0"/>
              <a:t> 1957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Applied to sport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athlete wants to perform to a high level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Behavioural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/>
              <a:t>The athlete does not want to train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smtClean="0">
                <a:solidFill>
                  <a:srgbClr val="FF0000"/>
                </a:solidFill>
              </a:rPr>
              <a:t>Affective)</a:t>
            </a:r>
          </a:p>
          <a:p>
            <a:pPr algn="ctr">
              <a:buNone/>
            </a:pPr>
            <a:endParaRPr lang="en-US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dirty="0" smtClean="0"/>
              <a:t>To stop the dissonance, one of the conflicting ideas must be reduced or removed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‘</a:t>
            </a:r>
            <a:r>
              <a:rPr lang="en-GB" sz="4400" dirty="0" smtClean="0"/>
              <a:t>The greatest discovery of my generation is that a human being can alter his life by changing his attitude’</a:t>
            </a:r>
          </a:p>
          <a:p>
            <a:pPr marL="0" indent="0" algn="r">
              <a:buNone/>
            </a:pPr>
            <a:r>
              <a:rPr lang="en-GB" sz="4400" dirty="0" smtClean="0">
                <a:solidFill>
                  <a:srgbClr val="FF0000"/>
                </a:solidFill>
              </a:rPr>
              <a:t>William James</a:t>
            </a:r>
            <a:endParaRPr lang="en-GB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57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Evaluate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Attitudes in general are </a:t>
            </a:r>
            <a:r>
              <a:rPr lang="en-GB" dirty="0" smtClean="0">
                <a:solidFill>
                  <a:srgbClr val="FF0000"/>
                </a:solidFill>
              </a:rPr>
              <a:t>poor predictors of behaviour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sz="2400" dirty="0" smtClean="0"/>
              <a:t>‘An individual’s positive attitudes and beliefs relating to the health benefits of exercise do not guarantee that they will commit to an exercise programme’.</a:t>
            </a:r>
          </a:p>
          <a:p>
            <a:pPr marL="0" indent="0" algn="r">
              <a:buNone/>
            </a:pPr>
            <a:r>
              <a:rPr lang="en-GB" sz="2400" dirty="0" err="1" smtClean="0"/>
              <a:t>Dishman</a:t>
            </a:r>
            <a:r>
              <a:rPr lang="en-GB" sz="2400" dirty="0" smtClean="0"/>
              <a:t> (1986)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2626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Relevant Quotes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‘When attitudes become more specific, they are more likely to predict behaviour’</a:t>
            </a:r>
          </a:p>
          <a:p>
            <a:pPr marL="0" indent="0" algn="r">
              <a:buNone/>
            </a:pPr>
            <a:r>
              <a:rPr lang="en-GB" sz="2400" dirty="0" err="1" smtClean="0"/>
              <a:t>Fishbein</a:t>
            </a:r>
            <a:r>
              <a:rPr lang="en-GB" sz="2400" dirty="0" smtClean="0"/>
              <a:t> (1974)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Behavioural intention arises when a positive attitude is reinforced by significant others: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‘Behavioural intention is determined by attitudes toward the behaviour and the social norms that relate to the behaviour’</a:t>
            </a:r>
          </a:p>
          <a:p>
            <a:pPr marL="0" indent="0" algn="r">
              <a:buNone/>
            </a:pPr>
            <a:r>
              <a:rPr lang="en-GB" sz="2400" dirty="0" smtClean="0"/>
              <a:t>Gill (2000)</a:t>
            </a:r>
          </a:p>
        </p:txBody>
      </p:sp>
    </p:spTree>
    <p:extLst>
      <p:ext uri="{BB962C8B-B14F-4D97-AF65-F5344CB8AC3E}">
        <p14:creationId xmlns:p14="http://schemas.microsoft.com/office/powerpoint/2010/main" val="203164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Achievement Motivation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Links </a:t>
            </a:r>
            <a:r>
              <a:rPr lang="en-GB" dirty="0" smtClean="0">
                <a:solidFill>
                  <a:srgbClr val="FF0000"/>
                </a:solidFill>
              </a:rPr>
              <a:t>personality</a:t>
            </a:r>
            <a:r>
              <a:rPr lang="en-GB" dirty="0" smtClean="0"/>
              <a:t> with the degree of </a:t>
            </a:r>
            <a:r>
              <a:rPr lang="en-GB" dirty="0" smtClean="0">
                <a:solidFill>
                  <a:srgbClr val="FF0000"/>
                </a:solidFill>
              </a:rPr>
              <a:t>competitiveness</a:t>
            </a:r>
            <a:r>
              <a:rPr lang="en-GB" dirty="0" smtClean="0"/>
              <a:t> shown by an individual</a:t>
            </a:r>
          </a:p>
          <a:p>
            <a:pPr marL="0" indent="0" algn="ctr">
              <a:buNone/>
            </a:pPr>
            <a:endParaRPr lang="en-GB" sz="1600" dirty="0" smtClean="0"/>
          </a:p>
          <a:p>
            <a:pPr marL="0" indent="0" algn="ctr">
              <a:buNone/>
            </a:pPr>
            <a:r>
              <a:rPr lang="en-GB" sz="2400" dirty="0" smtClean="0"/>
              <a:t>‘A person who has high levels of achievement motivation would have a tendency to strive for success, persist in the face of failure and experience pride in accomplishments’</a:t>
            </a:r>
          </a:p>
          <a:p>
            <a:pPr marL="0" indent="0" algn="r">
              <a:buNone/>
            </a:pPr>
            <a:r>
              <a:rPr lang="en-GB" sz="2400" dirty="0" smtClean="0"/>
              <a:t>Gill</a:t>
            </a:r>
          </a:p>
          <a:p>
            <a:pPr marL="0" indent="0" algn="ctr">
              <a:buNone/>
            </a:pPr>
            <a:r>
              <a:rPr lang="en-GB" sz="2400" dirty="0" smtClean="0"/>
              <a:t>‘A performers need for achievement is linked to their personality’</a:t>
            </a:r>
          </a:p>
          <a:p>
            <a:pPr marL="0" indent="0" algn="r">
              <a:buNone/>
            </a:pPr>
            <a:r>
              <a:rPr lang="en-GB" sz="2400" dirty="0" smtClean="0"/>
              <a:t>Murray (1938)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0225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</a:rPr>
              <a:t>TASK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>
                <a:hlinkClick r:id="rId2"/>
              </a:rPr>
              <a:t>http://www.bbc.co.uk/sport/0/olympics/18902357</a:t>
            </a:r>
            <a:endParaRPr lang="en-GB" dirty="0" smtClean="0"/>
          </a:p>
          <a:p>
            <a:pPr algn="ctr"/>
            <a:endParaRPr lang="en-GB" dirty="0"/>
          </a:p>
          <a:p>
            <a:pPr marL="0" indent="0" algn="ctr">
              <a:buNone/>
            </a:pPr>
            <a:r>
              <a:rPr lang="en-GB" dirty="0" smtClean="0">
                <a:solidFill>
                  <a:srgbClr val="FFFF00"/>
                </a:solidFill>
              </a:rPr>
              <a:t>In pairs, list the reasons behind this result</a:t>
            </a:r>
            <a:endParaRPr lang="en-GB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60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8486"/>
          </a:xfrm>
        </p:spPr>
        <p:txBody>
          <a:bodyPr>
            <a:normAutofit fontScale="90000"/>
          </a:bodyPr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8476"/>
            <a:ext cx="8229600" cy="5347687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A product of </a:t>
            </a:r>
            <a:r>
              <a:rPr lang="en-GB" dirty="0" smtClean="0">
                <a:solidFill>
                  <a:srgbClr val="FF0000"/>
                </a:solidFill>
              </a:rPr>
              <a:t>nature</a:t>
            </a:r>
            <a:r>
              <a:rPr lang="en-GB" dirty="0" smtClean="0"/>
              <a:t>?</a:t>
            </a:r>
          </a:p>
          <a:p>
            <a:pPr marL="0" indent="0" algn="ctr">
              <a:buNone/>
            </a:pPr>
            <a:r>
              <a:rPr lang="en-GB" sz="2400" dirty="0" smtClean="0"/>
              <a:t>‘…natural for one individual to strive to surpass another’</a:t>
            </a:r>
          </a:p>
          <a:p>
            <a:pPr marL="0" indent="0" algn="r">
              <a:buNone/>
            </a:pPr>
            <a:r>
              <a:rPr lang="en-GB" sz="2400" dirty="0" smtClean="0"/>
              <a:t>Murray (1938)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Learning</a:t>
            </a:r>
            <a:r>
              <a:rPr lang="en-GB" dirty="0" smtClean="0"/>
              <a:t>? </a:t>
            </a:r>
            <a:r>
              <a:rPr lang="en-GB" sz="2400" dirty="0" smtClean="0"/>
              <a:t>Bandura (1977)</a:t>
            </a:r>
          </a:p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r>
              <a:rPr lang="en-GB" dirty="0" smtClean="0"/>
              <a:t>Atkinson and McClelland (1976) – </a:t>
            </a:r>
            <a:r>
              <a:rPr lang="en-GB" dirty="0" err="1" smtClean="0"/>
              <a:t>Interactionist</a:t>
            </a:r>
            <a:r>
              <a:rPr lang="en-GB" dirty="0" smtClean="0"/>
              <a:t> View:</a:t>
            </a:r>
          </a:p>
          <a:p>
            <a:pPr marL="0" indent="0" algn="ctr">
              <a:buNone/>
            </a:pPr>
            <a:r>
              <a:rPr lang="en-GB" sz="2400" dirty="0" smtClean="0"/>
              <a:t>A personality trait which is activated by a situation. The situation compromises the </a:t>
            </a:r>
            <a:r>
              <a:rPr lang="en-GB" sz="2400" dirty="0" smtClean="0">
                <a:solidFill>
                  <a:srgbClr val="FF0000"/>
                </a:solidFill>
              </a:rPr>
              <a:t>probability</a:t>
            </a:r>
            <a:r>
              <a:rPr lang="en-GB" sz="2400" dirty="0" smtClean="0"/>
              <a:t> of success and the </a:t>
            </a:r>
            <a:r>
              <a:rPr lang="en-GB" sz="2400" dirty="0" smtClean="0">
                <a:solidFill>
                  <a:srgbClr val="FF0000"/>
                </a:solidFill>
              </a:rPr>
              <a:t>incentive value </a:t>
            </a:r>
            <a:r>
              <a:rPr lang="en-GB" sz="2400" dirty="0" smtClean="0"/>
              <a:t>of success</a:t>
            </a:r>
          </a:p>
          <a:p>
            <a:pPr marL="0" indent="0" algn="r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70851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3135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68412"/>
            <a:ext cx="8229600" cy="5557752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Atkinson states that a performer will weigh up:</a:t>
            </a:r>
          </a:p>
          <a:p>
            <a:pPr marL="0" indent="0" algn="ctr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 dirty="0" smtClean="0">
                <a:solidFill>
                  <a:srgbClr val="FF0000"/>
                </a:solidFill>
              </a:rPr>
              <a:t>Probability of Success </a:t>
            </a:r>
            <a:r>
              <a:rPr lang="en-GB" dirty="0" smtClean="0"/>
              <a:t>= Extent to which success is likely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>
                <a:solidFill>
                  <a:srgbClr val="FF0000"/>
                </a:solidFill>
              </a:rPr>
              <a:t>Incentive value of success </a:t>
            </a:r>
            <a:r>
              <a:rPr lang="en-GB" dirty="0" smtClean="0"/>
              <a:t>= intrinsic value experienced by the individual after success is achieved</a:t>
            </a:r>
          </a:p>
          <a:p>
            <a:pPr marL="0" indent="0" algn="ctr">
              <a:buNone/>
            </a:pPr>
            <a:r>
              <a:rPr lang="en-GB" sz="2400" dirty="0" smtClean="0">
                <a:solidFill>
                  <a:srgbClr val="FFFF00"/>
                </a:solidFill>
              </a:rPr>
              <a:t>See whiteboard diagram</a:t>
            </a:r>
          </a:p>
          <a:p>
            <a:pPr marL="0" indent="0" algn="ctr">
              <a:buNone/>
            </a:pPr>
            <a:r>
              <a:rPr lang="en-GB" dirty="0" smtClean="0"/>
              <a:t>There are two parts to this approach…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862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077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9622"/>
            <a:ext cx="8229600" cy="544654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dirty="0" smtClean="0">
                <a:solidFill>
                  <a:srgbClr val="FF0000"/>
                </a:solidFill>
              </a:rPr>
              <a:t>High need to achieve (high </a:t>
            </a:r>
            <a:r>
              <a:rPr lang="en-GB" dirty="0" err="1" smtClean="0">
                <a:solidFill>
                  <a:srgbClr val="FF0000"/>
                </a:solidFill>
              </a:rPr>
              <a:t>Nach</a:t>
            </a:r>
            <a:r>
              <a:rPr lang="en-GB" dirty="0" smtClean="0">
                <a:solidFill>
                  <a:srgbClr val="FF0000"/>
                </a:solidFill>
              </a:rPr>
              <a:t>)</a:t>
            </a:r>
          </a:p>
          <a:p>
            <a:pPr marL="0" indent="0" algn="ctr">
              <a:buNone/>
            </a:pPr>
            <a:r>
              <a:rPr lang="en-GB" sz="2400" dirty="0" smtClean="0"/>
              <a:t>Also associated with low need to avoid failure (low </a:t>
            </a:r>
            <a:r>
              <a:rPr lang="en-GB" sz="2400" dirty="0" err="1" smtClean="0"/>
              <a:t>Naf</a:t>
            </a:r>
            <a:r>
              <a:rPr lang="en-GB" sz="2400" dirty="0" smtClean="0"/>
              <a:t>). Here, the desire to succeed far outweighs the fear of failure. Performers are high in achievement motivation and referred to as high achievers</a:t>
            </a:r>
          </a:p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r>
              <a:rPr lang="en-GB" dirty="0" smtClean="0">
                <a:solidFill>
                  <a:srgbClr val="FF0000"/>
                </a:solidFill>
              </a:rPr>
              <a:t>Low need to achieve (low </a:t>
            </a:r>
            <a:r>
              <a:rPr lang="en-GB" dirty="0" err="1" smtClean="0">
                <a:solidFill>
                  <a:srgbClr val="FF0000"/>
                </a:solidFill>
              </a:rPr>
              <a:t>Nach</a:t>
            </a:r>
            <a:r>
              <a:rPr lang="en-GB" dirty="0" smtClean="0">
                <a:solidFill>
                  <a:srgbClr val="FF0000"/>
                </a:solidFill>
              </a:rPr>
              <a:t>)</a:t>
            </a:r>
          </a:p>
          <a:p>
            <a:pPr marL="0" indent="0" algn="ctr">
              <a:buNone/>
            </a:pPr>
            <a:r>
              <a:rPr lang="en-GB" sz="2400" dirty="0" smtClean="0"/>
              <a:t>Also associated with a high need to avoid failure (high </a:t>
            </a:r>
            <a:r>
              <a:rPr lang="en-GB" sz="2400" dirty="0" err="1" smtClean="0"/>
              <a:t>Naf</a:t>
            </a:r>
            <a:r>
              <a:rPr lang="en-GB" sz="2400" dirty="0" smtClean="0"/>
              <a:t>). With these characteristics the fear of failure far outweighs the desire for success. Performers are low in achievement motivation and referred to as low achievers</a:t>
            </a:r>
          </a:p>
          <a:p>
            <a:pPr marL="0" indent="0" algn="ctr">
              <a:buNone/>
            </a:pPr>
            <a:endParaRPr lang="en-GB" sz="2400" dirty="0" smtClean="0"/>
          </a:p>
          <a:p>
            <a:pPr marL="0" indent="0" algn="ctr">
              <a:buNone/>
            </a:pPr>
            <a:r>
              <a:rPr lang="en-GB" sz="2400" dirty="0" smtClean="0"/>
              <a:t>See fig 8.9 p209</a:t>
            </a:r>
          </a:p>
          <a:p>
            <a:pPr marL="0" indent="0" algn="ctr">
              <a:buNone/>
            </a:pPr>
            <a:r>
              <a:rPr lang="en-GB" sz="2400" dirty="0" smtClean="0">
                <a:solidFill>
                  <a:srgbClr val="FFFF00"/>
                </a:solidFill>
              </a:rPr>
              <a:t>Task 3 p210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648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ATTITUDE IS….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combination of beliefs and feelings about objects, people or situations which predispose us to behave in a certain way towards them</a:t>
            </a:r>
          </a:p>
          <a:p>
            <a:r>
              <a:rPr lang="en-US" dirty="0" smtClean="0"/>
              <a:t>The focus of an attitude is the </a:t>
            </a:r>
            <a:r>
              <a:rPr lang="en-US" dirty="0" smtClean="0">
                <a:solidFill>
                  <a:srgbClr val="FF0000"/>
                </a:solidFill>
              </a:rPr>
              <a:t>‘attitude object’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</a:rPr>
              <a:t>TASK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GB" sz="2400" dirty="0" smtClean="0">
              <a:solidFill>
                <a:srgbClr val="FFFF00"/>
              </a:solidFill>
            </a:endParaRPr>
          </a:p>
          <a:p>
            <a:pPr algn="ctr"/>
            <a:endParaRPr lang="en-GB" sz="2400" dirty="0">
              <a:solidFill>
                <a:srgbClr val="FFFF00"/>
              </a:solidFill>
            </a:endParaRPr>
          </a:p>
          <a:p>
            <a:pPr algn="ctr"/>
            <a:endParaRPr lang="en-GB" sz="2400" dirty="0" smtClean="0">
              <a:solidFill>
                <a:srgbClr val="FFFF00"/>
              </a:solidFill>
            </a:endParaRPr>
          </a:p>
          <a:p>
            <a:pPr algn="ctr"/>
            <a:endParaRPr lang="en-GB" sz="24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en-GB" sz="2400" dirty="0" smtClean="0">
              <a:solidFill>
                <a:srgbClr val="FFFF00"/>
              </a:solidFill>
            </a:endParaRPr>
          </a:p>
          <a:p>
            <a:pPr algn="ctr"/>
            <a:r>
              <a:rPr lang="en-GB" sz="2400" dirty="0" smtClean="0">
                <a:solidFill>
                  <a:srgbClr val="FFFF00"/>
                </a:solidFill>
              </a:rPr>
              <a:t>Think </a:t>
            </a:r>
            <a:r>
              <a:rPr lang="en-GB" sz="2400" dirty="0" smtClean="0">
                <a:solidFill>
                  <a:srgbClr val="FFFF00"/>
                </a:solidFill>
              </a:rPr>
              <a:t>of a performer you would describe as having </a:t>
            </a:r>
            <a:r>
              <a:rPr lang="en-GB" sz="2400" dirty="0" err="1" smtClean="0">
                <a:solidFill>
                  <a:srgbClr val="FFFF00"/>
                </a:solidFill>
              </a:rPr>
              <a:t>Nach</a:t>
            </a:r>
            <a:r>
              <a:rPr lang="en-GB" sz="2400" dirty="0" smtClean="0">
                <a:solidFill>
                  <a:srgbClr val="FFFF00"/>
                </a:solidFill>
              </a:rPr>
              <a:t> characteristics – Explain and give </a:t>
            </a:r>
            <a:r>
              <a:rPr lang="en-GB" sz="2400" dirty="0" smtClean="0">
                <a:solidFill>
                  <a:srgbClr val="FFFF00"/>
                </a:solidFill>
              </a:rPr>
              <a:t>examples</a:t>
            </a:r>
            <a:endParaRPr lang="en-GB" dirty="0">
              <a:solidFill>
                <a:srgbClr val="FFFF00"/>
              </a:solidFill>
            </a:endParaRPr>
          </a:p>
          <a:p>
            <a:pPr algn="ctr"/>
            <a:r>
              <a:rPr lang="en-GB" sz="2400" dirty="0" smtClean="0">
                <a:solidFill>
                  <a:srgbClr val="FFFF00"/>
                </a:solidFill>
              </a:rPr>
              <a:t>Think of a situation in sport which would display whether you are a risk taker (</a:t>
            </a:r>
            <a:r>
              <a:rPr lang="en-GB" sz="2400" dirty="0" err="1" smtClean="0">
                <a:solidFill>
                  <a:srgbClr val="FFFF00"/>
                </a:solidFill>
              </a:rPr>
              <a:t>Nach</a:t>
            </a:r>
            <a:r>
              <a:rPr lang="en-GB" sz="2400" dirty="0" smtClean="0">
                <a:solidFill>
                  <a:srgbClr val="FFFF00"/>
                </a:solidFill>
              </a:rPr>
              <a:t>) or hang back and take the easy option (</a:t>
            </a:r>
            <a:r>
              <a:rPr lang="en-GB" sz="2400" dirty="0" err="1" smtClean="0">
                <a:solidFill>
                  <a:srgbClr val="FFFF00"/>
                </a:solidFill>
              </a:rPr>
              <a:t>Naf</a:t>
            </a:r>
            <a:r>
              <a:rPr lang="en-GB" sz="2400" dirty="0" smtClean="0">
                <a:solidFill>
                  <a:srgbClr val="FFFF00"/>
                </a:solidFill>
              </a:rPr>
              <a:t>). Explain.</a:t>
            </a:r>
            <a:endParaRPr lang="en-GB" sz="2400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8350" y="1094270"/>
            <a:ext cx="2609088" cy="2686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65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113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FF0000"/>
                </a:solidFill>
              </a:rPr>
              <a:t>Approach behaviour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9752"/>
            <a:ext cx="8229600" cy="50264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400" dirty="0" smtClean="0"/>
              <a:t>Atkinson and McClelland best predicts behavioural responses where there is a 50/50 chance of success:</a:t>
            </a:r>
          </a:p>
          <a:p>
            <a:pPr algn="ctr"/>
            <a:r>
              <a:rPr lang="en-GB" sz="2400" dirty="0" smtClean="0"/>
              <a:t>High </a:t>
            </a:r>
            <a:r>
              <a:rPr lang="en-GB" sz="2400" dirty="0" err="1" smtClean="0"/>
              <a:t>Nach</a:t>
            </a:r>
            <a:r>
              <a:rPr lang="en-GB" sz="2400" dirty="0" smtClean="0"/>
              <a:t> performers will display </a:t>
            </a:r>
            <a:r>
              <a:rPr lang="en-GB" sz="2400" dirty="0" smtClean="0">
                <a:solidFill>
                  <a:srgbClr val="FF0000"/>
                </a:solidFill>
              </a:rPr>
              <a:t>approach </a:t>
            </a:r>
            <a:r>
              <a:rPr lang="en-GB" sz="2400" dirty="0" smtClean="0">
                <a:solidFill>
                  <a:srgbClr val="FF0000"/>
                </a:solidFill>
              </a:rPr>
              <a:t>behaviour* </a:t>
            </a:r>
            <a:r>
              <a:rPr lang="en-GB" sz="2400" dirty="0" smtClean="0"/>
              <a:t>and </a:t>
            </a:r>
            <a:r>
              <a:rPr lang="en-GB" sz="2400" dirty="0" smtClean="0">
                <a:solidFill>
                  <a:srgbClr val="FF0000"/>
                </a:solidFill>
              </a:rPr>
              <a:t>mastery orientation </a:t>
            </a:r>
            <a:r>
              <a:rPr lang="en-GB" sz="2400" dirty="0" smtClean="0">
                <a:solidFill>
                  <a:srgbClr val="FF0000"/>
                </a:solidFill>
              </a:rPr>
              <a:t>characteristics*</a:t>
            </a:r>
            <a:r>
              <a:rPr lang="en-GB" sz="2400" dirty="0" smtClean="0"/>
              <a:t>. </a:t>
            </a:r>
            <a:r>
              <a:rPr lang="en-GB" sz="2400" dirty="0" smtClean="0"/>
              <a:t>The incentive value will be high if the chance of success is evenly balanced</a:t>
            </a:r>
            <a:r>
              <a:rPr lang="en-GB" sz="2400" dirty="0" smtClean="0"/>
              <a:t>.</a:t>
            </a:r>
          </a:p>
          <a:p>
            <a:pPr algn="ctr"/>
            <a:endParaRPr lang="en-GB" sz="2400" dirty="0"/>
          </a:p>
          <a:p>
            <a:pPr marL="0" indent="0" algn="ctr">
              <a:buNone/>
            </a:pPr>
            <a:r>
              <a:rPr lang="en-GB" sz="2400" dirty="0"/>
              <a:t>Low </a:t>
            </a:r>
            <a:r>
              <a:rPr lang="en-GB" sz="2400" dirty="0" err="1"/>
              <a:t>Nach</a:t>
            </a:r>
            <a:r>
              <a:rPr lang="en-GB" sz="2400" dirty="0"/>
              <a:t> performers will experience heightened anxiety in situations with a 50/50 chance of success. Low achievers will adopt </a:t>
            </a:r>
            <a:r>
              <a:rPr lang="en-GB" sz="2400" dirty="0">
                <a:solidFill>
                  <a:srgbClr val="FF0000"/>
                </a:solidFill>
              </a:rPr>
              <a:t>avoidance behaviour* </a:t>
            </a:r>
            <a:r>
              <a:rPr lang="en-GB" sz="2400" dirty="0"/>
              <a:t>and experience </a:t>
            </a:r>
            <a:r>
              <a:rPr lang="en-GB" sz="2400" dirty="0">
                <a:solidFill>
                  <a:srgbClr val="FF0000"/>
                </a:solidFill>
              </a:rPr>
              <a:t>learned helplessness*</a:t>
            </a:r>
            <a:r>
              <a:rPr lang="en-GB" sz="2400" dirty="0"/>
              <a:t>.</a:t>
            </a:r>
          </a:p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r>
              <a:rPr lang="en-GB" sz="2400" dirty="0"/>
              <a:t>*Glossary terms p210</a:t>
            </a:r>
          </a:p>
          <a:p>
            <a:pPr marL="0" indent="0" algn="ctr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5252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6600" dirty="0" smtClean="0">
                <a:solidFill>
                  <a:srgbClr val="FFFF00"/>
                </a:solidFill>
              </a:rPr>
              <a:t>Evaluate</a:t>
            </a:r>
            <a:endParaRPr lang="en-GB" sz="6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r>
              <a:rPr lang="en-GB" sz="2400" dirty="0"/>
              <a:t>Approach/Avoidance Behaviours are most likely to arise when a person is in an evaluative situation</a:t>
            </a:r>
            <a:r>
              <a:rPr lang="en-GB" sz="2400" dirty="0" smtClean="0"/>
              <a:t>.</a:t>
            </a:r>
          </a:p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r>
              <a:rPr lang="en-GB" dirty="0" smtClean="0">
                <a:solidFill>
                  <a:srgbClr val="FFFF00"/>
                </a:solidFill>
              </a:rPr>
              <a:t>In pairs, discuss and note: What do you regard as a successful performance?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rgbClr val="FFFF00"/>
                </a:solidFill>
              </a:rPr>
              <a:t>As a result, what do you think are the drawbacks of this theory?</a:t>
            </a:r>
            <a:endParaRPr lang="en-GB" dirty="0">
              <a:solidFill>
                <a:srgbClr val="FFFF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99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090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6"/>
          </a:xfrm>
        </p:spPr>
        <p:txBody>
          <a:bodyPr/>
          <a:lstStyle/>
          <a:p>
            <a:pPr marL="0" indent="0" algn="ctr">
              <a:buNone/>
            </a:pPr>
            <a:r>
              <a:rPr lang="en-GB" sz="4400" dirty="0" smtClean="0">
                <a:solidFill>
                  <a:srgbClr val="FF0000"/>
                </a:solidFill>
              </a:rPr>
              <a:t>Relate to </a:t>
            </a:r>
            <a:r>
              <a:rPr lang="en-GB" sz="4400" dirty="0" smtClean="0">
                <a:solidFill>
                  <a:srgbClr val="FF0000"/>
                </a:solidFill>
              </a:rPr>
              <a:t>Sport</a:t>
            </a:r>
            <a:r>
              <a:rPr lang="en-GB" sz="4400" dirty="0" smtClean="0">
                <a:solidFill>
                  <a:srgbClr val="FF0000"/>
                </a:solidFill>
              </a:rPr>
              <a:t>:</a:t>
            </a:r>
          </a:p>
          <a:p>
            <a:pPr marL="0" indent="0" algn="ctr">
              <a:buNone/>
            </a:pPr>
            <a:r>
              <a:rPr lang="en-GB" dirty="0" smtClean="0"/>
              <a:t>‘</a:t>
            </a:r>
            <a:r>
              <a:rPr lang="en-GB" dirty="0" smtClean="0"/>
              <a:t>Achievement Motivation’ is a </a:t>
            </a:r>
            <a:r>
              <a:rPr lang="en-GB" dirty="0" smtClean="0"/>
              <a:t>general psychological </a:t>
            </a:r>
            <a:r>
              <a:rPr lang="en-GB" dirty="0" smtClean="0"/>
              <a:t>term</a:t>
            </a:r>
            <a:r>
              <a:rPr lang="en-GB" dirty="0" smtClean="0"/>
              <a:t>.</a:t>
            </a:r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‘Sport specific achievement motivation’ implies an inclination towards </a:t>
            </a:r>
            <a:r>
              <a:rPr lang="en-GB" dirty="0" smtClean="0">
                <a:solidFill>
                  <a:srgbClr val="FF0000"/>
                </a:solidFill>
              </a:rPr>
              <a:t>competitiveness</a:t>
            </a:r>
            <a:r>
              <a:rPr lang="en-GB" dirty="0"/>
              <a:t> </a:t>
            </a:r>
            <a:r>
              <a:rPr lang="en-GB" dirty="0" smtClean="0"/>
              <a:t>or: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rgbClr val="FF0000"/>
                </a:solidFill>
              </a:rPr>
              <a:t>‘The motivation to achieve in Sport</a:t>
            </a:r>
            <a:r>
              <a:rPr lang="en-GB" dirty="0" smtClean="0">
                <a:solidFill>
                  <a:srgbClr val="FF0000"/>
                </a:solidFill>
              </a:rPr>
              <a:t>’</a:t>
            </a:r>
          </a:p>
          <a:p>
            <a:pPr marL="0" indent="0" algn="ctr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 dirty="0" smtClean="0">
                <a:hlinkClick r:id="rId2"/>
              </a:rPr>
              <a:t>BBC Sport - Olympics 2012: The importance of sport psychology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3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Homework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2400" dirty="0" smtClean="0"/>
              <a:t>The ‘need to achieve’ is often viewed as necessary for good sports performance both for individuals and for members of a team.</a:t>
            </a:r>
          </a:p>
          <a:p>
            <a:pPr marL="0" indent="0" algn="ctr">
              <a:buNone/>
            </a:pPr>
            <a:r>
              <a:rPr lang="en-GB" sz="2400" dirty="0" smtClean="0"/>
              <a:t>Using practical examples describe the features of a need to achieve performer </a:t>
            </a:r>
          </a:p>
          <a:p>
            <a:pPr marL="0" indent="0" algn="ctr"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(5)</a:t>
            </a:r>
          </a:p>
          <a:p>
            <a:pPr marL="0" indent="0" algn="ctr">
              <a:buNone/>
            </a:pPr>
            <a:r>
              <a:rPr lang="en-GB" sz="2400" dirty="0" smtClean="0"/>
              <a:t>Then, </a:t>
            </a:r>
          </a:p>
          <a:p>
            <a:pPr marL="0" indent="0" algn="ctr">
              <a:buNone/>
            </a:pPr>
            <a:r>
              <a:rPr lang="en-GB" sz="2400" dirty="0" smtClean="0"/>
              <a:t>Explain the effects that ‘</a:t>
            </a:r>
            <a:r>
              <a:rPr lang="en-GB" sz="2400" dirty="0" err="1" smtClean="0"/>
              <a:t>Naf</a:t>
            </a:r>
            <a:r>
              <a:rPr lang="en-GB" sz="2400" dirty="0" smtClean="0"/>
              <a:t> characteristics’ might have in terms of sustaining a balanced, healthy lifestyle.</a:t>
            </a:r>
          </a:p>
          <a:p>
            <a:pPr marL="0" indent="0" algn="ctr"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(4)</a:t>
            </a:r>
          </a:p>
          <a:p>
            <a:pPr marL="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92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How are they formed?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you think – </a:t>
            </a:r>
            <a:r>
              <a:rPr lang="en-US" dirty="0" smtClean="0">
                <a:solidFill>
                  <a:srgbClr val="FF0000"/>
                </a:solidFill>
              </a:rPr>
              <a:t>Cognitive</a:t>
            </a:r>
          </a:p>
          <a:p>
            <a:r>
              <a:rPr lang="en-US" dirty="0" smtClean="0"/>
              <a:t>What you feel – </a:t>
            </a:r>
            <a:r>
              <a:rPr lang="en-US" dirty="0" smtClean="0">
                <a:solidFill>
                  <a:srgbClr val="FF0000"/>
                </a:solidFill>
              </a:rPr>
              <a:t>Affective</a:t>
            </a:r>
          </a:p>
          <a:p>
            <a:r>
              <a:rPr lang="en-US" dirty="0" smtClean="0"/>
              <a:t>The way you behave – </a:t>
            </a:r>
            <a:r>
              <a:rPr lang="en-US" dirty="0" err="1" smtClean="0">
                <a:solidFill>
                  <a:srgbClr val="FF0000"/>
                </a:solidFill>
              </a:rPr>
              <a:t>Behavioural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WHO INFLUENCES THESE?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TRIADIC MODEL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Beliefs</a:t>
            </a:r>
            <a:r>
              <a:rPr lang="en-US" dirty="0" smtClean="0"/>
              <a:t> formed through past experience and what we have learned from others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Emotional reactions </a:t>
            </a:r>
            <a:r>
              <a:rPr lang="en-US" dirty="0" smtClean="0"/>
              <a:t>depend on past experiences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Behaviour</a:t>
            </a:r>
            <a:r>
              <a:rPr lang="en-US" dirty="0" smtClean="0">
                <a:solidFill>
                  <a:srgbClr val="FF0000"/>
                </a:solidFill>
              </a:rPr>
              <a:t> is not always consistent </a:t>
            </a:r>
            <a:r>
              <a:rPr lang="en-US" dirty="0" smtClean="0"/>
              <a:t>with our attitude: </a:t>
            </a:r>
            <a:r>
              <a:rPr lang="en-US" dirty="0" err="1" smtClean="0"/>
              <a:t>eg</a:t>
            </a:r>
            <a:r>
              <a:rPr lang="en-US" dirty="0" smtClean="0"/>
              <a:t> we may believe that exercise is good and enjoy participating, but we may not exercise very much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Attitudes towards Sport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Text Placeholder 2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354613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/>
              <a:t>Positive</a:t>
            </a:r>
            <a:endParaRPr lang="en-US" dirty="0"/>
          </a:p>
        </p:txBody>
      </p:sp>
      <p:sp>
        <p:nvSpPr>
          <p:cNvPr id="25" name="Content Placeholder 24"/>
          <p:cNvSpPr>
            <a:spLocks noGrp="1"/>
          </p:cNvSpPr>
          <p:nvPr>
            <p:ph sz="half" idx="2"/>
          </p:nvPr>
        </p:nvSpPr>
        <p:spPr>
          <a:xfrm>
            <a:off x="457200" y="1889726"/>
            <a:ext cx="4040188" cy="4236437"/>
          </a:xfrm>
        </p:spPr>
        <p:txBody>
          <a:bodyPr>
            <a:normAutofit/>
          </a:bodyPr>
          <a:lstStyle/>
          <a:p>
            <a:r>
              <a:rPr lang="en-US" sz="2000" dirty="0" smtClean="0"/>
              <a:t>Has a positive physical self concept</a:t>
            </a:r>
          </a:p>
          <a:p>
            <a:r>
              <a:rPr lang="en-US" sz="2000" dirty="0" smtClean="0"/>
              <a:t>Satisfaction from participation in sport</a:t>
            </a:r>
          </a:p>
          <a:p>
            <a:r>
              <a:rPr lang="en-US" sz="2000" dirty="0" smtClean="0"/>
              <a:t>Believes sport promotes health</a:t>
            </a:r>
          </a:p>
          <a:p>
            <a:r>
              <a:rPr lang="en-US" sz="2000" dirty="0" smtClean="0"/>
              <a:t>Success at sport</a:t>
            </a:r>
          </a:p>
          <a:p>
            <a:r>
              <a:rPr lang="en-US" sz="2000" dirty="0" smtClean="0"/>
              <a:t>Willing to try new activities</a:t>
            </a:r>
          </a:p>
          <a:p>
            <a:r>
              <a:rPr lang="en-US" sz="2000" dirty="0" smtClean="0"/>
              <a:t>Encouraged by significant others</a:t>
            </a:r>
          </a:p>
          <a:p>
            <a:r>
              <a:rPr lang="en-US" sz="2000" dirty="0" smtClean="0"/>
              <a:t>Participates regularly</a:t>
            </a:r>
          </a:p>
          <a:p>
            <a:r>
              <a:rPr lang="en-US" sz="2000" dirty="0" smtClean="0"/>
              <a:t>Opportunity to participate</a:t>
            </a:r>
            <a:endParaRPr lang="en-US" sz="2000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354613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/>
              <a:t>Negative</a:t>
            </a:r>
            <a:endParaRPr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4"/>
          </p:nvPr>
        </p:nvSpPr>
        <p:spPr>
          <a:xfrm>
            <a:off x="4645025" y="1889726"/>
            <a:ext cx="4041775" cy="4236437"/>
          </a:xfrm>
        </p:spPr>
        <p:txBody>
          <a:bodyPr>
            <a:normAutofit/>
          </a:bodyPr>
          <a:lstStyle/>
          <a:p>
            <a:r>
              <a:rPr lang="en-US" sz="2000" dirty="0" smtClean="0"/>
              <a:t>Had negative experiences at sport</a:t>
            </a:r>
          </a:p>
          <a:p>
            <a:r>
              <a:rPr lang="en-US" sz="2000" dirty="0" smtClean="0"/>
              <a:t>Have lifestyle which makes regular sport difficult</a:t>
            </a:r>
          </a:p>
          <a:p>
            <a:r>
              <a:rPr lang="en-US" sz="2000" dirty="0" smtClean="0"/>
              <a:t>Find sport frustrating</a:t>
            </a:r>
          </a:p>
          <a:p>
            <a:r>
              <a:rPr lang="en-US" sz="2000" dirty="0" smtClean="0"/>
              <a:t>Lack encouragement </a:t>
            </a:r>
          </a:p>
          <a:p>
            <a:r>
              <a:rPr lang="en-US" sz="2000" dirty="0" smtClean="0"/>
              <a:t>Unlikely to participate in sport</a:t>
            </a:r>
          </a:p>
          <a:p>
            <a:r>
              <a:rPr lang="en-US" sz="2000" dirty="0" smtClean="0"/>
              <a:t>Have a negative self concept</a:t>
            </a:r>
          </a:p>
          <a:p>
            <a:r>
              <a:rPr lang="en-US" sz="2000" dirty="0" smtClean="0"/>
              <a:t>Find sport boring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Prejudice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An extreme or strongly held attitude (resistant to change) held </a:t>
            </a:r>
            <a:r>
              <a:rPr lang="en-US" dirty="0" smtClean="0">
                <a:solidFill>
                  <a:srgbClr val="FF0000"/>
                </a:solidFill>
              </a:rPr>
              <a:t>prior to direct experience.</a:t>
            </a:r>
          </a:p>
          <a:p>
            <a:pPr algn="ctr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dirty="0" smtClean="0"/>
              <a:t>Can affect our </a:t>
            </a:r>
            <a:r>
              <a:rPr lang="en-US" dirty="0" err="1" smtClean="0"/>
              <a:t>behaviour</a:t>
            </a:r>
            <a:r>
              <a:rPr lang="en-US" dirty="0" smtClean="0"/>
              <a:t> towards certain attitude objects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Changing Attitudes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000" dirty="0" smtClean="0"/>
          </a:p>
          <a:p>
            <a:pPr>
              <a:buNone/>
            </a:pPr>
            <a:r>
              <a:rPr lang="en-US" sz="6000" dirty="0" smtClean="0"/>
              <a:t>     TASK</a:t>
            </a:r>
            <a:endParaRPr lang="en-US" sz="6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8675" y="1848033"/>
            <a:ext cx="2609088" cy="365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Persuasive Communication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Persuader looking to influence the </a:t>
            </a:r>
            <a:r>
              <a:rPr lang="en-US" sz="2400" dirty="0" smtClean="0">
                <a:solidFill>
                  <a:srgbClr val="FF0000"/>
                </a:solidFill>
              </a:rPr>
              <a:t>cognitive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affective</a:t>
            </a:r>
            <a:r>
              <a:rPr lang="en-US" sz="2400" dirty="0" smtClean="0"/>
              <a:t> and </a:t>
            </a:r>
            <a:r>
              <a:rPr lang="en-US" sz="2400" dirty="0" err="1" smtClean="0">
                <a:solidFill>
                  <a:srgbClr val="FF0000"/>
                </a:solidFill>
              </a:rPr>
              <a:t>behavioural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 smtClean="0"/>
              <a:t>Effectiveness depends upon: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Person doing the persuading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Quality of message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Characteristics of person being persuaded</a:t>
            </a: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Theory suggests that for an attitude to change, the person must </a:t>
            </a:r>
            <a:r>
              <a:rPr lang="en-US" sz="2400" dirty="0" smtClean="0">
                <a:solidFill>
                  <a:srgbClr val="FF0000"/>
                </a:solidFill>
              </a:rPr>
              <a:t>attend to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understand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accept </a:t>
            </a:r>
            <a:r>
              <a:rPr lang="en-US" sz="2400" dirty="0" smtClean="0"/>
              <a:t>and</a:t>
            </a:r>
            <a:r>
              <a:rPr lang="en-US" sz="2400" dirty="0" smtClean="0">
                <a:solidFill>
                  <a:srgbClr val="FF0000"/>
                </a:solidFill>
              </a:rPr>
              <a:t> retain</a:t>
            </a:r>
            <a:r>
              <a:rPr lang="en-US" sz="2400" dirty="0" smtClean="0"/>
              <a:t> the message (</a:t>
            </a:r>
            <a:r>
              <a:rPr lang="en-US" sz="2400" dirty="0" err="1" smtClean="0"/>
              <a:t>Hovland</a:t>
            </a:r>
            <a:r>
              <a:rPr lang="en-US" sz="2400" dirty="0" smtClean="0"/>
              <a:t> </a:t>
            </a:r>
            <a:r>
              <a:rPr lang="en-US" sz="2400" i="1" dirty="0" smtClean="0"/>
              <a:t>et al</a:t>
            </a:r>
            <a:r>
              <a:rPr lang="en-US" sz="2400" dirty="0" smtClean="0"/>
              <a:t>., 1953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Applied to sport…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Theory works best when…</a:t>
            </a:r>
          </a:p>
          <a:p>
            <a:r>
              <a:rPr lang="en-US" dirty="0" smtClean="0"/>
              <a:t>Coach / Teacher (Persuader) is seen as </a:t>
            </a:r>
            <a:r>
              <a:rPr lang="en-US" dirty="0" smtClean="0">
                <a:solidFill>
                  <a:srgbClr val="FF0000"/>
                </a:solidFill>
              </a:rPr>
              <a:t>expert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trustworthy</a:t>
            </a:r>
          </a:p>
          <a:p>
            <a:pPr algn="ctr">
              <a:buNone/>
            </a:pPr>
            <a:r>
              <a:rPr lang="en-US" dirty="0" smtClean="0"/>
              <a:t>Message given…</a:t>
            </a:r>
          </a:p>
          <a:p>
            <a:r>
              <a:rPr lang="en-US" dirty="0" smtClean="0"/>
              <a:t>Is </a:t>
            </a:r>
            <a:r>
              <a:rPr lang="en-US" dirty="0" smtClean="0">
                <a:solidFill>
                  <a:srgbClr val="FF0000"/>
                </a:solidFill>
              </a:rPr>
              <a:t>clear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concise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relevant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believable</a:t>
            </a:r>
          </a:p>
          <a:p>
            <a:r>
              <a:rPr lang="en-US" dirty="0" smtClean="0"/>
              <a:t>Makes sense, </a:t>
            </a:r>
            <a:r>
              <a:rPr lang="en-US" dirty="0" smtClean="0">
                <a:solidFill>
                  <a:srgbClr val="FF0000"/>
                </a:solidFill>
              </a:rPr>
              <a:t>unambiguous</a:t>
            </a:r>
          </a:p>
          <a:p>
            <a:r>
              <a:rPr lang="en-US" dirty="0" smtClean="0"/>
              <a:t>Balanced between </a:t>
            </a:r>
            <a:r>
              <a:rPr lang="en-US" dirty="0" smtClean="0">
                <a:solidFill>
                  <a:srgbClr val="FF0000"/>
                </a:solidFill>
              </a:rPr>
              <a:t>logic / emotion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pros / cons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1190</TotalTime>
  <Words>1069</Words>
  <Application>Microsoft Office PowerPoint</Application>
  <PresentationFormat>On-screen Show (4:3)</PresentationFormat>
  <Paragraphs>152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ATTITUDE</vt:lpstr>
      <vt:lpstr>ATTITUDE IS….</vt:lpstr>
      <vt:lpstr>How are they formed?</vt:lpstr>
      <vt:lpstr>TRIADIC MODEL</vt:lpstr>
      <vt:lpstr>Attitudes towards Sport</vt:lpstr>
      <vt:lpstr>Prejudice</vt:lpstr>
      <vt:lpstr>Changing Attitudes</vt:lpstr>
      <vt:lpstr>Persuasive Communication</vt:lpstr>
      <vt:lpstr>Applied to sport…</vt:lpstr>
      <vt:lpstr>Cognitive Dissonance</vt:lpstr>
      <vt:lpstr>Applied to sport</vt:lpstr>
      <vt:lpstr>PowerPoint Presentation</vt:lpstr>
      <vt:lpstr>Evaluate</vt:lpstr>
      <vt:lpstr>Relevant Quotes</vt:lpstr>
      <vt:lpstr>Achievement Motivation</vt:lpstr>
      <vt:lpstr>TASK</vt:lpstr>
      <vt:lpstr>PowerPoint Presentation</vt:lpstr>
      <vt:lpstr>PowerPoint Presentation</vt:lpstr>
      <vt:lpstr>PowerPoint Presentation</vt:lpstr>
      <vt:lpstr>TASK</vt:lpstr>
      <vt:lpstr>Approach behaviour</vt:lpstr>
      <vt:lpstr>Evaluate</vt:lpstr>
      <vt:lpstr>PowerPoint Presentation</vt:lpstr>
      <vt:lpstr>Homework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ATTITUDE</dc:title>
  <dc:creator>James Oldham</dc:creator>
  <cp:lastModifiedBy>Valued Acer Customer</cp:lastModifiedBy>
  <cp:revision>25</cp:revision>
  <dcterms:created xsi:type="dcterms:W3CDTF">2012-10-01T19:36:26Z</dcterms:created>
  <dcterms:modified xsi:type="dcterms:W3CDTF">2012-10-09T11:42:38Z</dcterms:modified>
</cp:coreProperties>
</file>