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59" r:id="rId6"/>
    <p:sldId id="262" r:id="rId7"/>
    <p:sldId id="261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36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B1B-4C4D-494F-8E9E-70DDA332B8A2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0374D6-C109-4842-B85D-6CC4C2B1248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B1B-4C4D-494F-8E9E-70DDA332B8A2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74D6-C109-4842-B85D-6CC4C2B124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B1B-4C4D-494F-8E9E-70DDA332B8A2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74D6-C109-4842-B85D-6CC4C2B124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B1B-4C4D-494F-8E9E-70DDA332B8A2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74D6-C109-4842-B85D-6CC4C2B124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B1B-4C4D-494F-8E9E-70DDA332B8A2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74D6-C109-4842-B85D-6CC4C2B1248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B1B-4C4D-494F-8E9E-70DDA332B8A2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74D6-C109-4842-B85D-6CC4C2B1248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B1B-4C4D-494F-8E9E-70DDA332B8A2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74D6-C109-4842-B85D-6CC4C2B12487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B1B-4C4D-494F-8E9E-70DDA332B8A2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74D6-C109-4842-B85D-6CC4C2B124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B1B-4C4D-494F-8E9E-70DDA332B8A2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74D6-C109-4842-B85D-6CC4C2B124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B1B-4C4D-494F-8E9E-70DDA332B8A2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74D6-C109-4842-B85D-6CC4C2B124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B1B-4C4D-494F-8E9E-70DDA332B8A2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74D6-C109-4842-B85D-6CC4C2B1248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2E45B1B-4C4D-494F-8E9E-70DDA332B8A2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80374D6-C109-4842-B85D-6CC4C2B1248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QqtqsrKs6jo&amp;feature=related" TargetMode="External"/><Relationship Id="rId2" Type="http://schemas.openxmlformats.org/officeDocument/2006/relationships/hyperlink" Target="#_top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oD99VbFzqA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#_to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Aggression….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Or Assertion?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8320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7772400" cy="3929608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 smtClean="0">
                <a:effectLst/>
                <a:latin typeface="Calibri"/>
                <a:ea typeface="Calibri"/>
                <a:cs typeface="Times New Roman"/>
              </a:rPr>
              <a:t>Aggressive </a:t>
            </a:r>
            <a:r>
              <a:rPr lang="en-GB" sz="2000" dirty="0">
                <a:effectLst/>
                <a:latin typeface="Calibri"/>
                <a:ea typeface="Calibri"/>
                <a:cs typeface="Times New Roman"/>
              </a:rPr>
              <a:t>behaviour in sport can lead to a decrease in performance both for individuals and for the team</a:t>
            </a:r>
            <a:r>
              <a:rPr lang="en-GB" sz="2000" dirty="0" smtClean="0">
                <a:effectLst/>
                <a:latin typeface="Calibri"/>
                <a:ea typeface="Calibri"/>
                <a:cs typeface="Times New Roman"/>
              </a:rPr>
              <a:t>.</a:t>
            </a:r>
            <a:br>
              <a:rPr lang="en-GB" sz="20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>
                <a:effectLst/>
                <a:latin typeface="Calibri"/>
                <a:ea typeface="Calibri"/>
                <a:cs typeface="Times New Roman"/>
              </a:rPr>
              <a:t>As a sports coach, explain how you would help team members eliminate aggressive tendencies</a:t>
            </a:r>
            <a:r>
              <a:rPr lang="en-GB" sz="2000" dirty="0" smtClean="0">
                <a:effectLst/>
                <a:latin typeface="Calibri"/>
                <a:ea typeface="Calibri"/>
                <a:cs typeface="Times New Roman"/>
              </a:rPr>
              <a:t>.</a:t>
            </a:r>
            <a:br>
              <a:rPr lang="en-GB" sz="20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sz="2000" dirty="0">
                <a:effectLst/>
                <a:latin typeface="Calibri"/>
                <a:ea typeface="Calibri"/>
                <a:cs typeface="Times New Roman"/>
              </a:rPr>
            </a:br>
            <a:r>
              <a:rPr lang="en-GB" sz="2000" dirty="0">
                <a:effectLst/>
                <a:latin typeface="Calibri"/>
                <a:ea typeface="Calibri"/>
                <a:cs typeface="Times New Roman"/>
              </a:rPr>
              <a:t>Use practical examples to illustrate your answer.						</a:t>
            </a:r>
            <a:r>
              <a:rPr lang="en-GB" sz="2000" dirty="0" smtClean="0">
                <a:effectLst/>
                <a:latin typeface="Calibri"/>
                <a:ea typeface="Calibri"/>
                <a:cs typeface="Times New Roman"/>
              </a:rPr>
              <a:t>				(</a:t>
            </a:r>
            <a:r>
              <a:rPr lang="en-GB" sz="2000" dirty="0">
                <a:effectLst/>
                <a:latin typeface="Calibri"/>
                <a:ea typeface="Calibri"/>
                <a:cs typeface="Times New Roman"/>
              </a:rPr>
              <a:t>6)</a:t>
            </a:r>
            <a:r>
              <a:rPr lang="en-GB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en-GB" dirty="0">
                <a:effectLst/>
                <a:latin typeface="Calibri"/>
                <a:ea typeface="Calibri"/>
                <a:cs typeface="Times New Roman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60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628800"/>
            <a:ext cx="5050904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Write a definition for each</a:t>
            </a:r>
          </a:p>
          <a:p>
            <a:r>
              <a:rPr lang="en-GB" dirty="0" smtClean="0"/>
              <a:t>Compare with a partner</a:t>
            </a:r>
          </a:p>
          <a:p>
            <a:r>
              <a:rPr lang="en-GB" dirty="0" smtClean="0"/>
              <a:t>Write a new one based on both your ideas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68760"/>
            <a:ext cx="260985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217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GB" dirty="0" smtClean="0"/>
              <a:t>Immediate thoughts on…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464496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u="sng" dirty="0" smtClean="0">
                <a:solidFill>
                  <a:srgbClr val="0000FF"/>
                </a:solidFill>
                <a:ea typeface="Calibri"/>
                <a:cs typeface="Times New Roman"/>
                <a:hlinkClick r:id="rId2"/>
              </a:rPr>
              <a:t>http://www.youtube.com/watch?v=p_st29mlQwU</a:t>
            </a:r>
            <a:endParaRPr lang="en-GB" dirty="0" smtClean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u="sng" dirty="0" smtClean="0">
                <a:solidFill>
                  <a:srgbClr val="0000FF"/>
                </a:solidFill>
                <a:ea typeface="Calibri"/>
                <a:cs typeface="Times New Roman"/>
                <a:hlinkClick r:id="rId3"/>
              </a:rPr>
              <a:t>http://www.youtube.com/watch?v=QqtqsrKs6jo&amp;feature=related</a:t>
            </a:r>
            <a:endParaRPr lang="en-GB" dirty="0" smtClean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u="sng" dirty="0" smtClean="0">
                <a:solidFill>
                  <a:srgbClr val="0000FF"/>
                </a:solidFill>
                <a:ea typeface="Calibri"/>
                <a:cs typeface="Times New Roman"/>
                <a:hlinkClick r:id="rId4"/>
              </a:rPr>
              <a:t>http://www.youtube.com/watch?v=oD99VbFzqAg</a:t>
            </a:r>
            <a:r>
              <a:rPr lang="en-GB" dirty="0" smtClean="0">
                <a:ea typeface="Calibri"/>
                <a:cs typeface="Times New Roman"/>
              </a:rPr>
              <a:t> (1.30)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u="sng" dirty="0" smtClean="0">
                <a:solidFill>
                  <a:srgbClr val="0000FF"/>
                </a:solidFill>
                <a:ea typeface="Calibri"/>
                <a:cs typeface="Times New Roman"/>
                <a:hlinkClick r:id="rId2"/>
              </a:rPr>
              <a:t>http://www.youtube.com/watch?v=wiqCiZWSpcY</a:t>
            </a:r>
            <a:endParaRPr lang="en-GB" dirty="0" smtClean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u="sng" dirty="0">
                <a:solidFill>
                  <a:srgbClr val="0000FF"/>
                </a:solidFill>
                <a:ea typeface="Calibri"/>
                <a:cs typeface="Times New Roman"/>
                <a:hlinkClick r:id="rId2"/>
              </a:rPr>
              <a:t>http://www.youtube.com/watch?v=81Z_pNWjQbE</a:t>
            </a:r>
            <a:endParaRPr lang="en-GB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368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rmAutofit/>
          </a:bodyPr>
          <a:lstStyle/>
          <a:p>
            <a:r>
              <a:rPr lang="en-GB" dirty="0" smtClean="0"/>
              <a:t>Aggression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‘Aggression is any behaviour that is intended to harm another individual by physical or verbal means’								Bull, 1990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‘Aggression is any form of behaviour directed toward the goal of harming of injuring another living being who is motivated to avoid such treatment’									Baron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17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What’s the Difference?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Aggression</a:t>
            </a:r>
            <a:endParaRPr lang="en-GB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 dirty="0" smtClean="0"/>
              <a:t>Assertion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‘</a:t>
            </a:r>
            <a:r>
              <a:rPr lang="en-GB" dirty="0" smtClean="0">
                <a:solidFill>
                  <a:srgbClr val="FF0000"/>
                </a:solidFill>
              </a:rPr>
              <a:t>Hostile aggression’</a:t>
            </a:r>
          </a:p>
          <a:p>
            <a:pPr marL="0" indent="0">
              <a:buNone/>
            </a:pPr>
            <a:r>
              <a:rPr lang="en-GB" dirty="0" smtClean="0"/>
              <a:t>Prime motive to harm opponent and chief aim to inflict injury</a:t>
            </a:r>
          </a:p>
          <a:p>
            <a:pPr marL="0" indent="0">
              <a:buNone/>
            </a:pPr>
            <a:r>
              <a:rPr lang="en-GB" dirty="0" smtClean="0"/>
              <a:t>Violates rules of any game and are dysfunctional</a:t>
            </a:r>
          </a:p>
          <a:p>
            <a:pPr marL="0" indent="0">
              <a:buNone/>
            </a:pPr>
            <a:r>
              <a:rPr lang="en-GB" dirty="0" smtClean="0"/>
              <a:t>Actions disrupt team performance and spoil group cohesion</a:t>
            </a:r>
          </a:p>
          <a:p>
            <a:pPr marL="0" indent="0">
              <a:buNone/>
            </a:pPr>
            <a:r>
              <a:rPr lang="en-GB" dirty="0" smtClean="0"/>
              <a:t>‘Hostile destructiveness’ </a:t>
            </a:r>
            <a:r>
              <a:rPr lang="en-GB" dirty="0" err="1" smtClean="0"/>
              <a:t>Parens</a:t>
            </a:r>
            <a:r>
              <a:rPr lang="en-GB" dirty="0" smtClean="0"/>
              <a:t>, 1988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‘</a:t>
            </a:r>
            <a:r>
              <a:rPr lang="en-GB" dirty="0" smtClean="0">
                <a:solidFill>
                  <a:srgbClr val="FF0000"/>
                </a:solidFill>
              </a:rPr>
              <a:t>Channelled aggression’</a:t>
            </a:r>
          </a:p>
          <a:p>
            <a:pPr marL="0" indent="0">
              <a:buNone/>
            </a:pPr>
            <a:r>
              <a:rPr lang="en-GB" dirty="0" smtClean="0"/>
              <a:t>Does not attempt to harm, strictly within spirit of the game</a:t>
            </a:r>
          </a:p>
          <a:p>
            <a:pPr marL="0" indent="0">
              <a:buNone/>
            </a:pPr>
            <a:r>
              <a:rPr lang="en-GB" dirty="0" smtClean="0"/>
              <a:t>Involves forceful, robust, functional play and focused upon completing skill successfully.</a:t>
            </a:r>
          </a:p>
          <a:p>
            <a:pPr marL="0" indent="0">
              <a:buNone/>
            </a:pPr>
            <a:r>
              <a:rPr lang="en-GB" dirty="0" smtClean="0"/>
              <a:t>Major aim is successful completion of task</a:t>
            </a:r>
          </a:p>
          <a:p>
            <a:pPr marL="0" indent="0">
              <a:buNone/>
            </a:pPr>
            <a:r>
              <a:rPr lang="en-GB" dirty="0" smtClean="0"/>
              <a:t>‘Non-hostile self protective mastery behaviour’ </a:t>
            </a:r>
            <a:r>
              <a:rPr lang="en-GB" dirty="0" err="1" smtClean="0"/>
              <a:t>Parens</a:t>
            </a:r>
            <a:r>
              <a:rPr lang="en-GB" dirty="0" smtClean="0"/>
              <a:t>, 1987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90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996952"/>
            <a:ext cx="8229600" cy="2952328"/>
          </a:xfrm>
        </p:spPr>
        <p:txBody>
          <a:bodyPr>
            <a:normAutofit fontScale="90000"/>
          </a:bodyPr>
          <a:lstStyle/>
          <a:p>
            <a:r>
              <a:rPr lang="en-GB" sz="8900" dirty="0" smtClean="0">
                <a:solidFill>
                  <a:srgbClr val="FF0000"/>
                </a:solidFill>
              </a:rPr>
              <a:t>Antecedent;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A prior event which can lead to aggression.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NB – This is a CAUSE, not a THEORY of aggression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59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5856" y="2150810"/>
            <a:ext cx="2592288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Major Causes of Aggression in Sport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620688"/>
            <a:ext cx="25922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Actual or perceived unfairness during play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620688"/>
            <a:ext cx="25922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Frustration at poor performance or losing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433596" y="620688"/>
            <a:ext cx="25922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Displaced aggression </a:t>
            </a:r>
            <a:r>
              <a:rPr lang="en-GB" dirty="0" smtClean="0"/>
              <a:t>or outside influence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433712" y="2134597"/>
            <a:ext cx="259217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Excessive pressure to win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2134597"/>
            <a:ext cx="259228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Playing in a game where there had been previous ill feeling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4089802"/>
            <a:ext cx="25922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Retaliation to an incident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411282" y="3812803"/>
            <a:ext cx="259228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Being on a losing team with a wide score </a:t>
            </a:r>
            <a:r>
              <a:rPr lang="en-GB" dirty="0" err="1" smtClean="0"/>
              <a:t>margain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5589240"/>
            <a:ext cx="259228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Reaction to hostile situation, </a:t>
            </a:r>
            <a:r>
              <a:rPr lang="en-GB" dirty="0" err="1" smtClean="0"/>
              <a:t>eg</a:t>
            </a:r>
            <a:r>
              <a:rPr lang="en-GB" dirty="0" smtClean="0"/>
              <a:t> hostile crowds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275856" y="5589240"/>
            <a:ext cx="259228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Nature of the game, </a:t>
            </a:r>
            <a:r>
              <a:rPr lang="en-GB" dirty="0" err="1" smtClean="0"/>
              <a:t>eg</a:t>
            </a:r>
            <a:r>
              <a:rPr lang="en-GB" dirty="0" smtClean="0"/>
              <a:t> Ice Hockey is fast and collision style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433596" y="5589240"/>
            <a:ext cx="259228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Copying behaviour of other players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590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en-GB" dirty="0" smtClean="0"/>
              <a:t>New thoughts?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104456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u="sng" dirty="0" smtClean="0">
                <a:solidFill>
                  <a:srgbClr val="0000FF"/>
                </a:solidFill>
                <a:ea typeface="Calibri"/>
                <a:cs typeface="Times New Roman"/>
                <a:hlinkClick r:id="rId2"/>
              </a:rPr>
              <a:t>http://www.youtube.com/watch?v=p_st29mlQwU</a:t>
            </a:r>
            <a:endParaRPr lang="en-GB" dirty="0" smtClean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u="sng" dirty="0" smtClean="0">
                <a:solidFill>
                  <a:srgbClr val="0000FF"/>
                </a:solidFill>
                <a:ea typeface="Calibri"/>
                <a:cs typeface="Times New Roman"/>
                <a:hlinkClick r:id="rId2"/>
              </a:rPr>
              <a:t>http://www.youtube.com/watch?v=QqtqsrKs6jo&amp;feature=related</a:t>
            </a:r>
            <a:endParaRPr lang="en-GB" dirty="0" smtClean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u="sng" dirty="0" smtClean="0">
                <a:solidFill>
                  <a:srgbClr val="0000FF"/>
                </a:solidFill>
                <a:ea typeface="Calibri"/>
                <a:cs typeface="Times New Roman"/>
                <a:hlinkClick r:id="rId2"/>
              </a:rPr>
              <a:t>http://www.youtube.com/watch?v=oD99VbFzqAg</a:t>
            </a:r>
            <a:r>
              <a:rPr lang="en-GB" dirty="0" smtClean="0">
                <a:ea typeface="Calibri"/>
                <a:cs typeface="Times New Roman"/>
              </a:rPr>
              <a:t> (1.30)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u="sng" dirty="0" smtClean="0">
                <a:solidFill>
                  <a:srgbClr val="0000FF"/>
                </a:solidFill>
                <a:ea typeface="Calibri"/>
                <a:cs typeface="Times New Roman"/>
                <a:hlinkClick r:id="rId2"/>
              </a:rPr>
              <a:t>http://www.youtube.com/watch?v=wiqCiZWSpcY</a:t>
            </a:r>
            <a:endParaRPr lang="en-GB" dirty="0" smtClean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u="sng" dirty="0">
                <a:solidFill>
                  <a:srgbClr val="0000FF"/>
                </a:solidFill>
                <a:ea typeface="Calibri"/>
                <a:cs typeface="Times New Roman"/>
                <a:hlinkClick r:id="rId2"/>
              </a:rPr>
              <a:t>http://www.youtube.com/watch?v=81Z_pNWjQbE</a:t>
            </a:r>
            <a:endParaRPr lang="en-GB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86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3</a:t>
            </a:r>
            <a:r>
              <a:rPr lang="en-GB" dirty="0" smtClean="0"/>
              <a:t> Groups for next week</a:t>
            </a:r>
          </a:p>
          <a:p>
            <a:r>
              <a:rPr lang="en-GB" dirty="0" smtClean="0"/>
              <a:t>Topics to split – 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Instinct Theory of aggression &amp; Social Learning Theory of aggression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Frustration Aggression hypothesis &amp; Aggression cue hypothesis 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Elimination of Aggression</a:t>
            </a:r>
          </a:p>
          <a:p>
            <a:r>
              <a:rPr lang="en-GB" dirty="0" smtClean="0"/>
              <a:t>Presentation and worksheets/revision sheets to hand out. </a:t>
            </a:r>
            <a:r>
              <a:rPr lang="en-GB" b="1" dirty="0" smtClean="0"/>
              <a:t>Must include good practical examples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5319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181</TotalTime>
  <Words>300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Executive</vt:lpstr>
      <vt:lpstr>Aggression….</vt:lpstr>
      <vt:lpstr>Task</vt:lpstr>
      <vt:lpstr>Immediate thoughts on…</vt:lpstr>
      <vt:lpstr>Aggression</vt:lpstr>
      <vt:lpstr>What’s the Difference?</vt:lpstr>
      <vt:lpstr>Antecedent;  A prior event which can lead to aggression.  NB – This is a CAUSE, not a THEORY of aggression</vt:lpstr>
      <vt:lpstr>PowerPoint Presentation</vt:lpstr>
      <vt:lpstr>New thoughts?</vt:lpstr>
      <vt:lpstr>Homework</vt:lpstr>
      <vt:lpstr>                     Aggressive behaviour in sport can lead to a decrease in performance both for individuals and for the team.  As a sports coach, explain how you would help team members eliminate aggressive tendencies.  Use practical examples to illustrate your answer.          (6) 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Aggression….</dc:title>
  <dc:creator>setup-Software Setup Account</dc:creator>
  <cp:lastModifiedBy>setup-Software Setup Account</cp:lastModifiedBy>
  <cp:revision>7</cp:revision>
  <dcterms:created xsi:type="dcterms:W3CDTF">2014-10-24T12:05:34Z</dcterms:created>
  <dcterms:modified xsi:type="dcterms:W3CDTF">2014-10-24T15:07:00Z</dcterms:modified>
</cp:coreProperties>
</file>