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8793-C829-4AAE-A1AE-A8CB18BE95FC}" type="datetimeFigureOut">
              <a:rPr lang="en-GB" smtClean="0"/>
              <a:t>23/10/2014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AF79-491E-4BB6-828D-B13F2EACD2F2}" type="slidenum">
              <a:rPr lang="en-GB" smtClean="0"/>
              <a:t>‹#›</a:t>
            </a:fld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8793-C829-4AAE-A1AE-A8CB18BE95FC}" type="datetimeFigureOut">
              <a:rPr lang="en-GB" smtClean="0"/>
              <a:t>23/10/2014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AF79-491E-4BB6-828D-B13F2EACD2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8793-C829-4AAE-A1AE-A8CB18BE95FC}" type="datetimeFigureOut">
              <a:rPr lang="en-GB" smtClean="0"/>
              <a:t>23/10/2014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AF79-491E-4BB6-828D-B13F2EACD2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8793-C829-4AAE-A1AE-A8CB18BE95FC}" type="datetimeFigureOut">
              <a:rPr lang="en-GB" smtClean="0"/>
              <a:t>23/10/2014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AF79-491E-4BB6-828D-B13F2EACD2F2}" type="slidenum">
              <a:rPr lang="en-GB" smtClean="0"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8793-C829-4AAE-A1AE-A8CB18BE95FC}" type="datetimeFigureOut">
              <a:rPr lang="en-GB" smtClean="0"/>
              <a:t>23/10/2014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AF79-491E-4BB6-828D-B13F2EACD2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8793-C829-4AAE-A1AE-A8CB18BE95FC}" type="datetimeFigureOut">
              <a:rPr lang="en-GB" smtClean="0"/>
              <a:t>23/10/2014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AF79-491E-4BB6-828D-B13F2EACD2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8793-C829-4AAE-A1AE-A8CB18BE95FC}" type="datetimeFigureOut">
              <a:rPr lang="en-GB" smtClean="0"/>
              <a:t>23/10/2014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AF79-491E-4BB6-828D-B13F2EACD2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8793-C829-4AAE-A1AE-A8CB18BE95FC}" type="datetimeFigureOut">
              <a:rPr lang="en-GB" smtClean="0"/>
              <a:t>23/10/2014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AF79-491E-4BB6-828D-B13F2EACD2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8793-C829-4AAE-A1AE-A8CB18BE95FC}" type="datetimeFigureOut">
              <a:rPr lang="en-GB" smtClean="0"/>
              <a:t>23/10/2014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AF79-491E-4BB6-828D-B13F2EACD2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8793-C829-4AAE-A1AE-A8CB18BE95FC}" type="datetimeFigureOut">
              <a:rPr lang="en-GB" smtClean="0"/>
              <a:t>23/10/2014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AF79-491E-4BB6-828D-B13F2EACD2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8793-C829-4AAE-A1AE-A8CB18BE95FC}" type="datetimeFigureOut">
              <a:rPr lang="en-GB" smtClean="0"/>
              <a:t>23/10/2014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57AF79-491E-4BB6-828D-B13F2EACD2F2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01B48793-C829-4AAE-A1AE-A8CB18BE95FC}" type="datetimeFigureOut">
              <a:rPr lang="en-GB" smtClean="0"/>
              <a:t>23/10/2014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8B57AF79-491E-4BB6-828D-B13F2EACD2F2}" type="slidenum">
              <a:rPr lang="en-GB" smtClean="0"/>
              <a:t>‹#›</a:t>
            </a:fld>
            <a:endParaRPr lang="en-GB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Links personality with the degree of competitiveness shown by an individual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Achievement Motivation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5464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smtClean="0"/>
              <a:t>Theories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GB" dirty="0" smtClean="0"/>
              <a:t>Murray (1938) ; Natural for one individual to strive to surpass another.</a:t>
            </a:r>
          </a:p>
          <a:p>
            <a:r>
              <a:rPr lang="en-GB" dirty="0" smtClean="0"/>
              <a:t>Bandura (1997) ; Competitive drive is a product of learning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Seen this spectrum before? What’s the third?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27850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Atkinson &amp;McClelland (1976)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Achievement motivation is a personality trait which is activated by a situation. The situation comprises two things:</a:t>
            </a:r>
          </a:p>
          <a:p>
            <a:pPr marL="514350" indent="-514350">
              <a:buAutoNum type="arabicPeriod"/>
            </a:pPr>
            <a:r>
              <a:rPr lang="en-GB" sz="2000" dirty="0" smtClean="0"/>
              <a:t>Probability of success – the extent to which success is likely; success is more likely if the task is found to be easy</a:t>
            </a:r>
          </a:p>
          <a:p>
            <a:pPr marL="514350" indent="-514350">
              <a:buAutoNum type="arabicPeriod"/>
            </a:pPr>
            <a:r>
              <a:rPr lang="en-GB" sz="2000" dirty="0" smtClean="0"/>
              <a:t>Incentive value of success – the intrinsic value experienced by the individual after success has been achieved; the harder the task, the greater the incentive value as probability of success is reduced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6298546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High need to achieve (High </a:t>
            </a:r>
            <a:r>
              <a:rPr lang="en-GB" sz="2800" dirty="0" err="1" smtClean="0"/>
              <a:t>Nach</a:t>
            </a:r>
            <a:r>
              <a:rPr lang="en-GB" sz="2800" dirty="0" smtClean="0"/>
              <a:t>)</a:t>
            </a:r>
          </a:p>
          <a:p>
            <a:pPr marL="0" indent="0">
              <a:buNone/>
            </a:pPr>
            <a:r>
              <a:rPr lang="en-GB" sz="2000" dirty="0" smtClean="0"/>
              <a:t>Also associated with the low need to avoid failure (low </a:t>
            </a:r>
            <a:r>
              <a:rPr lang="en-GB" sz="2000" dirty="0" err="1" smtClean="0"/>
              <a:t>Naf</a:t>
            </a:r>
            <a:r>
              <a:rPr lang="en-GB" sz="2000" dirty="0" smtClean="0"/>
              <a:t>). The desire to succeed far outweighs the fear of failure.</a:t>
            </a:r>
          </a:p>
          <a:p>
            <a:pPr marL="0" indent="0">
              <a:buNone/>
            </a:pPr>
            <a:r>
              <a:rPr lang="en-GB" sz="2000" dirty="0" smtClean="0"/>
              <a:t> These performers are high in achievement motivation and referred to as high achievers</a:t>
            </a:r>
            <a:endParaRPr lang="en-GB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Low need to achieve (Low </a:t>
            </a:r>
            <a:r>
              <a:rPr lang="en-GB" sz="2800" dirty="0" err="1" smtClean="0"/>
              <a:t>Nach</a:t>
            </a:r>
            <a:r>
              <a:rPr lang="en-GB" sz="2800" dirty="0" smtClean="0"/>
              <a:t>)</a:t>
            </a:r>
          </a:p>
          <a:p>
            <a:pPr marL="0" indent="0">
              <a:buNone/>
            </a:pPr>
            <a:r>
              <a:rPr lang="en-GB" sz="2000" dirty="0" smtClean="0"/>
              <a:t>Also associated with a high need to avoid failure (high </a:t>
            </a:r>
            <a:r>
              <a:rPr lang="en-GB" sz="2000" dirty="0" err="1" smtClean="0"/>
              <a:t>Naf</a:t>
            </a:r>
            <a:r>
              <a:rPr lang="en-GB" sz="2000" dirty="0" smtClean="0"/>
              <a:t>). The fear of failure far outweighs the desire for success.</a:t>
            </a:r>
          </a:p>
          <a:p>
            <a:pPr marL="0" indent="0">
              <a:buNone/>
            </a:pPr>
            <a:r>
              <a:rPr lang="en-GB" sz="2000" dirty="0" smtClean="0"/>
              <a:t> These performers are low in achievement motivation and referred to as low achievers</a:t>
            </a:r>
            <a:endParaRPr lang="en-GB" sz="2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 err="1" smtClean="0"/>
              <a:t>Nach</a:t>
            </a:r>
            <a:r>
              <a:rPr lang="en-GB" sz="4400" dirty="0" smtClean="0"/>
              <a:t> and </a:t>
            </a:r>
            <a:r>
              <a:rPr lang="en-GB" sz="4400" dirty="0" err="1" smtClean="0"/>
              <a:t>Naf</a:t>
            </a:r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3284848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08920"/>
            <a:ext cx="8229600" cy="1143000"/>
          </a:xfrm>
        </p:spPr>
        <p:txBody>
          <a:bodyPr/>
          <a:lstStyle/>
          <a:p>
            <a:r>
              <a:rPr lang="en-GB" sz="4800" dirty="0" smtClean="0"/>
              <a:t>Copy up table 4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41357624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en-GB" sz="4400" dirty="0" smtClean="0"/>
              <a:t>Explained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467544" y="1124744"/>
            <a:ext cx="8229600" cy="5400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This model best predicts behaviour responses in situations with a 50/50 chance of success:</a:t>
            </a:r>
          </a:p>
          <a:p>
            <a:pPr marL="0" indent="0">
              <a:buNone/>
            </a:pPr>
            <a:r>
              <a:rPr lang="en-GB" sz="2000" dirty="0" smtClean="0"/>
              <a:t>This will trigger approach behaviour and mastery orientation with a high incentive value in an evenly balanced chance of success</a:t>
            </a:r>
          </a:p>
          <a:p>
            <a:pPr marL="0" indent="0">
              <a:buNone/>
            </a:pPr>
            <a:r>
              <a:rPr lang="en-GB" sz="4400" dirty="0" smtClean="0"/>
              <a:t>OR</a:t>
            </a:r>
          </a:p>
          <a:p>
            <a:pPr marL="0" indent="0">
              <a:buNone/>
            </a:pPr>
            <a:r>
              <a:rPr lang="en-GB" sz="2000" dirty="0" smtClean="0"/>
              <a:t>Triggers greatest anxiety in 50/50 chance of success, leading to avoidance behaviour and learned helplessness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 smtClean="0"/>
              <a:t>Approach or avoidance behaviour are most likely to occur in an evaluative situation – a situation in which the performer believes they are being assessed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4440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400" dirty="0" smtClean="0"/>
              <a:t>Critical Evaluation</a:t>
            </a:r>
            <a:endParaRPr lang="en-GB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GB" sz="2000" dirty="0" smtClean="0"/>
              <a:t>Achievement or success can be interpreted in many ways</a:t>
            </a:r>
          </a:p>
          <a:p>
            <a:pPr marL="0" indent="0">
              <a:buNone/>
            </a:pPr>
            <a:r>
              <a:rPr lang="en-GB" sz="2000" dirty="0" smtClean="0"/>
              <a:t>Some performers regard success as victory over other people (Long Jump). These people have ‘ego goal orientation’. They believe that ability and comparison against others are the criteria for success</a:t>
            </a:r>
          </a:p>
          <a:p>
            <a:pPr marL="0" indent="0">
              <a:buNone/>
            </a:pPr>
            <a:r>
              <a:rPr lang="en-GB" sz="2000" dirty="0" smtClean="0"/>
              <a:t>Others judge on personal improvement – ‘task orientation’. These people value internal goals and believe that effort and comparison with self are the criteria for success</a:t>
            </a:r>
          </a:p>
          <a:p>
            <a:r>
              <a:rPr lang="en-GB" sz="2000" dirty="0" smtClean="0"/>
              <a:t>Achievement motivation is a general term, used to cover achievement in all areas….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056055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4000" dirty="0" smtClean="0"/>
              <a:t>Sport Specific Achievement Motivation (Competitiveness)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 smtClean="0"/>
              <a:t>The motivation to achieve in sport.</a:t>
            </a:r>
          </a:p>
          <a:p>
            <a:pPr marL="0" indent="0">
              <a:buNone/>
            </a:pPr>
            <a:r>
              <a:rPr lang="en-GB" sz="2000" dirty="0" smtClean="0"/>
              <a:t>Gill and </a:t>
            </a:r>
            <a:r>
              <a:rPr lang="en-GB" sz="2000" dirty="0" err="1" smtClean="0"/>
              <a:t>Deeter</a:t>
            </a:r>
            <a:r>
              <a:rPr lang="en-GB" sz="2000" dirty="0" smtClean="0"/>
              <a:t> (1988) used their own ‘Sport Orientation Questionnaire’ (SOQ) and confirmed that athletes were far more competitive than non-athletes.</a:t>
            </a:r>
          </a:p>
          <a:p>
            <a:pPr marL="0" indent="0">
              <a:buNone/>
            </a:pPr>
            <a:r>
              <a:rPr lang="en-GB" sz="2000" dirty="0" smtClean="0"/>
              <a:t>Significantly ; Athletes favoured performance goals (task orientation) while non-athletes emphasised the importance of winning (ego orientation)</a:t>
            </a:r>
          </a:p>
          <a:p>
            <a:pPr marL="0" indent="0">
              <a:buNone/>
            </a:pPr>
            <a:r>
              <a:rPr lang="en-GB" sz="2000" dirty="0" smtClean="0"/>
              <a:t>The type of goal set by teacher/coach as the measure of success in sport related activity has a huge bearing upon a decision to adopt and sustain a BAHL.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583669140"/>
      </p:ext>
    </p:extLst>
  </p:cSld>
  <p:clrMapOvr>
    <a:masterClrMapping/>
  </p:clrMapOvr>
</p:sld>
</file>

<file path=ppt/theme/theme1.xml><?xml version="1.0" encoding="utf-8"?>
<a:theme xmlns:a="http://schemas.openxmlformats.org/drawingml/2006/main" name="Horizon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50</TotalTime>
  <Words>491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Horizon</vt:lpstr>
      <vt:lpstr>Achievement Motivation</vt:lpstr>
      <vt:lpstr>Theories</vt:lpstr>
      <vt:lpstr>Atkinson &amp;McClelland (1976)</vt:lpstr>
      <vt:lpstr>Nach and Naf</vt:lpstr>
      <vt:lpstr>Copy up table 4</vt:lpstr>
      <vt:lpstr>Explained</vt:lpstr>
      <vt:lpstr>Critical Evaluation</vt:lpstr>
      <vt:lpstr>Sport Specific Achievement Motivation (Competitiveness)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Achievement Motivation</dc:title>
  <dc:creator>setup-Software Setup Account</dc:creator>
  <cp:lastModifiedBy>setup-Software Setup Account</cp:lastModifiedBy>
  <cp:revision>6</cp:revision>
  <dcterms:created xsi:type="dcterms:W3CDTF">2014-10-23T13:20:34Z</dcterms:created>
  <dcterms:modified xsi:type="dcterms:W3CDTF">2014-10-23T14:11:14Z</dcterms:modified>
</cp:coreProperties>
</file>