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67" r:id="rId4"/>
    <p:sldId id="279" r:id="rId5"/>
    <p:sldId id="280" r:id="rId6"/>
    <p:sldId id="281" r:id="rId7"/>
    <p:sldId id="260" r:id="rId8"/>
    <p:sldId id="274" r:id="rId9"/>
    <p:sldId id="277" r:id="rId10"/>
    <p:sldId id="266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35" autoAdjust="0"/>
  </p:normalViewPr>
  <p:slideViewPr>
    <p:cSldViewPr>
      <p:cViewPr>
        <p:scale>
          <a:sx n="66" d="100"/>
          <a:sy n="66" d="100"/>
        </p:scale>
        <p:origin x="-642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5267F-F7A7-42AD-9F73-F54BC0436DD8}" type="datetimeFigureOut">
              <a:rPr lang="en-GB" smtClean="0"/>
              <a:t>14/07/2017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B2827-A03C-4ABE-98C8-1D9EC46F7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572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2827-A03C-4ABE-98C8-1D9EC46F750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80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399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697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485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364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92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46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983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56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86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505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723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3997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6973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4853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3643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921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46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98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5677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861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505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7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37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37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L90L7s3cK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Aurora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33400" y="1295400"/>
            <a:ext cx="8305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800" dirty="0"/>
              <a:t>¿</a:t>
            </a:r>
            <a:r>
              <a:rPr lang="en-GB" sz="2800" dirty="0" err="1"/>
              <a:t>Qué</a:t>
            </a:r>
            <a:r>
              <a:rPr lang="en-GB" sz="2800" dirty="0"/>
              <a:t> </a:t>
            </a:r>
            <a:r>
              <a:rPr lang="en-GB" sz="2800" dirty="0" err="1"/>
              <a:t>sentimiento</a:t>
            </a:r>
            <a:r>
              <a:rPr lang="en-GB" sz="2800" dirty="0"/>
              <a:t> </a:t>
            </a:r>
            <a:r>
              <a:rPr lang="en-GB" sz="2800" dirty="0" err="1"/>
              <a:t>te</a:t>
            </a:r>
            <a:r>
              <a:rPr lang="en-GB" sz="2800" dirty="0"/>
              <a:t> </a:t>
            </a:r>
            <a:r>
              <a:rPr lang="en-GB" sz="2800" dirty="0" err="1"/>
              <a:t>provoca</a:t>
            </a:r>
            <a:r>
              <a:rPr lang="en-GB" sz="2800" dirty="0" smtClean="0"/>
              <a:t>? (</a:t>
            </a:r>
            <a:r>
              <a:rPr lang="en-GB" sz="2800" dirty="0" err="1" smtClean="0"/>
              <a:t>alegría</a:t>
            </a:r>
            <a:r>
              <a:rPr lang="en-GB" sz="2800" dirty="0" smtClean="0"/>
              <a:t>, </a:t>
            </a:r>
            <a:r>
              <a:rPr lang="en-GB" sz="2800" dirty="0" err="1" smtClean="0"/>
              <a:t>ganas</a:t>
            </a:r>
            <a:r>
              <a:rPr lang="en-GB" sz="2800" dirty="0" smtClean="0"/>
              <a:t> de </a:t>
            </a:r>
            <a:r>
              <a:rPr lang="en-GB" sz="2800" dirty="0" err="1" smtClean="0"/>
              <a:t>bailar</a:t>
            </a:r>
            <a:r>
              <a:rPr lang="en-GB" sz="2800" dirty="0" smtClean="0"/>
              <a:t>…?)</a:t>
            </a:r>
          </a:p>
          <a:p>
            <a:pPr marL="342900" indent="-342900">
              <a:buFont typeface="+mj-lt"/>
              <a:buAutoNum type="arabicPeriod"/>
            </a:pPr>
            <a:endParaRPr lang="en-GB" sz="2800" dirty="0"/>
          </a:p>
          <a:p>
            <a:pPr marL="342900" indent="-342900">
              <a:buFont typeface="+mj-lt"/>
              <a:buAutoNum type="arabicPeriod"/>
            </a:pPr>
            <a:r>
              <a:rPr lang="en-GB" sz="2800" dirty="0" err="1"/>
              <a:t>Haz</a:t>
            </a:r>
            <a:r>
              <a:rPr lang="en-GB" sz="2800" dirty="0"/>
              <a:t> </a:t>
            </a:r>
            <a:r>
              <a:rPr lang="en-GB" sz="2800" dirty="0" err="1"/>
              <a:t>una</a:t>
            </a:r>
            <a:r>
              <a:rPr lang="en-GB" sz="2800" dirty="0"/>
              <a:t> </a:t>
            </a:r>
            <a:r>
              <a:rPr lang="en-GB" sz="2800" dirty="0" err="1"/>
              <a:t>lista</a:t>
            </a:r>
            <a:r>
              <a:rPr lang="en-GB" sz="2800" dirty="0"/>
              <a:t> con los </a:t>
            </a:r>
            <a:r>
              <a:rPr lang="en-GB" sz="2800" dirty="0" err="1"/>
              <a:t>elementos</a:t>
            </a:r>
            <a:r>
              <a:rPr lang="en-GB" sz="2800" dirty="0"/>
              <a:t> o </a:t>
            </a:r>
            <a:r>
              <a:rPr lang="en-GB" sz="2800" dirty="0" err="1"/>
              <a:t>imágenes</a:t>
            </a:r>
            <a:r>
              <a:rPr lang="en-GB" sz="2800" dirty="0"/>
              <a:t> que </a:t>
            </a:r>
            <a:r>
              <a:rPr lang="en-GB" sz="2800" dirty="0" err="1"/>
              <a:t>te</a:t>
            </a:r>
            <a:r>
              <a:rPr lang="en-GB" sz="2800" dirty="0"/>
              <a:t> </a:t>
            </a:r>
            <a:r>
              <a:rPr lang="en-GB" sz="2800" dirty="0" err="1"/>
              <a:t>provocan</a:t>
            </a:r>
            <a:r>
              <a:rPr lang="en-GB" sz="2800" dirty="0"/>
              <a:t> </a:t>
            </a:r>
            <a:r>
              <a:rPr lang="en-GB" sz="2800" dirty="0" smtClean="0"/>
              <a:t>ese </a:t>
            </a:r>
            <a:r>
              <a:rPr lang="en-GB" sz="2800" dirty="0" err="1" smtClean="0"/>
              <a:t>sentimiento</a:t>
            </a:r>
            <a:endParaRPr lang="en-GB" sz="2800" smtClean="0"/>
          </a:p>
          <a:p>
            <a:pPr marL="342900" indent="-342900">
              <a:buFont typeface="+mj-lt"/>
              <a:buAutoNum type="arabicPeriod"/>
            </a:pPr>
            <a:endParaRPr lang="en-GB" sz="2800" dirty="0"/>
          </a:p>
          <a:p>
            <a:pPr marL="342900" indent="-342900">
              <a:buFont typeface="+mj-lt"/>
              <a:buAutoNum type="arabicPeriod"/>
            </a:pPr>
            <a:r>
              <a:rPr lang="en-GB" sz="2800" dirty="0" err="1"/>
              <a:t>Encuentra</a:t>
            </a:r>
            <a:r>
              <a:rPr lang="en-GB" sz="2800" dirty="0"/>
              <a:t>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800" dirty="0"/>
              <a:t>3 ideas o </a:t>
            </a:r>
            <a:r>
              <a:rPr lang="en-GB" sz="2800" dirty="0" err="1"/>
              <a:t>mensajes</a:t>
            </a:r>
            <a:r>
              <a:rPr lang="en-GB" sz="2800" dirty="0"/>
              <a:t> </a:t>
            </a:r>
            <a:r>
              <a:rPr lang="en-GB" sz="2800" dirty="0" err="1"/>
              <a:t>que</a:t>
            </a:r>
            <a:r>
              <a:rPr lang="en-GB" sz="2800" dirty="0"/>
              <a:t> </a:t>
            </a:r>
            <a:r>
              <a:rPr lang="en-GB" sz="2800" dirty="0" err="1"/>
              <a:t>transmite</a:t>
            </a:r>
            <a:r>
              <a:rPr lang="en-GB" sz="2800" dirty="0"/>
              <a:t> el </a:t>
            </a:r>
            <a:r>
              <a:rPr lang="en-GB" sz="2800" dirty="0" err="1"/>
              <a:t>poema</a:t>
            </a:r>
            <a:endParaRPr lang="en-GB" sz="28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800" dirty="0" err="1"/>
              <a:t>Una</a:t>
            </a:r>
            <a:r>
              <a:rPr lang="en-GB" sz="2800" dirty="0"/>
              <a:t> </a:t>
            </a:r>
            <a:r>
              <a:rPr lang="en-GB" sz="2800" dirty="0" err="1"/>
              <a:t>referencia</a:t>
            </a:r>
            <a:r>
              <a:rPr lang="en-GB" sz="2800" dirty="0"/>
              <a:t> </a:t>
            </a:r>
            <a:r>
              <a:rPr lang="en-GB" sz="2800" dirty="0" err="1"/>
              <a:t>religiosa</a:t>
            </a:r>
            <a:endParaRPr lang="en-GB" sz="28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800" dirty="0"/>
              <a:t>2 </a:t>
            </a:r>
            <a:r>
              <a:rPr lang="en-GB" sz="2800" dirty="0" err="1"/>
              <a:t>elementos</a:t>
            </a:r>
            <a:r>
              <a:rPr lang="en-GB" sz="2800" dirty="0"/>
              <a:t> </a:t>
            </a:r>
            <a:r>
              <a:rPr lang="en-GB" sz="2800" dirty="0" err="1"/>
              <a:t>que</a:t>
            </a:r>
            <a:r>
              <a:rPr lang="en-GB" sz="2800" dirty="0"/>
              <a:t> </a:t>
            </a:r>
            <a:r>
              <a:rPr lang="en-GB" sz="2800" dirty="0" err="1"/>
              <a:t>muestran</a:t>
            </a:r>
            <a:r>
              <a:rPr lang="en-GB" sz="2800" dirty="0"/>
              <a:t> la </a:t>
            </a:r>
            <a:r>
              <a:rPr lang="en-GB" sz="2800" dirty="0" err="1"/>
              <a:t>fisonomía</a:t>
            </a:r>
            <a:r>
              <a:rPr lang="en-GB" sz="2800" dirty="0"/>
              <a:t> de </a:t>
            </a:r>
            <a:r>
              <a:rPr lang="en-GB" sz="2800" dirty="0" err="1"/>
              <a:t>una</a:t>
            </a:r>
            <a:r>
              <a:rPr lang="en-GB" sz="2800" dirty="0"/>
              <a:t> ciudad vs. </a:t>
            </a:r>
            <a:r>
              <a:rPr lang="en-GB" sz="2800" dirty="0" err="1"/>
              <a:t>naturaleza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3468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GB" dirty="0" smtClean="0"/>
              <a:t>Federico </a:t>
            </a:r>
            <a:r>
              <a:rPr lang="en-GB" dirty="0" err="1" smtClean="0"/>
              <a:t>García</a:t>
            </a:r>
            <a:r>
              <a:rPr lang="en-GB" dirty="0" smtClean="0"/>
              <a:t> Vocab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764570"/>
              </p:ext>
            </p:extLst>
          </p:nvPr>
        </p:nvGraphicFramePr>
        <p:xfrm>
          <a:off x="76200" y="914402"/>
          <a:ext cx="9067802" cy="54179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4522"/>
                <a:gridCol w="1586865"/>
                <a:gridCol w="1662430"/>
                <a:gridCol w="1511300"/>
                <a:gridCol w="1662430"/>
                <a:gridCol w="2040255"/>
              </a:tblGrid>
              <a:tr h="768953">
                <a:tc>
                  <a:txBody>
                    <a:bodyPr/>
                    <a:lstStyle/>
                    <a:p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1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2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3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4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5</a:t>
                      </a:r>
                      <a:endParaRPr lang="en-GB" sz="4000" b="1" dirty="0"/>
                    </a:p>
                  </a:txBody>
                  <a:tcPr/>
                </a:tc>
              </a:tr>
              <a:tr h="789597">
                <a:tc>
                  <a:txBody>
                    <a:bodyPr/>
                    <a:lstStyle/>
                    <a:p>
                      <a:r>
                        <a:rPr lang="en-GB" sz="4000" b="1" dirty="0" smtClean="0"/>
                        <a:t>A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herradura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tinta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cera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plomo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calavera</a:t>
                      </a:r>
                      <a:endParaRPr lang="en-GB" sz="2400" dirty="0"/>
                    </a:p>
                  </a:txBody>
                  <a:tcPr anchor="ctr"/>
                </a:tc>
              </a:tr>
              <a:tr h="789597">
                <a:tc>
                  <a:txBody>
                    <a:bodyPr/>
                    <a:lstStyle/>
                    <a:p>
                      <a:r>
                        <a:rPr lang="en-GB" sz="4000" b="1" dirty="0" smtClean="0"/>
                        <a:t>B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jorobado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goma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cieno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paloma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podrido</a:t>
                      </a:r>
                      <a:endParaRPr lang="en-GB" sz="2400" dirty="0"/>
                    </a:p>
                  </a:txBody>
                  <a:tcPr anchor="ctr"/>
                </a:tc>
              </a:tr>
              <a:tr h="789597">
                <a:tc>
                  <a:txBody>
                    <a:bodyPr/>
                    <a:lstStyle/>
                    <a:p>
                      <a:r>
                        <a:rPr lang="en-GB" sz="4000" b="1" dirty="0" smtClean="0"/>
                        <a:t>C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escalera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esperanza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moneda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enjambre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taladrar</a:t>
                      </a:r>
                      <a:endParaRPr lang="en-GB" sz="2400" dirty="0"/>
                    </a:p>
                  </a:txBody>
                  <a:tcPr anchor="ctr"/>
                </a:tc>
              </a:tr>
              <a:tr h="617060">
                <a:tc>
                  <a:txBody>
                    <a:bodyPr/>
                    <a:lstStyle/>
                    <a:p>
                      <a:r>
                        <a:rPr lang="en-GB" sz="4000" b="1" dirty="0" smtClean="0"/>
                        <a:t>D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sombra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cintura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plata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cuchillo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manta</a:t>
                      </a:r>
                      <a:endParaRPr lang="en-GB" sz="2400" dirty="0"/>
                    </a:p>
                  </a:txBody>
                  <a:tcPr anchor="ctr"/>
                </a:tc>
              </a:tr>
              <a:tr h="789597">
                <a:tc>
                  <a:txBody>
                    <a:bodyPr/>
                    <a:lstStyle/>
                    <a:p>
                      <a:r>
                        <a:rPr lang="en-GB" sz="4000" b="1" dirty="0" smtClean="0"/>
                        <a:t>E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gentío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traje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llorar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pico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cordero</a:t>
                      </a:r>
                      <a:endParaRPr lang="en-GB" sz="2400" dirty="0"/>
                    </a:p>
                  </a:txBody>
                  <a:tcPr anchor="ctr"/>
                </a:tc>
              </a:tr>
              <a:tr h="789597">
                <a:tc>
                  <a:txBody>
                    <a:bodyPr/>
                    <a:lstStyle/>
                    <a:p>
                      <a:r>
                        <a:rPr lang="en-GB" sz="4000" b="1" dirty="0" smtClean="0"/>
                        <a:t>F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alma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gemir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rama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amarga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sonámbulo</a:t>
                      </a:r>
                      <a:endParaRPr lang="en-GB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7800" y="6379029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¿</a:t>
            </a:r>
            <a:r>
              <a:rPr lang="en-GB" dirty="0" err="1" smtClean="0"/>
              <a:t>Qué</a:t>
            </a:r>
            <a:r>
              <a:rPr lang="en-GB" dirty="0" smtClean="0"/>
              <a:t> palabras no </a:t>
            </a:r>
            <a:r>
              <a:rPr lang="en-GB" dirty="0" err="1" smtClean="0"/>
              <a:t>recuerdas</a:t>
            </a:r>
            <a:r>
              <a:rPr lang="en-GB" dirty="0" smtClean="0"/>
              <a:t>? </a:t>
            </a:r>
            <a:r>
              <a:rPr lang="en-GB" dirty="0" err="1" smtClean="0"/>
              <a:t>Anótalas</a:t>
            </a:r>
            <a:r>
              <a:rPr lang="en-GB" dirty="0" smtClean="0"/>
              <a:t> y </a:t>
            </a: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compa</a:t>
            </a:r>
            <a:r>
              <a:rPr lang="en-GB" dirty="0" err="1"/>
              <a:t>ñ</a:t>
            </a:r>
            <a:r>
              <a:rPr lang="en-GB" dirty="0" err="1" smtClean="0"/>
              <a:t>ero</a:t>
            </a:r>
            <a:r>
              <a:rPr lang="en-GB" dirty="0" smtClean="0"/>
              <a:t> las </a:t>
            </a:r>
            <a:r>
              <a:rPr lang="en-GB" dirty="0" err="1" smtClean="0"/>
              <a:t>explicará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español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103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GB" dirty="0" err="1" smtClean="0"/>
              <a:t>Fedebingo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581183"/>
              </p:ext>
            </p:extLst>
          </p:nvPr>
        </p:nvGraphicFramePr>
        <p:xfrm>
          <a:off x="76200" y="914402"/>
          <a:ext cx="9067802" cy="54179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4522"/>
                <a:gridCol w="1586865"/>
                <a:gridCol w="1662430"/>
                <a:gridCol w="1556383"/>
                <a:gridCol w="1617347"/>
                <a:gridCol w="2040255"/>
              </a:tblGrid>
              <a:tr h="768953">
                <a:tc>
                  <a:txBody>
                    <a:bodyPr/>
                    <a:lstStyle/>
                    <a:p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1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2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3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4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5</a:t>
                      </a:r>
                      <a:endParaRPr lang="en-GB" sz="4000" b="1" dirty="0"/>
                    </a:p>
                  </a:txBody>
                  <a:tcPr/>
                </a:tc>
              </a:tr>
              <a:tr h="789597">
                <a:tc>
                  <a:txBody>
                    <a:bodyPr/>
                    <a:lstStyle/>
                    <a:p>
                      <a:r>
                        <a:rPr lang="en-GB" sz="4000" b="1" dirty="0" smtClean="0"/>
                        <a:t>A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horse shoe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ink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wax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lead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skull</a:t>
                      </a:r>
                      <a:endParaRPr lang="en-GB" sz="2400" dirty="0"/>
                    </a:p>
                  </a:txBody>
                  <a:tcPr anchor="ctr"/>
                </a:tc>
              </a:tr>
              <a:tr h="789597">
                <a:tc>
                  <a:txBody>
                    <a:bodyPr/>
                    <a:lstStyle/>
                    <a:p>
                      <a:r>
                        <a:rPr lang="en-GB" sz="4000" b="1" dirty="0" smtClean="0"/>
                        <a:t>B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hunchback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rubber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mud/slime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dove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rotten</a:t>
                      </a:r>
                      <a:endParaRPr lang="en-GB" sz="2400" dirty="0"/>
                    </a:p>
                  </a:txBody>
                  <a:tcPr anchor="ctr"/>
                </a:tc>
              </a:tr>
              <a:tr h="789597">
                <a:tc>
                  <a:txBody>
                    <a:bodyPr/>
                    <a:lstStyle/>
                    <a:p>
                      <a:r>
                        <a:rPr lang="en-GB" sz="4000" b="1" dirty="0" smtClean="0"/>
                        <a:t>C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stair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hope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coin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swarm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to drill</a:t>
                      </a:r>
                      <a:endParaRPr lang="en-GB" sz="2400" dirty="0"/>
                    </a:p>
                  </a:txBody>
                  <a:tcPr anchor="ctr"/>
                </a:tc>
              </a:tr>
              <a:tr h="617060">
                <a:tc>
                  <a:txBody>
                    <a:bodyPr/>
                    <a:lstStyle/>
                    <a:p>
                      <a:r>
                        <a:rPr lang="en-GB" sz="4000" b="1" dirty="0" smtClean="0"/>
                        <a:t>D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shade/ow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waist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silver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knife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blnaket</a:t>
                      </a:r>
                      <a:endParaRPr lang="en-GB" sz="2400" dirty="0"/>
                    </a:p>
                  </a:txBody>
                  <a:tcPr anchor="ctr"/>
                </a:tc>
              </a:tr>
              <a:tr h="789597">
                <a:tc>
                  <a:txBody>
                    <a:bodyPr/>
                    <a:lstStyle/>
                    <a:p>
                      <a:r>
                        <a:rPr lang="en-GB" sz="4000" b="1" dirty="0" smtClean="0"/>
                        <a:t>E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crowd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suit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to</a:t>
                      </a:r>
                      <a:r>
                        <a:rPr lang="en-GB" sz="2400" baseline="0" dirty="0" smtClean="0"/>
                        <a:t> cry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beak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lamb</a:t>
                      </a:r>
                      <a:endParaRPr lang="en-GB" sz="2400" dirty="0"/>
                    </a:p>
                  </a:txBody>
                  <a:tcPr anchor="ctr"/>
                </a:tc>
              </a:tr>
              <a:tr h="789597">
                <a:tc>
                  <a:txBody>
                    <a:bodyPr/>
                    <a:lstStyle/>
                    <a:p>
                      <a:r>
                        <a:rPr lang="en-GB" sz="4000" b="1" dirty="0" smtClean="0"/>
                        <a:t>F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soul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moan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branch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bitter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sleepwalker</a:t>
                      </a:r>
                      <a:endParaRPr lang="en-GB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53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r>
              <a:rPr lang="en-GB" dirty="0" err="1" smtClean="0"/>
              <a:t>Lorquiz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229600" cy="58674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err="1" smtClean="0"/>
              <a:t>Nombra</a:t>
            </a:r>
            <a:r>
              <a:rPr lang="en-GB" sz="2400" dirty="0" smtClean="0"/>
              <a:t> </a:t>
            </a:r>
            <a:r>
              <a:rPr lang="en-GB" sz="2400" dirty="0" err="1" smtClean="0"/>
              <a:t>tres</a:t>
            </a:r>
            <a:r>
              <a:rPr lang="en-GB" sz="2400" dirty="0" smtClean="0"/>
              <a:t> </a:t>
            </a:r>
            <a:r>
              <a:rPr lang="en-GB" sz="2400" dirty="0" err="1" smtClean="0"/>
              <a:t>ciudades</a:t>
            </a:r>
            <a:r>
              <a:rPr lang="en-GB" sz="2400" dirty="0" smtClean="0"/>
              <a:t> </a:t>
            </a:r>
            <a:r>
              <a:rPr lang="en-GB" sz="2400" dirty="0" err="1" smtClean="0"/>
              <a:t>donde</a:t>
            </a:r>
            <a:r>
              <a:rPr lang="en-GB" sz="2400" dirty="0" smtClean="0"/>
              <a:t> </a:t>
            </a:r>
            <a:r>
              <a:rPr lang="en-GB" sz="2400" dirty="0" err="1" smtClean="0"/>
              <a:t>vivió</a:t>
            </a:r>
            <a:r>
              <a:rPr lang="en-GB" sz="2400" dirty="0" smtClean="0"/>
              <a:t> Lorca.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/>
              <a:t>La </a:t>
            </a:r>
            <a:r>
              <a:rPr lang="en-GB" sz="2400" dirty="0" err="1" smtClean="0"/>
              <a:t>religión</a:t>
            </a:r>
            <a:r>
              <a:rPr lang="en-GB" sz="2400" dirty="0" smtClean="0"/>
              <a:t> </a:t>
            </a:r>
            <a:r>
              <a:rPr lang="en-GB" sz="2400" dirty="0" err="1" smtClean="0"/>
              <a:t>tiene</a:t>
            </a:r>
            <a:r>
              <a:rPr lang="en-GB" sz="2400" dirty="0" smtClean="0"/>
              <a:t> </a:t>
            </a:r>
            <a:r>
              <a:rPr lang="en-GB" sz="2400" dirty="0" err="1" smtClean="0"/>
              <a:t>una</a:t>
            </a:r>
            <a:r>
              <a:rPr lang="en-GB" sz="2400" dirty="0" smtClean="0"/>
              <a:t> </a:t>
            </a:r>
            <a:r>
              <a:rPr lang="en-GB" sz="2400" dirty="0" err="1" smtClean="0"/>
              <a:t>vertiente</a:t>
            </a:r>
            <a:r>
              <a:rPr lang="en-GB" sz="2400" dirty="0" smtClean="0"/>
              <a:t> </a:t>
            </a:r>
            <a:r>
              <a:rPr lang="en-GB" sz="2400" dirty="0" err="1" smtClean="0"/>
              <a:t>tanto</a:t>
            </a:r>
            <a:r>
              <a:rPr lang="en-GB" sz="2400" dirty="0" smtClean="0"/>
              <a:t> </a:t>
            </a:r>
            <a:r>
              <a:rPr lang="en-GB" sz="2400" dirty="0" err="1" smtClean="0"/>
              <a:t>positiva</a:t>
            </a:r>
            <a:r>
              <a:rPr lang="en-GB" sz="2400" dirty="0" smtClean="0"/>
              <a:t> </a:t>
            </a:r>
            <a:r>
              <a:rPr lang="en-GB" sz="2400" dirty="0" err="1" smtClean="0"/>
              <a:t>como</a:t>
            </a:r>
            <a:r>
              <a:rPr lang="en-GB" sz="2400" dirty="0" smtClean="0"/>
              <a:t> </a:t>
            </a:r>
            <a:r>
              <a:rPr lang="en-GB" sz="2400" dirty="0" err="1" smtClean="0"/>
              <a:t>negativa</a:t>
            </a:r>
            <a:r>
              <a:rPr lang="en-GB" sz="2400" dirty="0" smtClean="0"/>
              <a:t> </a:t>
            </a:r>
            <a:r>
              <a:rPr lang="en-GB" sz="2400" dirty="0" err="1" smtClean="0"/>
              <a:t>en</a:t>
            </a:r>
            <a:r>
              <a:rPr lang="en-GB" sz="2400" dirty="0" smtClean="0"/>
              <a:t> </a:t>
            </a:r>
            <a:r>
              <a:rPr lang="en-GB" sz="2400" dirty="0" err="1" smtClean="0"/>
              <a:t>los</a:t>
            </a:r>
            <a:r>
              <a:rPr lang="en-GB" sz="2400" dirty="0" smtClean="0"/>
              <a:t> </a:t>
            </a:r>
            <a:r>
              <a:rPr lang="en-GB" sz="2400" dirty="0" err="1" smtClean="0"/>
              <a:t>poemas</a:t>
            </a:r>
            <a:r>
              <a:rPr lang="en-GB" sz="2400" dirty="0" smtClean="0"/>
              <a:t> de Lorca. </a:t>
            </a:r>
            <a:r>
              <a:rPr lang="en-GB" sz="2400" dirty="0" err="1" smtClean="0"/>
              <a:t>Explica</a:t>
            </a:r>
            <a:r>
              <a:rPr lang="en-GB" sz="2400" dirty="0" smtClean="0"/>
              <a:t> </a:t>
            </a:r>
            <a:r>
              <a:rPr lang="en-GB" sz="2400" dirty="0" err="1" smtClean="0"/>
              <a:t>esta</a:t>
            </a:r>
            <a:r>
              <a:rPr lang="en-GB" sz="2400" dirty="0" smtClean="0"/>
              <a:t> </a:t>
            </a:r>
            <a:r>
              <a:rPr lang="en-GB" sz="2400" dirty="0" err="1" smtClean="0"/>
              <a:t>dualidad</a:t>
            </a:r>
            <a:r>
              <a:rPr lang="en-GB" sz="2400" dirty="0" smtClean="0"/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/>
              <a:t>¿</a:t>
            </a:r>
            <a:r>
              <a:rPr lang="en-GB" sz="2400" dirty="0" smtClean="0"/>
              <a:t>Lorca </a:t>
            </a:r>
            <a:r>
              <a:rPr lang="en-GB" sz="2400" dirty="0" err="1" smtClean="0"/>
              <a:t>conoció</a:t>
            </a:r>
            <a:r>
              <a:rPr lang="en-GB" sz="2400" dirty="0" smtClean="0"/>
              <a:t> a dos </a:t>
            </a:r>
            <a:r>
              <a:rPr lang="en-GB" sz="2400" dirty="0" err="1" smtClean="0"/>
              <a:t>artistas</a:t>
            </a:r>
            <a:r>
              <a:rPr lang="en-GB" sz="2400" dirty="0" smtClean="0"/>
              <a:t> </a:t>
            </a:r>
            <a:r>
              <a:rPr lang="en-GB" sz="2400" dirty="0" err="1" smtClean="0"/>
              <a:t>muy</a:t>
            </a:r>
            <a:r>
              <a:rPr lang="en-GB" sz="2400" dirty="0" smtClean="0"/>
              <a:t> </a:t>
            </a:r>
            <a:r>
              <a:rPr lang="en-GB" sz="2400" dirty="0" err="1" smtClean="0"/>
              <a:t>innovadores</a:t>
            </a:r>
            <a:r>
              <a:rPr lang="en-GB" sz="2400" dirty="0" smtClean="0"/>
              <a:t> que le </a:t>
            </a:r>
            <a:r>
              <a:rPr lang="en-GB" sz="2400" dirty="0" err="1" smtClean="0"/>
              <a:t>influenciaron</a:t>
            </a:r>
            <a:r>
              <a:rPr lang="en-GB" sz="2400" dirty="0" smtClean="0"/>
              <a:t>. </a:t>
            </a:r>
            <a:r>
              <a:rPr lang="en-GB" sz="2400" dirty="0" err="1" smtClean="0"/>
              <a:t>Cómo</a:t>
            </a:r>
            <a:r>
              <a:rPr lang="en-GB" sz="2400" dirty="0" smtClean="0"/>
              <a:t> se </a:t>
            </a:r>
            <a:r>
              <a:rPr lang="en-GB" sz="2400" dirty="0" err="1" smtClean="0"/>
              <a:t>llamaban</a:t>
            </a:r>
            <a:r>
              <a:rPr lang="en-GB" sz="2400" dirty="0" smtClean="0"/>
              <a:t>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err="1" smtClean="0"/>
              <a:t>Nombra</a:t>
            </a:r>
            <a:r>
              <a:rPr lang="en-GB" sz="2400" dirty="0" smtClean="0"/>
              <a:t> </a:t>
            </a:r>
            <a:r>
              <a:rPr lang="en-GB" sz="2400" dirty="0" err="1" smtClean="0"/>
              <a:t>tres</a:t>
            </a:r>
            <a:r>
              <a:rPr lang="en-GB" sz="2400" dirty="0" smtClean="0"/>
              <a:t> </a:t>
            </a:r>
            <a:r>
              <a:rPr lang="en-GB" sz="2400" dirty="0" err="1" smtClean="0"/>
              <a:t>símbolos</a:t>
            </a:r>
            <a:r>
              <a:rPr lang="en-GB" sz="2400" dirty="0" smtClean="0"/>
              <a:t> </a:t>
            </a:r>
            <a:r>
              <a:rPr lang="en-GB" sz="2400" dirty="0" err="1" smtClean="0"/>
              <a:t>positivos</a:t>
            </a:r>
            <a:r>
              <a:rPr lang="en-GB" sz="2400" dirty="0" smtClean="0"/>
              <a:t> que </a:t>
            </a:r>
            <a:r>
              <a:rPr lang="en-GB" sz="2400" dirty="0" err="1" smtClean="0"/>
              <a:t>usa</a:t>
            </a:r>
            <a:r>
              <a:rPr lang="en-GB" sz="2400" dirty="0"/>
              <a:t> </a:t>
            </a:r>
            <a:r>
              <a:rPr lang="en-GB" sz="2400" dirty="0" err="1" smtClean="0"/>
              <a:t>en</a:t>
            </a:r>
            <a:r>
              <a:rPr lang="en-GB" sz="2400" dirty="0" smtClean="0"/>
              <a:t> sus </a:t>
            </a:r>
            <a:r>
              <a:rPr lang="en-GB" sz="2400" dirty="0" err="1" smtClean="0"/>
              <a:t>poemas</a:t>
            </a:r>
            <a:r>
              <a:rPr lang="en-GB" sz="2400" dirty="0" smtClean="0"/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err="1" smtClean="0"/>
              <a:t>Nombra</a:t>
            </a:r>
            <a:r>
              <a:rPr lang="en-GB" sz="2400" dirty="0" smtClean="0"/>
              <a:t> </a:t>
            </a:r>
            <a:r>
              <a:rPr lang="en-GB" sz="2400" dirty="0" err="1" smtClean="0"/>
              <a:t>tres</a:t>
            </a:r>
            <a:r>
              <a:rPr lang="en-GB" sz="2400" dirty="0" smtClean="0"/>
              <a:t> </a:t>
            </a:r>
            <a:r>
              <a:rPr lang="en-GB" sz="2400" dirty="0" err="1" smtClean="0"/>
              <a:t>símbolos</a:t>
            </a:r>
            <a:r>
              <a:rPr lang="en-GB" sz="2400" dirty="0" smtClean="0"/>
              <a:t> </a:t>
            </a:r>
            <a:r>
              <a:rPr lang="en-GB" sz="2400" dirty="0" err="1" smtClean="0"/>
              <a:t>negativos</a:t>
            </a:r>
            <a:r>
              <a:rPr lang="en-GB" sz="2400" dirty="0" smtClean="0"/>
              <a:t> que </a:t>
            </a:r>
            <a:r>
              <a:rPr lang="en-GB" sz="2400" dirty="0" err="1" smtClean="0"/>
              <a:t>usa</a:t>
            </a:r>
            <a:r>
              <a:rPr lang="en-GB" sz="2400" dirty="0"/>
              <a:t> </a:t>
            </a:r>
            <a:r>
              <a:rPr lang="en-GB" sz="2400" dirty="0" err="1" smtClean="0"/>
              <a:t>en</a:t>
            </a:r>
            <a:r>
              <a:rPr lang="en-GB" sz="2400" dirty="0" smtClean="0"/>
              <a:t> sus </a:t>
            </a:r>
            <a:r>
              <a:rPr lang="en-GB" sz="2400" dirty="0" err="1" smtClean="0"/>
              <a:t>poemas</a:t>
            </a:r>
            <a:endParaRPr lang="en-GB" sz="24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smtClean="0"/>
              <a:t>Lorca </a:t>
            </a:r>
            <a:r>
              <a:rPr lang="en-GB" sz="2400" dirty="0" err="1" smtClean="0"/>
              <a:t>es</a:t>
            </a:r>
            <a:r>
              <a:rPr lang="en-GB" sz="2400" dirty="0" smtClean="0"/>
              <a:t> </a:t>
            </a:r>
            <a:r>
              <a:rPr lang="en-GB" sz="2400" dirty="0" err="1" smtClean="0"/>
              <a:t>más</a:t>
            </a:r>
            <a:r>
              <a:rPr lang="en-GB" sz="2400" dirty="0" smtClean="0"/>
              <a:t> </a:t>
            </a:r>
            <a:r>
              <a:rPr lang="en-GB" sz="2400" dirty="0" err="1" smtClean="0"/>
              <a:t>conocido</a:t>
            </a:r>
            <a:r>
              <a:rPr lang="en-GB" sz="2400" dirty="0" smtClean="0"/>
              <a:t> </a:t>
            </a:r>
            <a:r>
              <a:rPr lang="en-GB" sz="2400" dirty="0" err="1" smtClean="0"/>
              <a:t>por</a:t>
            </a:r>
            <a:r>
              <a:rPr lang="en-GB" sz="2400" dirty="0" smtClean="0"/>
              <a:t> </a:t>
            </a:r>
            <a:r>
              <a:rPr lang="en-GB" sz="2400" dirty="0" err="1" smtClean="0"/>
              <a:t>otra</a:t>
            </a:r>
            <a:r>
              <a:rPr lang="en-GB" sz="2400" dirty="0" smtClean="0"/>
              <a:t> </a:t>
            </a:r>
            <a:r>
              <a:rPr lang="en-GB" sz="2400" dirty="0" err="1" smtClean="0"/>
              <a:t>faceta</a:t>
            </a:r>
            <a:r>
              <a:rPr lang="en-GB" sz="2400" dirty="0" smtClean="0"/>
              <a:t> </a:t>
            </a:r>
            <a:r>
              <a:rPr lang="en-GB" sz="2400" dirty="0" err="1" smtClean="0"/>
              <a:t>artística</a:t>
            </a:r>
            <a:r>
              <a:rPr lang="en-GB" sz="2400" dirty="0" smtClean="0"/>
              <a:t> que </a:t>
            </a:r>
            <a:r>
              <a:rPr lang="en-GB" sz="2400" dirty="0" err="1" smtClean="0"/>
              <a:t>por</a:t>
            </a:r>
            <a:r>
              <a:rPr lang="en-GB" sz="2400" dirty="0" smtClean="0"/>
              <a:t> sus </a:t>
            </a:r>
            <a:r>
              <a:rPr lang="en-GB" sz="2400" dirty="0" err="1" smtClean="0"/>
              <a:t>poemas</a:t>
            </a:r>
            <a:r>
              <a:rPr lang="en-GB" sz="2400" dirty="0" smtClean="0"/>
              <a:t> …¿</a:t>
            </a:r>
            <a:r>
              <a:rPr lang="en-GB" sz="2400" dirty="0" err="1" smtClean="0"/>
              <a:t>cuál</a:t>
            </a:r>
            <a:r>
              <a:rPr lang="en-GB" sz="2400" dirty="0" smtClean="0"/>
              <a:t> </a:t>
            </a:r>
            <a:r>
              <a:rPr lang="en-GB" sz="2400" dirty="0" err="1" smtClean="0"/>
              <a:t>crees</a:t>
            </a:r>
            <a:r>
              <a:rPr lang="en-GB" sz="2400" dirty="0" smtClean="0"/>
              <a:t> que </a:t>
            </a:r>
            <a:r>
              <a:rPr lang="en-GB" sz="2400" dirty="0" err="1" smtClean="0"/>
              <a:t>es</a:t>
            </a:r>
            <a:r>
              <a:rPr lang="en-GB" sz="2400" dirty="0" smtClean="0"/>
              <a:t>? </a:t>
            </a:r>
            <a:r>
              <a:rPr lang="en-GB" sz="2400" dirty="0" err="1" smtClean="0"/>
              <a:t>Teatro</a:t>
            </a:r>
            <a:r>
              <a:rPr lang="en-GB" sz="2400" dirty="0" smtClean="0"/>
              <a:t>, </a:t>
            </a:r>
            <a:r>
              <a:rPr lang="en-GB" sz="2400" dirty="0" err="1"/>
              <a:t>n</a:t>
            </a:r>
            <a:r>
              <a:rPr lang="en-GB" sz="2400" dirty="0" err="1" smtClean="0"/>
              <a:t>ovela</a:t>
            </a:r>
            <a:r>
              <a:rPr lang="en-GB" sz="2400" dirty="0" smtClean="0"/>
              <a:t>, </a:t>
            </a:r>
            <a:r>
              <a:rPr lang="en-GB" sz="2400" dirty="0" err="1"/>
              <a:t>p</a:t>
            </a:r>
            <a:r>
              <a:rPr lang="en-GB" sz="2400" dirty="0" err="1" smtClean="0"/>
              <a:t>intura</a:t>
            </a:r>
            <a:r>
              <a:rPr lang="en-GB" sz="2400" dirty="0" smtClean="0"/>
              <a:t> o cine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/>
              <a:t>¿</a:t>
            </a:r>
            <a:r>
              <a:rPr lang="en-GB" sz="2400" dirty="0" err="1" smtClean="0"/>
              <a:t>Cómo</a:t>
            </a:r>
            <a:r>
              <a:rPr lang="en-GB" sz="2400" dirty="0" smtClean="0"/>
              <a:t> </a:t>
            </a:r>
            <a:r>
              <a:rPr lang="en-GB" sz="2400" dirty="0" err="1" smtClean="0"/>
              <a:t>murió</a:t>
            </a:r>
            <a:r>
              <a:rPr lang="en-GB" sz="2400" dirty="0" smtClean="0"/>
              <a:t> el </a:t>
            </a:r>
            <a:r>
              <a:rPr lang="en-GB" sz="2400" dirty="0" err="1" smtClean="0"/>
              <a:t>artista</a:t>
            </a:r>
            <a:r>
              <a:rPr lang="en-GB" sz="2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1254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-1524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 smtClean="0"/>
              <a:t>El Romance la Guardia Civil Española</a:t>
            </a:r>
            <a:endParaRPr lang="en-GB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6246" y="533400"/>
            <a:ext cx="913775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1. What is a “romance”, apart from a romance? Research!</a:t>
            </a:r>
          </a:p>
          <a:p>
            <a:pPr marL="457200" indent="-457200">
              <a:buAutoNum type="arabicPeriod"/>
            </a:pPr>
            <a:endParaRPr lang="en-GB" sz="2400" dirty="0" smtClean="0"/>
          </a:p>
          <a:p>
            <a:pPr marL="457200" indent="-457200">
              <a:buAutoNum type="arabicPeriod"/>
            </a:pPr>
            <a:endParaRPr lang="en-GB" sz="2400" dirty="0"/>
          </a:p>
          <a:p>
            <a:pPr marL="457200" indent="-457200">
              <a:buAutoNum type="arabicPeriod"/>
            </a:pPr>
            <a:endParaRPr lang="en-GB" sz="2400" dirty="0" smtClean="0"/>
          </a:p>
          <a:p>
            <a:r>
              <a:rPr lang="en-GB" sz="2400" dirty="0" smtClean="0"/>
              <a:t>2. Now that you know… why is the title ironical?</a:t>
            </a:r>
          </a:p>
          <a:p>
            <a:r>
              <a:rPr lang="en-GB" sz="2400" dirty="0" smtClean="0"/>
              <a:t>3. Lorca usually draws from a </a:t>
            </a:r>
            <a:r>
              <a:rPr lang="en-GB" sz="2400" u="sng" dirty="0" smtClean="0"/>
              <a:t>real</a:t>
            </a:r>
            <a:r>
              <a:rPr lang="en-GB" sz="2400" dirty="0" smtClean="0"/>
              <a:t> ‘something’ to create his images – what do you think these were based on...?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i="1" dirty="0" err="1" smtClean="0"/>
              <a:t>manchas</a:t>
            </a:r>
            <a:r>
              <a:rPr lang="en-GB" sz="2400" i="1" dirty="0" smtClean="0"/>
              <a:t> de </a:t>
            </a:r>
            <a:r>
              <a:rPr lang="en-GB" sz="2400" i="1" dirty="0" err="1" smtClean="0"/>
              <a:t>tinta</a:t>
            </a:r>
            <a:r>
              <a:rPr lang="en-GB" sz="2400" i="1" dirty="0" smtClean="0"/>
              <a:t> y de </a:t>
            </a:r>
            <a:r>
              <a:rPr lang="en-GB" sz="2400" i="1" dirty="0" err="1" smtClean="0"/>
              <a:t>cera</a:t>
            </a:r>
            <a:endParaRPr lang="en-GB" sz="2400" i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i="1" dirty="0" smtClean="0"/>
              <a:t>de </a:t>
            </a:r>
            <a:r>
              <a:rPr lang="en-GB" sz="2400" i="1" dirty="0" err="1" smtClean="0"/>
              <a:t>plomo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las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calaveras</a:t>
            </a:r>
            <a:endParaRPr lang="en-GB" sz="2400" i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i="1" dirty="0" smtClean="0"/>
              <a:t>el alma de </a:t>
            </a:r>
            <a:r>
              <a:rPr lang="en-GB" sz="2400" i="1" dirty="0" err="1" smtClean="0"/>
              <a:t>charol</a:t>
            </a:r>
            <a:r>
              <a:rPr lang="en-GB" sz="2400" i="1" dirty="0" smtClean="0"/>
              <a:t> &gt;a soul made of patent leather &gt;policeman’s shoes*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i="1" dirty="0" err="1" smtClean="0"/>
              <a:t>vienen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por</a:t>
            </a:r>
            <a:r>
              <a:rPr lang="en-GB" sz="2400" i="1" dirty="0" smtClean="0"/>
              <a:t> la </a:t>
            </a:r>
            <a:r>
              <a:rPr lang="en-GB" sz="2400" i="1" dirty="0" err="1" smtClean="0"/>
              <a:t>carretera</a:t>
            </a:r>
            <a:r>
              <a:rPr lang="en-GB" sz="2400" i="1" dirty="0" smtClean="0"/>
              <a:t> (a </a:t>
            </a:r>
            <a:r>
              <a:rPr lang="en-GB" sz="2400" i="1" dirty="0" err="1" smtClean="0"/>
              <a:t>caballo</a:t>
            </a:r>
            <a:r>
              <a:rPr lang="en-GB" sz="2400" i="1" dirty="0" smtClean="0"/>
              <a:t>), </a:t>
            </a:r>
            <a:r>
              <a:rPr lang="en-GB" sz="2400" i="1" dirty="0" err="1" smtClean="0"/>
              <a:t>jorobados</a:t>
            </a:r>
            <a:r>
              <a:rPr lang="en-GB" sz="2400" i="1" dirty="0" smtClean="0"/>
              <a:t> y </a:t>
            </a:r>
            <a:r>
              <a:rPr lang="en-GB" sz="2400" i="1" dirty="0" err="1" smtClean="0"/>
              <a:t>nocturnos</a:t>
            </a:r>
            <a:endParaRPr lang="en-GB" sz="2400" i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i="1" dirty="0" err="1" smtClean="0"/>
              <a:t>ordenan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silencios</a:t>
            </a:r>
            <a:r>
              <a:rPr lang="en-GB" sz="2400" i="1" dirty="0" smtClean="0"/>
              <a:t> de </a:t>
            </a:r>
            <a:r>
              <a:rPr lang="en-GB" sz="2400" i="1" dirty="0" err="1" smtClean="0"/>
              <a:t>goma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oscura</a:t>
            </a:r>
            <a:endParaRPr lang="en-GB" sz="2400" i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i="1" dirty="0" err="1" smtClean="0"/>
              <a:t>ocultan</a:t>
            </a:r>
            <a:r>
              <a:rPr lang="en-GB" sz="2400" i="1" dirty="0" smtClean="0"/>
              <a:t> en la </a:t>
            </a:r>
            <a:r>
              <a:rPr lang="en-GB" sz="2400" i="1" dirty="0" err="1" smtClean="0"/>
              <a:t>cabeza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una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vaga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astronomía</a:t>
            </a:r>
            <a:r>
              <a:rPr lang="en-GB" sz="2400" i="1" dirty="0" smtClean="0"/>
              <a:t> de </a:t>
            </a:r>
            <a:r>
              <a:rPr lang="en-GB" sz="2400" i="1" dirty="0" err="1" smtClean="0"/>
              <a:t>pistolas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inconcretas</a:t>
            </a:r>
            <a:endParaRPr lang="en-GB" sz="2400" i="1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sz="2400" i="1" dirty="0" smtClean="0"/>
          </a:p>
          <a:p>
            <a:r>
              <a:rPr lang="en-GB" sz="2400" dirty="0" smtClean="0"/>
              <a:t>4. What is the “quest”? – “</a:t>
            </a:r>
            <a:r>
              <a:rPr lang="en-GB" sz="2400" i="1" dirty="0" err="1" smtClean="0"/>
              <a:t>vienen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por</a:t>
            </a:r>
            <a:r>
              <a:rPr lang="en-GB" sz="2400" i="1" dirty="0" smtClean="0"/>
              <a:t> la </a:t>
            </a:r>
            <a:r>
              <a:rPr lang="en-GB" sz="2400" i="1" dirty="0" err="1" smtClean="0"/>
              <a:t>carretera</a:t>
            </a:r>
            <a:r>
              <a:rPr lang="en-GB" sz="2400" dirty="0" smtClean="0"/>
              <a:t>”, “</a:t>
            </a:r>
            <a:r>
              <a:rPr lang="en-GB" sz="2400" i="1" dirty="0" err="1" smtClean="0"/>
              <a:t>pasan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si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quieren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pasar</a:t>
            </a:r>
            <a:r>
              <a:rPr lang="en-GB" sz="2400" i="1" dirty="0" smtClean="0"/>
              <a:t>”</a:t>
            </a:r>
          </a:p>
          <a:p>
            <a:endParaRPr lang="en-GB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6246" y="998517"/>
            <a:ext cx="9137754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/>
              <a:t>As a literary </a:t>
            </a:r>
            <a:r>
              <a:rPr lang="en-GB" dirty="0" smtClean="0"/>
              <a:t>genre, </a:t>
            </a:r>
            <a:r>
              <a:rPr lang="en-GB" dirty="0"/>
              <a:t>romance </a:t>
            </a:r>
            <a:r>
              <a:rPr lang="en-GB" dirty="0" smtClean="0"/>
              <a:t>is </a:t>
            </a:r>
            <a:r>
              <a:rPr lang="en-GB" dirty="0"/>
              <a:t>a style </a:t>
            </a:r>
            <a:r>
              <a:rPr lang="en-GB" dirty="0" smtClean="0"/>
              <a:t>of verse narrative that portrays fantastic </a:t>
            </a:r>
            <a:r>
              <a:rPr lang="en-GB" dirty="0"/>
              <a:t>stories about marvel-filled adventures, often of </a:t>
            </a:r>
            <a:r>
              <a:rPr lang="en-GB" b="1" dirty="0"/>
              <a:t>a knight errant </a:t>
            </a:r>
            <a:r>
              <a:rPr lang="en-GB" dirty="0"/>
              <a:t>portrayed as having </a:t>
            </a:r>
            <a:r>
              <a:rPr lang="en-GB" b="1" dirty="0"/>
              <a:t>heroic qualities</a:t>
            </a:r>
            <a:r>
              <a:rPr lang="en-GB" dirty="0"/>
              <a:t>, </a:t>
            </a:r>
            <a:r>
              <a:rPr lang="en-GB" b="1" dirty="0"/>
              <a:t>who goes on a quest</a:t>
            </a:r>
          </a:p>
        </p:txBody>
      </p:sp>
    </p:spTree>
    <p:extLst>
      <p:ext uri="{BB962C8B-B14F-4D97-AF65-F5344CB8AC3E}">
        <p14:creationId xmlns:p14="http://schemas.microsoft.com/office/powerpoint/2010/main" val="230881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10" y="-381000"/>
            <a:ext cx="8229600" cy="1143000"/>
          </a:xfrm>
        </p:spPr>
        <p:txBody>
          <a:bodyPr/>
          <a:lstStyle/>
          <a:p>
            <a:r>
              <a:rPr lang="en-GB" dirty="0" smtClean="0"/>
              <a:t>Romance </a:t>
            </a:r>
            <a:r>
              <a:rPr lang="en-GB" dirty="0" err="1" smtClean="0"/>
              <a:t>Sonámbulo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533400"/>
            <a:ext cx="8686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Si </a:t>
            </a:r>
            <a:r>
              <a:rPr lang="en-GB" sz="2800" dirty="0" err="1" smtClean="0"/>
              <a:t>esto</a:t>
            </a:r>
            <a:r>
              <a:rPr lang="en-GB" sz="2800" dirty="0" smtClean="0"/>
              <a:t> </a:t>
            </a:r>
            <a:r>
              <a:rPr lang="en-GB" sz="2800" dirty="0" err="1" smtClean="0"/>
              <a:t>es</a:t>
            </a:r>
            <a:r>
              <a:rPr lang="en-GB" sz="2800" dirty="0" smtClean="0"/>
              <a:t> </a:t>
            </a:r>
            <a:r>
              <a:rPr lang="en-GB" sz="2800" dirty="0" err="1" smtClean="0"/>
              <a:t>una</a:t>
            </a:r>
            <a:r>
              <a:rPr lang="en-GB" sz="2800" dirty="0" smtClean="0"/>
              <a:t> </a:t>
            </a:r>
            <a:r>
              <a:rPr lang="en-GB" sz="2800" dirty="0" err="1" smtClean="0"/>
              <a:t>historia</a:t>
            </a:r>
            <a:r>
              <a:rPr lang="en-GB" sz="2800" dirty="0" smtClean="0"/>
              <a:t> de </a:t>
            </a:r>
            <a:r>
              <a:rPr lang="en-GB" sz="2800" dirty="0" err="1" smtClean="0"/>
              <a:t>amor</a:t>
            </a:r>
            <a:r>
              <a:rPr lang="en-GB" sz="2800" dirty="0" smtClean="0"/>
              <a:t>, ¿</a:t>
            </a:r>
            <a:r>
              <a:rPr lang="en-GB" sz="2800" dirty="0" err="1" smtClean="0"/>
              <a:t>quienes</a:t>
            </a:r>
            <a:r>
              <a:rPr lang="en-GB" sz="2800" dirty="0" smtClean="0"/>
              <a:t> son los </a:t>
            </a:r>
            <a:r>
              <a:rPr lang="en-GB" sz="2800" dirty="0" err="1" smtClean="0"/>
              <a:t>amantes</a:t>
            </a:r>
            <a:r>
              <a:rPr lang="en-GB" sz="28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El </a:t>
            </a:r>
            <a:r>
              <a:rPr lang="en-GB" sz="2800" dirty="0" err="1" smtClean="0"/>
              <a:t>poema</a:t>
            </a:r>
            <a:r>
              <a:rPr lang="en-GB" sz="2800" dirty="0" smtClean="0"/>
              <a:t> </a:t>
            </a:r>
            <a:r>
              <a:rPr lang="en-GB" sz="2800" dirty="0" err="1" smtClean="0"/>
              <a:t>tiene</a:t>
            </a:r>
            <a:r>
              <a:rPr lang="en-GB" sz="2800" dirty="0" smtClean="0"/>
              <a:t> </a:t>
            </a:r>
            <a:r>
              <a:rPr lang="en-GB" sz="2800" dirty="0" err="1" smtClean="0"/>
              <a:t>algunas</a:t>
            </a:r>
            <a:r>
              <a:rPr lang="en-GB" sz="2800" dirty="0" smtClean="0"/>
              <a:t> </a:t>
            </a:r>
            <a:r>
              <a:rPr lang="en-GB" sz="2800" dirty="0" err="1" smtClean="0"/>
              <a:t>partes</a:t>
            </a:r>
            <a:r>
              <a:rPr lang="en-GB" sz="2800" dirty="0" smtClean="0"/>
              <a:t> con </a:t>
            </a:r>
            <a:r>
              <a:rPr lang="en-GB" sz="2800" dirty="0" err="1" smtClean="0"/>
              <a:t>unas</a:t>
            </a:r>
            <a:r>
              <a:rPr lang="en-GB" sz="2800" dirty="0" smtClean="0"/>
              <a:t> </a:t>
            </a:r>
            <a:r>
              <a:rPr lang="en-GB" sz="2800" dirty="0" err="1" smtClean="0"/>
              <a:t>líneas</a:t>
            </a:r>
            <a:r>
              <a:rPr lang="en-GB" sz="2800" dirty="0" smtClean="0"/>
              <a:t> </a:t>
            </a:r>
            <a:r>
              <a:rPr lang="en-GB" sz="2800" dirty="0" err="1" smtClean="0"/>
              <a:t>como</a:t>
            </a:r>
            <a:r>
              <a:rPr lang="en-GB" sz="2800" dirty="0" smtClean="0"/>
              <a:t> </a:t>
            </a:r>
            <a:r>
              <a:rPr lang="en-GB" sz="2800" dirty="0" err="1" smtClean="0"/>
              <a:t>éstas</a:t>
            </a:r>
            <a:r>
              <a:rPr lang="en-GB" sz="2800" dirty="0" smtClean="0"/>
              <a:t>: “--” </a:t>
            </a:r>
            <a:r>
              <a:rPr lang="en-GB" sz="2800" dirty="0" err="1"/>
              <a:t>delante</a:t>
            </a:r>
            <a:r>
              <a:rPr lang="en-GB" sz="2800" dirty="0"/>
              <a:t> de </a:t>
            </a:r>
            <a:r>
              <a:rPr lang="en-GB" sz="2800" dirty="0" err="1"/>
              <a:t>algunos</a:t>
            </a:r>
            <a:r>
              <a:rPr lang="en-GB" sz="2800" dirty="0"/>
              <a:t> </a:t>
            </a:r>
            <a:r>
              <a:rPr lang="en-GB" sz="2800" dirty="0" smtClean="0"/>
              <a:t>versos - ¿</a:t>
            </a:r>
            <a:r>
              <a:rPr lang="en-GB" sz="2800" dirty="0" err="1" smtClean="0"/>
              <a:t>qué</a:t>
            </a:r>
            <a:r>
              <a:rPr lang="en-GB" sz="2800" dirty="0" smtClean="0"/>
              <a:t> </a:t>
            </a:r>
            <a:r>
              <a:rPr lang="en-GB" sz="2800" dirty="0" err="1" smtClean="0"/>
              <a:t>marcan</a:t>
            </a:r>
            <a:r>
              <a:rPr lang="en-GB" sz="28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Hay </a:t>
            </a:r>
            <a:r>
              <a:rPr lang="en-GB" sz="2800" dirty="0" err="1" smtClean="0"/>
              <a:t>tres</a:t>
            </a:r>
            <a:r>
              <a:rPr lang="en-GB" sz="2800" dirty="0" smtClean="0"/>
              <a:t> </a:t>
            </a:r>
            <a:r>
              <a:rPr lang="en-GB" sz="2800" dirty="0" err="1" smtClean="0"/>
              <a:t>bloques</a:t>
            </a:r>
            <a:r>
              <a:rPr lang="en-GB" sz="2800" dirty="0" smtClean="0"/>
              <a:t> de </a:t>
            </a:r>
            <a:r>
              <a:rPr lang="en-GB" sz="2800" dirty="0" err="1" smtClean="0"/>
              <a:t>diálogo</a:t>
            </a:r>
            <a:r>
              <a:rPr lang="en-GB" sz="2800" dirty="0" smtClean="0"/>
              <a:t>. Uno se </a:t>
            </a:r>
            <a:r>
              <a:rPr lang="en-GB" sz="2800" dirty="0" err="1" smtClean="0"/>
              <a:t>refiere</a:t>
            </a:r>
            <a:r>
              <a:rPr lang="en-GB" sz="2800" dirty="0" smtClean="0"/>
              <a:t> a </a:t>
            </a:r>
            <a:r>
              <a:rPr lang="en-GB" sz="2800" dirty="0" err="1" smtClean="0"/>
              <a:t>algo</a:t>
            </a:r>
            <a:r>
              <a:rPr lang="en-GB" sz="2800" dirty="0" smtClean="0"/>
              <a:t>, </a:t>
            </a:r>
            <a:r>
              <a:rPr lang="en-GB" sz="2800" dirty="0" err="1" smtClean="0"/>
              <a:t>otro</a:t>
            </a:r>
            <a:r>
              <a:rPr lang="en-GB" sz="2800" dirty="0" smtClean="0"/>
              <a:t> se </a:t>
            </a:r>
            <a:r>
              <a:rPr lang="en-GB" sz="2800" dirty="0" err="1" smtClean="0"/>
              <a:t>refiere</a:t>
            </a:r>
            <a:r>
              <a:rPr lang="en-GB" sz="2800" dirty="0" smtClean="0"/>
              <a:t> a los </a:t>
            </a:r>
            <a:r>
              <a:rPr lang="en-GB" sz="2800" dirty="0" err="1" smtClean="0"/>
              <a:t>hechos</a:t>
            </a:r>
            <a:r>
              <a:rPr lang="en-GB" sz="2800" dirty="0" smtClean="0"/>
              <a:t> del </a:t>
            </a:r>
            <a:r>
              <a:rPr lang="en-GB" sz="2800" dirty="0" err="1" smtClean="0"/>
              <a:t>poema</a:t>
            </a:r>
            <a:r>
              <a:rPr lang="en-GB" sz="2800" dirty="0" smtClean="0"/>
              <a:t> y </a:t>
            </a:r>
            <a:r>
              <a:rPr lang="en-GB" sz="2800" dirty="0" err="1" smtClean="0"/>
              <a:t>otro</a:t>
            </a:r>
            <a:r>
              <a:rPr lang="en-GB" sz="2800" dirty="0" smtClean="0"/>
              <a:t> se </a:t>
            </a:r>
            <a:r>
              <a:rPr lang="en-GB" sz="2800" dirty="0" err="1" smtClean="0"/>
              <a:t>refiere</a:t>
            </a:r>
            <a:r>
              <a:rPr lang="en-GB" sz="2800" dirty="0" smtClean="0"/>
              <a:t> al </a:t>
            </a:r>
            <a:r>
              <a:rPr lang="en-GB" sz="2800" dirty="0" err="1" smtClean="0"/>
              <a:t>poema</a:t>
            </a:r>
            <a:r>
              <a:rPr lang="en-GB" sz="2800" dirty="0" smtClean="0"/>
              <a:t> Y a </a:t>
            </a:r>
            <a:r>
              <a:rPr lang="en-GB" sz="2800" dirty="0" err="1" smtClean="0"/>
              <a:t>algo</a:t>
            </a:r>
            <a:r>
              <a:rPr lang="en-GB" sz="2800" dirty="0" smtClean="0"/>
              <a:t> </a:t>
            </a:r>
            <a:r>
              <a:rPr lang="en-GB" sz="2800" dirty="0" err="1" smtClean="0"/>
              <a:t>más</a:t>
            </a:r>
            <a:r>
              <a:rPr lang="en-GB" sz="2800" dirty="0" smtClean="0"/>
              <a:t>. </a:t>
            </a:r>
            <a:r>
              <a:rPr lang="en-GB" sz="2800" dirty="0" err="1" smtClean="0"/>
              <a:t>Mi</a:t>
            </a:r>
            <a:r>
              <a:rPr lang="en-GB" sz="2800" dirty="0" smtClean="0"/>
              <a:t> </a:t>
            </a:r>
            <a:r>
              <a:rPr lang="en-GB" sz="2800" dirty="0" err="1" smtClean="0"/>
              <a:t>pregunta</a:t>
            </a:r>
            <a:r>
              <a:rPr lang="en-GB" sz="2800" dirty="0" smtClean="0"/>
              <a:t> </a:t>
            </a:r>
            <a:r>
              <a:rPr lang="en-GB" sz="2800" dirty="0" err="1" smtClean="0"/>
              <a:t>es</a:t>
            </a:r>
            <a:r>
              <a:rPr lang="en-GB" sz="2800" dirty="0" smtClean="0"/>
              <a:t>: ¿</a:t>
            </a:r>
            <a:r>
              <a:rPr lang="en-GB" sz="2800" dirty="0" err="1" smtClean="0"/>
              <a:t>cuál</a:t>
            </a:r>
            <a:r>
              <a:rPr lang="en-GB" sz="2800" dirty="0" smtClean="0"/>
              <a:t> </a:t>
            </a:r>
            <a:r>
              <a:rPr lang="en-GB" sz="2800" dirty="0" err="1" smtClean="0"/>
              <a:t>es</a:t>
            </a:r>
            <a:r>
              <a:rPr lang="en-GB" sz="2800" dirty="0" smtClean="0"/>
              <a:t> </a:t>
            </a:r>
            <a:r>
              <a:rPr lang="en-GB" sz="2800" dirty="0" err="1" smtClean="0"/>
              <a:t>cual</a:t>
            </a:r>
            <a:r>
              <a:rPr lang="en-GB" sz="28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¿Ha </a:t>
            </a:r>
            <a:r>
              <a:rPr lang="en-GB" sz="2800" dirty="0" err="1" smtClean="0"/>
              <a:t>sido</a:t>
            </a:r>
            <a:r>
              <a:rPr lang="en-GB" sz="2800" dirty="0" smtClean="0"/>
              <a:t> </a:t>
            </a:r>
            <a:r>
              <a:rPr lang="en-GB" sz="2800" dirty="0" err="1" smtClean="0"/>
              <a:t>atacado</a:t>
            </a:r>
            <a:r>
              <a:rPr lang="en-GB" sz="2800" dirty="0" smtClean="0"/>
              <a:t> el </a:t>
            </a:r>
            <a:r>
              <a:rPr lang="en-GB" sz="2800" dirty="0" err="1" smtClean="0"/>
              <a:t>narrador</a:t>
            </a:r>
            <a:r>
              <a:rPr lang="en-GB" sz="2800" dirty="0" smtClean="0"/>
              <a:t>, </a:t>
            </a:r>
            <a:r>
              <a:rPr lang="en-GB" sz="2800" dirty="0" err="1" smtClean="0"/>
              <a:t>según</a:t>
            </a:r>
            <a:r>
              <a:rPr lang="en-GB" sz="2800" dirty="0" smtClean="0"/>
              <a:t> </a:t>
            </a:r>
            <a:r>
              <a:rPr lang="en-GB" sz="2800" dirty="0" err="1" smtClean="0"/>
              <a:t>las</a:t>
            </a:r>
            <a:r>
              <a:rPr lang="en-GB" sz="2800" dirty="0" smtClean="0"/>
              <a:t> </a:t>
            </a:r>
            <a:r>
              <a:rPr lang="en-GB" sz="2800" dirty="0" err="1" smtClean="0"/>
              <a:t>líneas</a:t>
            </a:r>
            <a:r>
              <a:rPr lang="en-GB" sz="2800" dirty="0" smtClean="0"/>
              <a:t> de </a:t>
            </a:r>
            <a:r>
              <a:rPr lang="en-GB" sz="2800" dirty="0" err="1" smtClean="0"/>
              <a:t>diálogo</a:t>
            </a:r>
            <a:r>
              <a:rPr lang="en-GB" sz="2800" dirty="0" smtClean="0"/>
              <a:t> </a:t>
            </a:r>
            <a:r>
              <a:rPr lang="en-GB" sz="2800" dirty="0" err="1" smtClean="0"/>
              <a:t>que</a:t>
            </a:r>
            <a:r>
              <a:rPr lang="en-GB" sz="2800" dirty="0" smtClean="0"/>
              <a:t> se </a:t>
            </a:r>
            <a:r>
              <a:rPr lang="en-GB" sz="2800" dirty="0" err="1" smtClean="0"/>
              <a:t>refieren</a:t>
            </a:r>
            <a:r>
              <a:rPr lang="en-GB" sz="2800" dirty="0" smtClean="0"/>
              <a:t> al </a:t>
            </a:r>
            <a:r>
              <a:rPr lang="en-GB" sz="2800" dirty="0" err="1" smtClean="0"/>
              <a:t>poema</a:t>
            </a:r>
            <a:r>
              <a:rPr lang="en-GB" sz="28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Hay dos </a:t>
            </a:r>
            <a:r>
              <a:rPr lang="en-GB" sz="2800" dirty="0" err="1" smtClean="0"/>
              <a:t>descripciones</a:t>
            </a:r>
            <a:r>
              <a:rPr lang="en-GB" sz="2800" dirty="0" smtClean="0"/>
              <a:t> de la </a:t>
            </a:r>
            <a:r>
              <a:rPr lang="en-GB" sz="2800" dirty="0" err="1" smtClean="0"/>
              <a:t>niña</a:t>
            </a:r>
            <a:r>
              <a:rPr lang="en-GB" sz="2800" dirty="0" smtClean="0"/>
              <a:t> ¿</a:t>
            </a:r>
            <a:r>
              <a:rPr lang="en-GB" sz="2800" dirty="0" err="1" smtClean="0"/>
              <a:t>Cuál</a:t>
            </a:r>
            <a:r>
              <a:rPr lang="en-GB" sz="2800" dirty="0" smtClean="0"/>
              <a:t> </a:t>
            </a:r>
            <a:r>
              <a:rPr lang="en-GB" sz="2800" dirty="0" err="1" smtClean="0"/>
              <a:t>es</a:t>
            </a:r>
            <a:r>
              <a:rPr lang="en-GB" sz="2800" dirty="0" smtClean="0"/>
              <a:t> </a:t>
            </a:r>
            <a:r>
              <a:rPr lang="en-GB" sz="2800" dirty="0" err="1" smtClean="0"/>
              <a:t>más</a:t>
            </a:r>
            <a:r>
              <a:rPr lang="en-GB" sz="2800" dirty="0" smtClean="0"/>
              <a:t> actual?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¿</a:t>
            </a:r>
            <a:r>
              <a:rPr lang="en-GB" sz="2800" dirty="0" err="1"/>
              <a:t>Por</a:t>
            </a:r>
            <a:r>
              <a:rPr lang="en-GB" sz="2800" dirty="0"/>
              <a:t> </a:t>
            </a:r>
            <a:r>
              <a:rPr lang="en-GB" sz="2800" dirty="0" err="1"/>
              <a:t>qué</a:t>
            </a:r>
            <a:r>
              <a:rPr lang="en-GB" sz="2800" dirty="0"/>
              <a:t> hay dos </a:t>
            </a:r>
            <a:r>
              <a:rPr lang="en-GB" sz="2800" dirty="0" err="1"/>
              <a:t>descripciones</a:t>
            </a:r>
            <a:r>
              <a:rPr lang="en-GB" sz="2800" dirty="0"/>
              <a:t> </a:t>
            </a:r>
            <a:r>
              <a:rPr lang="en-GB" sz="2800" dirty="0" err="1"/>
              <a:t>diferentes</a:t>
            </a:r>
            <a:r>
              <a:rPr lang="en-GB" sz="2800" dirty="0"/>
              <a:t> de la </a:t>
            </a:r>
            <a:r>
              <a:rPr lang="en-GB" sz="2800" dirty="0" err="1"/>
              <a:t>niña</a:t>
            </a:r>
            <a:r>
              <a:rPr lang="en-GB" sz="2800" dirty="0" smtClean="0"/>
              <a:t>? ¿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qué</a:t>
            </a:r>
            <a:r>
              <a:rPr lang="en-GB" sz="2800" dirty="0" smtClean="0"/>
              <a:t> </a:t>
            </a:r>
            <a:r>
              <a:rPr lang="en-GB" sz="2800" dirty="0" err="1" smtClean="0"/>
              <a:t>una</a:t>
            </a:r>
            <a:r>
              <a:rPr lang="en-GB" sz="2800" dirty="0" smtClean="0"/>
              <a:t> </a:t>
            </a:r>
            <a:r>
              <a:rPr lang="en-GB" sz="2800" dirty="0" err="1" smtClean="0"/>
              <a:t>segunda</a:t>
            </a:r>
            <a:r>
              <a:rPr lang="en-GB" sz="2800" dirty="0" smtClean="0"/>
              <a:t> </a:t>
            </a:r>
            <a:r>
              <a:rPr lang="en-GB" sz="2800" dirty="0" err="1" smtClean="0"/>
              <a:t>descripción</a:t>
            </a:r>
            <a:r>
              <a:rPr lang="en-GB" sz="28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¿</a:t>
            </a:r>
            <a:r>
              <a:rPr lang="en-GB" sz="2800" dirty="0" err="1" smtClean="0"/>
              <a:t>Cuál</a:t>
            </a:r>
            <a:r>
              <a:rPr lang="en-GB" sz="2800" dirty="0" smtClean="0"/>
              <a:t> </a:t>
            </a:r>
            <a:r>
              <a:rPr lang="en-GB" sz="2800" dirty="0" err="1" smtClean="0"/>
              <a:t>es</a:t>
            </a:r>
            <a:r>
              <a:rPr lang="en-GB" sz="2800" dirty="0" smtClean="0"/>
              <a:t> la </a:t>
            </a:r>
            <a:r>
              <a:rPr lang="en-GB" sz="2800" dirty="0" err="1" smtClean="0"/>
              <a:t>causa</a:t>
            </a:r>
            <a:r>
              <a:rPr lang="en-GB" sz="2800" dirty="0" smtClean="0"/>
              <a:t> de </a:t>
            </a:r>
            <a:r>
              <a:rPr lang="en-GB" sz="2800" dirty="0" err="1" smtClean="0"/>
              <a:t>su</a:t>
            </a:r>
            <a:r>
              <a:rPr lang="en-GB" sz="2800" dirty="0" smtClean="0"/>
              <a:t> </a:t>
            </a:r>
            <a:r>
              <a:rPr lang="en-GB" sz="2800" dirty="0" err="1" smtClean="0"/>
              <a:t>estado</a:t>
            </a:r>
            <a:r>
              <a:rPr lang="en-GB" sz="2800" dirty="0" smtClean="0"/>
              <a:t>?</a:t>
            </a:r>
            <a:endParaRPr lang="en-GB" sz="2800" dirty="0"/>
          </a:p>
          <a:p>
            <a:pPr marL="514350" indent="-514350">
              <a:buFont typeface="+mj-lt"/>
              <a:buAutoNum type="arabicPeriod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15565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10" y="19805"/>
            <a:ext cx="8229600" cy="1143000"/>
          </a:xfrm>
        </p:spPr>
        <p:txBody>
          <a:bodyPr/>
          <a:lstStyle/>
          <a:p>
            <a:r>
              <a:rPr lang="en-GB" dirty="0" smtClean="0"/>
              <a:t>Romance </a:t>
            </a:r>
            <a:r>
              <a:rPr lang="en-GB" dirty="0" err="1" smtClean="0"/>
              <a:t>Sonámbulo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219200"/>
            <a:ext cx="8686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¿</a:t>
            </a:r>
            <a:r>
              <a:rPr lang="en-GB" sz="2800" dirty="0" err="1" smtClean="0"/>
              <a:t>Puedes</a:t>
            </a:r>
            <a:r>
              <a:rPr lang="en-GB" sz="2800" dirty="0" smtClean="0"/>
              <a:t> </a:t>
            </a:r>
            <a:r>
              <a:rPr lang="en-GB" sz="2800" dirty="0" err="1" smtClean="0"/>
              <a:t>reconstruir</a:t>
            </a:r>
            <a:r>
              <a:rPr lang="en-GB" sz="2800" dirty="0" smtClean="0"/>
              <a:t> la </a:t>
            </a:r>
            <a:r>
              <a:rPr lang="en-GB" sz="2800" dirty="0" err="1" smtClean="0"/>
              <a:t>historia</a:t>
            </a:r>
            <a:r>
              <a:rPr lang="en-GB" sz="2800" dirty="0" smtClean="0"/>
              <a:t>, </a:t>
            </a:r>
            <a:r>
              <a:rPr lang="en-GB" sz="2800" dirty="0" err="1" smtClean="0"/>
              <a:t>según</a:t>
            </a:r>
            <a:r>
              <a:rPr lang="en-GB" sz="2800" dirty="0" smtClean="0"/>
              <a:t> lo </a:t>
            </a:r>
            <a:r>
              <a:rPr lang="en-GB" sz="2800" dirty="0" err="1" smtClean="0"/>
              <a:t>que</a:t>
            </a:r>
            <a:r>
              <a:rPr lang="en-GB" sz="2800" dirty="0" smtClean="0"/>
              <a:t> hay en el </a:t>
            </a:r>
            <a:r>
              <a:rPr lang="en-GB" sz="2800" dirty="0" err="1" smtClean="0"/>
              <a:t>poema</a:t>
            </a:r>
            <a:r>
              <a:rPr lang="en-GB" sz="28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¿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qué</a:t>
            </a:r>
            <a:r>
              <a:rPr lang="en-GB" sz="2800" dirty="0" smtClean="0"/>
              <a:t> </a:t>
            </a:r>
            <a:r>
              <a:rPr lang="en-GB" sz="2800" dirty="0" err="1" smtClean="0"/>
              <a:t>ama</a:t>
            </a:r>
            <a:r>
              <a:rPr lang="en-GB" sz="2800" dirty="0" smtClean="0"/>
              <a:t> el </a:t>
            </a:r>
            <a:r>
              <a:rPr lang="en-GB" sz="2800" dirty="0" err="1" smtClean="0"/>
              <a:t>narrador</a:t>
            </a:r>
            <a:r>
              <a:rPr lang="en-GB" sz="2800" dirty="0" smtClean="0"/>
              <a:t> el </a:t>
            </a:r>
            <a:r>
              <a:rPr lang="en-GB" sz="2800" dirty="0" err="1" smtClean="0"/>
              <a:t>verde</a:t>
            </a:r>
            <a:r>
              <a:rPr lang="en-GB" sz="2800" smtClean="0"/>
              <a:t>?</a:t>
            </a:r>
            <a:endParaRPr lang="en-GB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¿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qué</a:t>
            </a:r>
            <a:r>
              <a:rPr lang="en-GB" sz="2800" dirty="0" smtClean="0"/>
              <a:t> </a:t>
            </a:r>
            <a:r>
              <a:rPr lang="en-GB" sz="2800" dirty="0" err="1" smtClean="0"/>
              <a:t>incluiría</a:t>
            </a:r>
            <a:r>
              <a:rPr lang="en-GB" sz="2800" dirty="0" smtClean="0"/>
              <a:t> Lorca los </a:t>
            </a:r>
            <a:r>
              <a:rPr lang="en-GB" sz="2800" dirty="0" err="1" smtClean="0"/>
              <a:t>diálogos</a:t>
            </a:r>
            <a:r>
              <a:rPr lang="en-GB" sz="2800" dirty="0" smtClean="0"/>
              <a:t> de los </a:t>
            </a:r>
            <a:r>
              <a:rPr lang="en-GB" sz="2800" dirty="0" err="1" smtClean="0"/>
              <a:t>gitanos</a:t>
            </a:r>
            <a:r>
              <a:rPr lang="en-GB" sz="2800" dirty="0" smtClean="0"/>
              <a:t> </a:t>
            </a:r>
            <a:r>
              <a:rPr lang="en-GB" sz="2800" dirty="0" err="1" smtClean="0"/>
              <a:t>que</a:t>
            </a:r>
            <a:r>
              <a:rPr lang="en-GB" sz="2800" dirty="0" smtClean="0"/>
              <a:t> </a:t>
            </a:r>
            <a:r>
              <a:rPr lang="en-GB" sz="2800" dirty="0" err="1" smtClean="0"/>
              <a:t>comercian</a:t>
            </a:r>
            <a:r>
              <a:rPr lang="en-GB" sz="2800" dirty="0" smtClean="0"/>
              <a:t>?</a:t>
            </a:r>
            <a:endParaRPr lang="en-GB" sz="28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863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GB" dirty="0" err="1" smtClean="0"/>
              <a:t>Grito</a:t>
            </a:r>
            <a:r>
              <a:rPr lang="en-GB" dirty="0" smtClean="0"/>
              <a:t> </a:t>
            </a:r>
            <a:r>
              <a:rPr lang="en-GB" dirty="0" err="1" smtClean="0"/>
              <a:t>hacia</a:t>
            </a:r>
            <a:r>
              <a:rPr lang="en-GB" dirty="0" smtClean="0"/>
              <a:t> Roma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0" y="45720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800" dirty="0"/>
              <a:t>Traduce el </a:t>
            </a:r>
            <a:r>
              <a:rPr lang="en-GB" sz="2800" dirty="0" err="1"/>
              <a:t>poema</a:t>
            </a:r>
            <a:endParaRPr lang="en-GB" sz="2800" dirty="0"/>
          </a:p>
          <a:p>
            <a:pPr marL="342900" indent="-342900">
              <a:buFont typeface="+mj-lt"/>
              <a:buAutoNum type="arabicPeriod"/>
            </a:pPr>
            <a:r>
              <a:rPr lang="en-GB" sz="2800" dirty="0"/>
              <a:t>El </a:t>
            </a:r>
            <a:r>
              <a:rPr lang="en-GB" sz="2800" dirty="0" err="1"/>
              <a:t>poema</a:t>
            </a:r>
            <a:r>
              <a:rPr lang="en-GB" sz="2800" dirty="0"/>
              <a:t> </a:t>
            </a:r>
            <a:r>
              <a:rPr lang="en-GB" sz="2800" dirty="0" err="1"/>
              <a:t>es</a:t>
            </a:r>
            <a:r>
              <a:rPr lang="en-GB" sz="2800" dirty="0"/>
              <a:t>, </a:t>
            </a:r>
            <a:r>
              <a:rPr lang="en-GB" sz="2800" dirty="0" err="1"/>
              <a:t>en</a:t>
            </a:r>
            <a:r>
              <a:rPr lang="en-GB" sz="2800" dirty="0"/>
              <a:t> </a:t>
            </a:r>
            <a:r>
              <a:rPr lang="en-GB" sz="2800" dirty="0" err="1"/>
              <a:t>realidad</a:t>
            </a:r>
            <a:r>
              <a:rPr lang="en-GB" sz="2800" dirty="0"/>
              <a:t>, </a:t>
            </a:r>
            <a:r>
              <a:rPr lang="en-GB" sz="2800" b="1" dirty="0" err="1"/>
              <a:t>sólo</a:t>
            </a:r>
            <a:r>
              <a:rPr lang="en-GB" sz="2800" b="1" dirty="0"/>
              <a:t> dos </a:t>
            </a:r>
            <a:r>
              <a:rPr lang="en-GB" sz="2800" b="1" dirty="0" err="1"/>
              <a:t>frases</a:t>
            </a:r>
            <a:r>
              <a:rPr lang="en-GB" sz="2800" dirty="0"/>
              <a:t>. </a:t>
            </a:r>
            <a:r>
              <a:rPr lang="en-GB" sz="2800" dirty="0" err="1">
                <a:solidFill>
                  <a:srgbClr val="0070C0"/>
                </a:solidFill>
              </a:rPr>
              <a:t>Marca</a:t>
            </a:r>
            <a:r>
              <a:rPr lang="en-GB" sz="2800" dirty="0">
                <a:solidFill>
                  <a:srgbClr val="0070C0"/>
                </a:solidFill>
              </a:rPr>
              <a:t> </a:t>
            </a:r>
            <a:r>
              <a:rPr lang="en-GB" sz="2800" dirty="0"/>
              <a:t>(highlight) </a:t>
            </a:r>
            <a:r>
              <a:rPr lang="en-GB" sz="2800" dirty="0" err="1"/>
              <a:t>los</a:t>
            </a:r>
            <a:r>
              <a:rPr lang="en-GB" sz="2800" dirty="0"/>
              <a:t> </a:t>
            </a:r>
            <a:r>
              <a:rPr lang="en-GB" sz="2800" dirty="0" err="1"/>
              <a:t>verbos</a:t>
            </a:r>
            <a:r>
              <a:rPr lang="en-GB" sz="2800" dirty="0"/>
              <a:t> </a:t>
            </a:r>
            <a:r>
              <a:rPr lang="en-GB" sz="2800" dirty="0" err="1"/>
              <a:t>principales</a:t>
            </a:r>
            <a:r>
              <a:rPr lang="en-GB" sz="2800" dirty="0"/>
              <a:t> de </a:t>
            </a:r>
            <a:r>
              <a:rPr lang="en-GB" sz="2800" dirty="0" err="1"/>
              <a:t>cada</a:t>
            </a:r>
            <a:r>
              <a:rPr lang="en-GB" sz="2800" dirty="0"/>
              <a:t> </a:t>
            </a:r>
            <a:r>
              <a:rPr lang="en-GB" sz="2800" dirty="0" err="1"/>
              <a:t>frase</a:t>
            </a:r>
            <a:r>
              <a:rPr lang="en-GB" sz="2800" dirty="0"/>
              <a:t> </a:t>
            </a:r>
            <a:r>
              <a:rPr lang="en-GB" sz="2800" dirty="0" err="1"/>
              <a:t>en</a:t>
            </a:r>
            <a:r>
              <a:rPr lang="en-GB" sz="2800" dirty="0"/>
              <a:t> </a:t>
            </a:r>
            <a:r>
              <a:rPr lang="en-GB" sz="2800" dirty="0" err="1"/>
              <a:t>tu</a:t>
            </a:r>
            <a:r>
              <a:rPr lang="en-GB" sz="2800" dirty="0"/>
              <a:t> </a:t>
            </a:r>
            <a:r>
              <a:rPr lang="en-GB" sz="2800" dirty="0" err="1"/>
              <a:t>traducción</a:t>
            </a:r>
            <a:endParaRPr lang="en-GB" sz="2800" dirty="0"/>
          </a:p>
          <a:p>
            <a:pPr marL="342900" indent="-342900">
              <a:buFont typeface="+mj-lt"/>
              <a:buAutoNum type="arabicPeriod"/>
            </a:pPr>
            <a:r>
              <a:rPr lang="en-GB" sz="2800" dirty="0"/>
              <a:t>¿</a:t>
            </a:r>
            <a:r>
              <a:rPr lang="en-GB" sz="2800" dirty="0" err="1"/>
              <a:t>Qué</a:t>
            </a:r>
            <a:r>
              <a:rPr lang="en-GB" sz="2800" dirty="0"/>
              <a:t> </a:t>
            </a:r>
            <a:r>
              <a:rPr lang="en-GB" sz="2800" dirty="0" err="1"/>
              <a:t>frase</a:t>
            </a:r>
            <a:r>
              <a:rPr lang="en-GB" sz="2800" dirty="0"/>
              <a:t> </a:t>
            </a:r>
            <a:r>
              <a:rPr lang="en-GB" sz="2800" dirty="0" err="1"/>
              <a:t>es</a:t>
            </a:r>
            <a:r>
              <a:rPr lang="en-GB" sz="2800" dirty="0"/>
              <a:t> un </a:t>
            </a:r>
            <a:r>
              <a:rPr lang="en-GB" sz="2800" dirty="0" err="1"/>
              <a:t>hecho</a:t>
            </a:r>
            <a:r>
              <a:rPr lang="en-GB" sz="2800" dirty="0"/>
              <a:t> (statement) y </a:t>
            </a:r>
            <a:r>
              <a:rPr lang="en-GB" sz="2800" dirty="0" err="1"/>
              <a:t>qué</a:t>
            </a:r>
            <a:r>
              <a:rPr lang="en-GB" sz="2800" dirty="0"/>
              <a:t> </a:t>
            </a:r>
            <a:r>
              <a:rPr lang="en-GB" sz="2800" dirty="0" err="1"/>
              <a:t>una</a:t>
            </a:r>
            <a:r>
              <a:rPr lang="en-GB" sz="2800" dirty="0"/>
              <a:t> </a:t>
            </a:r>
            <a:r>
              <a:rPr lang="en-GB" sz="2800" dirty="0" err="1"/>
              <a:t>orden</a:t>
            </a:r>
            <a:r>
              <a:rPr lang="en-GB" sz="2800" dirty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800" dirty="0"/>
              <a:t>¿</a:t>
            </a:r>
            <a:r>
              <a:rPr lang="en-GB" sz="2800" dirty="0" err="1"/>
              <a:t>Cuál</a:t>
            </a:r>
            <a:r>
              <a:rPr lang="en-GB" sz="2800" dirty="0"/>
              <a:t> </a:t>
            </a:r>
            <a:r>
              <a:rPr lang="en-GB" sz="2800" dirty="0" err="1"/>
              <a:t>es</a:t>
            </a:r>
            <a:r>
              <a:rPr lang="en-GB" sz="2800" dirty="0"/>
              <a:t> el </a:t>
            </a:r>
            <a:r>
              <a:rPr lang="en-GB" sz="2800" dirty="0" err="1"/>
              <a:t>tema</a:t>
            </a:r>
            <a:r>
              <a:rPr lang="en-GB" sz="2800" dirty="0"/>
              <a:t> del </a:t>
            </a:r>
            <a:r>
              <a:rPr lang="en-GB" sz="2800" dirty="0" err="1"/>
              <a:t>poema</a:t>
            </a:r>
            <a:r>
              <a:rPr lang="en-GB" sz="2800" dirty="0"/>
              <a:t>, </a:t>
            </a:r>
            <a:r>
              <a:rPr lang="en-GB" sz="2800" dirty="0" err="1"/>
              <a:t>en</a:t>
            </a:r>
            <a:r>
              <a:rPr lang="en-GB" sz="2800" dirty="0"/>
              <a:t> </a:t>
            </a:r>
            <a:r>
              <a:rPr lang="en-GB" sz="2800" dirty="0" err="1"/>
              <a:t>tu</a:t>
            </a:r>
            <a:r>
              <a:rPr lang="en-GB" sz="2800" dirty="0"/>
              <a:t> </a:t>
            </a:r>
            <a:r>
              <a:rPr lang="en-GB" sz="2800" dirty="0" err="1"/>
              <a:t>opinión</a:t>
            </a:r>
            <a:r>
              <a:rPr lang="en-GB" sz="2800" dirty="0"/>
              <a:t>?</a:t>
            </a:r>
          </a:p>
          <a:p>
            <a:pPr lvl="1"/>
            <a:r>
              <a:rPr lang="en-GB" sz="2800" i="1" dirty="0" err="1"/>
              <a:t>medicina</a:t>
            </a:r>
            <a:r>
              <a:rPr lang="en-GB" sz="2800" i="1" dirty="0"/>
              <a:t>, </a:t>
            </a:r>
            <a:r>
              <a:rPr lang="en-GB" sz="2800" i="1" dirty="0" err="1"/>
              <a:t>los</a:t>
            </a:r>
            <a:r>
              <a:rPr lang="en-GB" sz="2800" i="1" dirty="0"/>
              <a:t> </a:t>
            </a:r>
            <a:r>
              <a:rPr lang="en-GB" sz="2800" i="1" dirty="0" err="1"/>
              <a:t>pájaros</a:t>
            </a:r>
            <a:r>
              <a:rPr lang="en-GB" sz="2800" i="1" dirty="0"/>
              <a:t>, </a:t>
            </a:r>
            <a:r>
              <a:rPr lang="en-GB" sz="2800" i="1" dirty="0" err="1"/>
              <a:t>los</a:t>
            </a:r>
            <a:r>
              <a:rPr lang="en-GB" sz="2800" i="1" dirty="0"/>
              <a:t> </a:t>
            </a:r>
            <a:r>
              <a:rPr lang="en-GB" sz="2800" i="1" dirty="0" err="1"/>
              <a:t>teléfonos</a:t>
            </a:r>
            <a:r>
              <a:rPr lang="en-GB" sz="2800" i="1" dirty="0"/>
              <a:t> </a:t>
            </a:r>
            <a:r>
              <a:rPr lang="en-GB" sz="2800" i="1" dirty="0" err="1"/>
              <a:t>móviles</a:t>
            </a:r>
            <a:r>
              <a:rPr lang="en-GB" sz="2800" i="1" dirty="0"/>
              <a:t>, las playas </a:t>
            </a:r>
            <a:r>
              <a:rPr lang="en-GB" sz="2800" i="1" dirty="0" err="1"/>
              <a:t>nudistas</a:t>
            </a:r>
            <a:r>
              <a:rPr lang="en-GB" sz="2800" i="1" dirty="0"/>
              <a:t>, … ??</a:t>
            </a:r>
          </a:p>
          <a:p>
            <a:r>
              <a:rPr lang="en-GB" sz="2800" i="1" dirty="0"/>
              <a:t>5. </a:t>
            </a:r>
            <a:r>
              <a:rPr lang="en-GB" sz="2800" dirty="0" err="1"/>
              <a:t>Separa</a:t>
            </a:r>
            <a:r>
              <a:rPr lang="en-GB" sz="2800" dirty="0"/>
              <a:t> las </a:t>
            </a:r>
            <a:r>
              <a:rPr lang="en-GB" sz="2800" dirty="0" err="1"/>
              <a:t>partes</a:t>
            </a:r>
            <a:r>
              <a:rPr lang="en-GB" sz="2800" dirty="0"/>
              <a:t> </a:t>
            </a:r>
            <a:r>
              <a:rPr lang="en-GB" sz="2800" u="sng" dirty="0" err="1"/>
              <a:t>subrayadas</a:t>
            </a:r>
            <a:r>
              <a:rPr lang="en-GB" sz="2800" dirty="0"/>
              <a:t> del </a:t>
            </a:r>
            <a:r>
              <a:rPr lang="en-GB" sz="2800" dirty="0" err="1"/>
              <a:t>poema</a:t>
            </a:r>
            <a:r>
              <a:rPr lang="en-GB" sz="2800" dirty="0"/>
              <a:t> </a:t>
            </a:r>
            <a:r>
              <a:rPr lang="en-GB" sz="2800" dirty="0" err="1"/>
              <a:t>en</a:t>
            </a:r>
            <a:r>
              <a:rPr lang="en-GB" sz="2800" dirty="0"/>
              <a:t> </a:t>
            </a:r>
            <a:r>
              <a:rPr lang="en-GB" sz="2800" dirty="0" err="1"/>
              <a:t>símbolos</a:t>
            </a:r>
            <a:r>
              <a:rPr lang="en-GB" sz="2800" dirty="0"/>
              <a:t> </a:t>
            </a:r>
            <a:r>
              <a:rPr lang="en-GB" sz="2800" dirty="0" err="1"/>
              <a:t>positivos</a:t>
            </a:r>
            <a:r>
              <a:rPr lang="en-GB" sz="2800" dirty="0"/>
              <a:t> o </a:t>
            </a:r>
            <a:r>
              <a:rPr lang="en-GB" sz="2800" dirty="0" err="1"/>
              <a:t>negativos</a:t>
            </a:r>
            <a:r>
              <a:rPr lang="en-GB" sz="2800" dirty="0"/>
              <a:t> </a:t>
            </a:r>
            <a:r>
              <a:rPr lang="en-GB" sz="2800" dirty="0" err="1"/>
              <a:t>dentro</a:t>
            </a:r>
            <a:r>
              <a:rPr lang="en-GB" sz="2800" dirty="0"/>
              <a:t> del </a:t>
            </a:r>
            <a:r>
              <a:rPr lang="en-GB" sz="2800" dirty="0" err="1"/>
              <a:t>poema</a:t>
            </a:r>
            <a:endParaRPr lang="en-GB" sz="2800" dirty="0"/>
          </a:p>
          <a:p>
            <a:r>
              <a:rPr lang="en-GB" sz="2800" dirty="0"/>
              <a:t>6. ¿</a:t>
            </a:r>
            <a:r>
              <a:rPr lang="en-GB" sz="2800" dirty="0" err="1"/>
              <a:t>Qué</a:t>
            </a:r>
            <a:r>
              <a:rPr lang="en-GB" sz="2800" dirty="0"/>
              <a:t> </a:t>
            </a:r>
            <a:r>
              <a:rPr lang="en-GB" sz="2800" dirty="0" err="1"/>
              <a:t>relación</a:t>
            </a:r>
            <a:r>
              <a:rPr lang="en-GB" sz="2800" dirty="0"/>
              <a:t> hay entre </a:t>
            </a:r>
            <a:r>
              <a:rPr lang="en-GB" sz="2800" dirty="0" err="1"/>
              <a:t>los</a:t>
            </a:r>
            <a:r>
              <a:rPr lang="en-GB" sz="2800" dirty="0"/>
              <a:t> </a:t>
            </a:r>
            <a:r>
              <a:rPr lang="en-GB" sz="2800" dirty="0" err="1"/>
              <a:t>elementos</a:t>
            </a:r>
            <a:r>
              <a:rPr lang="en-GB" sz="2800" dirty="0"/>
              <a:t> </a:t>
            </a:r>
            <a:r>
              <a:rPr lang="en-GB" sz="2800" dirty="0" err="1"/>
              <a:t>positivos</a:t>
            </a:r>
            <a:r>
              <a:rPr lang="en-GB" sz="2800" dirty="0"/>
              <a:t>?</a:t>
            </a:r>
          </a:p>
          <a:p>
            <a:r>
              <a:rPr lang="en-GB" sz="2800" dirty="0"/>
              <a:t>7. ¿</a:t>
            </a:r>
            <a:r>
              <a:rPr lang="en-GB" sz="2800" dirty="0" err="1"/>
              <a:t>Qué</a:t>
            </a:r>
            <a:r>
              <a:rPr lang="en-GB" sz="2800" dirty="0"/>
              <a:t> </a:t>
            </a:r>
            <a:r>
              <a:rPr lang="en-GB" sz="2800" dirty="0" err="1"/>
              <a:t>relación</a:t>
            </a:r>
            <a:r>
              <a:rPr lang="en-GB" sz="2800" dirty="0"/>
              <a:t> hay entre </a:t>
            </a:r>
            <a:r>
              <a:rPr lang="en-GB" sz="2800" dirty="0" err="1"/>
              <a:t>los</a:t>
            </a:r>
            <a:r>
              <a:rPr lang="en-GB" sz="2800" dirty="0"/>
              <a:t> </a:t>
            </a:r>
            <a:r>
              <a:rPr lang="en-GB" sz="2800" dirty="0" err="1"/>
              <a:t>elementos</a:t>
            </a:r>
            <a:r>
              <a:rPr lang="en-GB" sz="2800" dirty="0"/>
              <a:t> </a:t>
            </a:r>
            <a:r>
              <a:rPr lang="en-GB" sz="2800" dirty="0" err="1"/>
              <a:t>negativos</a:t>
            </a:r>
            <a:r>
              <a:rPr lang="en-GB" sz="2800" dirty="0"/>
              <a:t>?</a:t>
            </a:r>
          </a:p>
          <a:p>
            <a:r>
              <a:rPr lang="en-GB" sz="2800" dirty="0"/>
              <a:t>8. ¿</a:t>
            </a:r>
            <a:r>
              <a:rPr lang="en-GB" sz="2800" dirty="0" err="1"/>
              <a:t>Qué</a:t>
            </a:r>
            <a:r>
              <a:rPr lang="en-GB" sz="2800" dirty="0"/>
              <a:t> </a:t>
            </a:r>
            <a:r>
              <a:rPr lang="en-GB" sz="2800" dirty="0" err="1"/>
              <a:t>significan</a:t>
            </a:r>
            <a:r>
              <a:rPr lang="en-GB" sz="2800" dirty="0"/>
              <a:t>/</a:t>
            </a:r>
            <a:r>
              <a:rPr lang="en-GB" sz="2800" dirty="0" err="1"/>
              <a:t>representan</a:t>
            </a:r>
            <a:r>
              <a:rPr lang="en-GB" sz="2800" dirty="0"/>
              <a:t> las </a:t>
            </a:r>
            <a:r>
              <a:rPr lang="en-GB" sz="2800" dirty="0" err="1"/>
              <a:t>partes</a:t>
            </a:r>
            <a:r>
              <a:rPr lang="en-GB" sz="2800" dirty="0"/>
              <a:t> </a:t>
            </a:r>
            <a:r>
              <a:rPr lang="en-GB" sz="2800" dirty="0" err="1"/>
              <a:t>subrayadas</a:t>
            </a:r>
            <a:r>
              <a:rPr lang="en-GB" sz="2800" dirty="0"/>
              <a:t>?</a:t>
            </a:r>
          </a:p>
          <a:p>
            <a:r>
              <a:rPr lang="en-GB" sz="2800" dirty="0"/>
              <a:t>9. ¿</a:t>
            </a:r>
            <a:r>
              <a:rPr lang="en-GB" sz="2800" dirty="0" err="1"/>
              <a:t>Cuántos</a:t>
            </a:r>
            <a:r>
              <a:rPr lang="en-GB" sz="2800" dirty="0"/>
              <a:t> hombres </a:t>
            </a:r>
            <a:r>
              <a:rPr lang="en-GB" sz="2800" dirty="0" err="1"/>
              <a:t>diferentes</a:t>
            </a:r>
            <a:r>
              <a:rPr lang="en-GB" sz="2800" dirty="0"/>
              <a:t> se </a:t>
            </a:r>
            <a:r>
              <a:rPr lang="en-GB" sz="2800" dirty="0" err="1"/>
              <a:t>mencionan</a:t>
            </a:r>
            <a:r>
              <a:rPr lang="en-GB" sz="2800" dirty="0"/>
              <a:t> </a:t>
            </a:r>
            <a:r>
              <a:rPr lang="en-GB" sz="2800" dirty="0" err="1"/>
              <a:t>en</a:t>
            </a:r>
            <a:r>
              <a:rPr lang="en-GB" sz="2800" dirty="0"/>
              <a:t> el </a:t>
            </a:r>
            <a:r>
              <a:rPr lang="en-GB" sz="2800" dirty="0" err="1"/>
              <a:t>poema</a:t>
            </a:r>
            <a:r>
              <a:rPr lang="en-GB" sz="2800" dirty="0"/>
              <a:t>? </a:t>
            </a:r>
          </a:p>
          <a:p>
            <a:r>
              <a:rPr lang="en-GB" sz="2800" dirty="0"/>
              <a:t>    ¿</a:t>
            </a:r>
            <a:r>
              <a:rPr lang="en-GB" sz="2800" dirty="0" err="1"/>
              <a:t>Quiénes</a:t>
            </a:r>
            <a:r>
              <a:rPr lang="en-GB" sz="2800" dirty="0"/>
              <a:t> son </a:t>
            </a:r>
            <a:r>
              <a:rPr lang="en-GB" sz="2800" dirty="0" err="1"/>
              <a:t>estos</a:t>
            </a:r>
            <a:r>
              <a:rPr lang="en-GB" sz="2800" dirty="0"/>
              <a:t> hombres?</a:t>
            </a:r>
          </a:p>
          <a:p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4572000" y="62445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 smtClean="0"/>
              <a:t>“</a:t>
            </a:r>
            <a:r>
              <a:rPr lang="es-ES_tradnl" b="1" i="1" dirty="0" smtClean="0"/>
              <a:t>el </a:t>
            </a:r>
            <a:r>
              <a:rPr lang="es-ES_tradnl" b="1" i="1" dirty="0"/>
              <a:t>hombre que desprecia la paloma”</a:t>
            </a:r>
            <a:r>
              <a:rPr lang="es-ES_tradnl" i="1" dirty="0"/>
              <a:t> </a:t>
            </a:r>
            <a:endParaRPr lang="es-ES_tradnl" i="1" dirty="0" smtClean="0"/>
          </a:p>
          <a:p>
            <a:pPr algn="ctr"/>
            <a:r>
              <a:rPr lang="es-ES_tradnl" b="1" i="1" dirty="0" smtClean="0"/>
              <a:t>“</a:t>
            </a:r>
            <a:r>
              <a:rPr lang="es-ES_tradnl" b="1" i="1" dirty="0"/>
              <a:t>el hombre vestido de blanco”</a:t>
            </a:r>
            <a:r>
              <a:rPr lang="es-ES_tradnl" i="1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68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7094"/>
            <a:ext cx="8229600" cy="1143000"/>
          </a:xfrm>
        </p:spPr>
        <p:txBody>
          <a:bodyPr/>
          <a:lstStyle/>
          <a:p>
            <a:r>
              <a:rPr lang="en-GB" dirty="0" smtClean="0"/>
              <a:t>El Rey de Harlem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28600" y="773668"/>
            <a:ext cx="8763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800" dirty="0" err="1" smtClean="0"/>
              <a:t>Haz</a:t>
            </a:r>
            <a:r>
              <a:rPr lang="en-GB" sz="2800" dirty="0" smtClean="0"/>
              <a:t> </a:t>
            </a:r>
            <a:r>
              <a:rPr lang="en-GB" sz="2800" dirty="0" err="1" smtClean="0"/>
              <a:t>una</a:t>
            </a:r>
            <a:r>
              <a:rPr lang="en-GB" sz="2800" dirty="0" smtClean="0"/>
              <a:t> </a:t>
            </a:r>
            <a:r>
              <a:rPr lang="en-GB" sz="2800" dirty="0" err="1" smtClean="0"/>
              <a:t>lista</a:t>
            </a:r>
            <a:r>
              <a:rPr lang="en-GB" sz="2800" dirty="0" smtClean="0"/>
              <a:t> de </a:t>
            </a:r>
            <a:r>
              <a:rPr lang="en-GB" sz="2800" dirty="0" err="1" smtClean="0"/>
              <a:t>elementos</a:t>
            </a:r>
            <a:r>
              <a:rPr lang="en-GB" sz="2800" dirty="0"/>
              <a:t> </a:t>
            </a:r>
            <a:r>
              <a:rPr lang="en-GB" sz="2800" dirty="0" err="1" smtClean="0"/>
              <a:t>relacionados</a:t>
            </a:r>
            <a:r>
              <a:rPr lang="en-GB" sz="2800" dirty="0" smtClean="0"/>
              <a:t> con </a:t>
            </a:r>
            <a:r>
              <a:rPr lang="en-GB" sz="2800" dirty="0" err="1" smtClean="0"/>
              <a:t>naturaleza</a:t>
            </a:r>
            <a:r>
              <a:rPr lang="en-GB" sz="2800" dirty="0" smtClean="0"/>
              <a:t> o ciudad.</a:t>
            </a:r>
          </a:p>
          <a:p>
            <a:pPr marL="342900" indent="-342900">
              <a:buFont typeface="+mj-lt"/>
              <a:buAutoNum type="arabicPeriod"/>
            </a:pPr>
            <a:endParaRPr lang="en-GB" sz="2800" dirty="0"/>
          </a:p>
          <a:p>
            <a:pPr marL="342900" indent="-342900">
              <a:buFont typeface="+mj-lt"/>
              <a:buAutoNum type="arabicPeriod"/>
            </a:pPr>
            <a:r>
              <a:rPr lang="en-GB" sz="2800" dirty="0" smtClean="0"/>
              <a:t>¿</a:t>
            </a:r>
            <a:r>
              <a:rPr lang="en-GB" sz="2800" dirty="0" err="1" smtClean="0"/>
              <a:t>Cuál</a:t>
            </a:r>
            <a:r>
              <a:rPr lang="en-GB" sz="2800" dirty="0" smtClean="0"/>
              <a:t> </a:t>
            </a:r>
            <a:r>
              <a:rPr lang="en-GB" sz="2800" dirty="0" err="1" smtClean="0"/>
              <a:t>es</a:t>
            </a:r>
            <a:r>
              <a:rPr lang="en-GB" sz="2800" dirty="0" smtClean="0"/>
              <a:t> el </a:t>
            </a:r>
            <a:r>
              <a:rPr lang="en-GB" sz="2800" dirty="0" err="1" smtClean="0"/>
              <a:t>mensaje</a:t>
            </a:r>
            <a:r>
              <a:rPr lang="en-GB" sz="2800" dirty="0" smtClean="0"/>
              <a:t> </a:t>
            </a:r>
            <a:r>
              <a:rPr lang="en-GB" sz="2800" dirty="0" err="1" smtClean="0"/>
              <a:t>que</a:t>
            </a:r>
            <a:r>
              <a:rPr lang="en-GB" sz="2800" dirty="0" smtClean="0"/>
              <a:t> </a:t>
            </a:r>
          </a:p>
          <a:p>
            <a:r>
              <a:rPr lang="en-GB" sz="2800" dirty="0" smtClean="0"/>
              <a:t>      Lorca </a:t>
            </a:r>
            <a:r>
              <a:rPr lang="en-GB" sz="2800" dirty="0" err="1" smtClean="0"/>
              <a:t>envía</a:t>
            </a:r>
            <a:r>
              <a:rPr lang="en-GB" sz="2800" dirty="0" smtClean="0"/>
              <a:t> al lector?</a:t>
            </a:r>
            <a:endParaRPr lang="en-GB" sz="2800" dirty="0"/>
          </a:p>
        </p:txBody>
      </p:sp>
      <p:pic>
        <p:nvPicPr>
          <p:cNvPr id="4" name="Picture 10" descr="lorcapintua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32829" y="1502442"/>
            <a:ext cx="3810000" cy="476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3516868"/>
            <a:ext cx="415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267081"/>
            <a:ext cx="480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Nota:</a:t>
            </a:r>
          </a:p>
          <a:p>
            <a:r>
              <a:rPr lang="en-GB" dirty="0" smtClean="0"/>
              <a:t>You are working on an extract. The full poem tells an epic story which is well worth a read. It can be easily found online.</a:t>
            </a:r>
          </a:p>
          <a:p>
            <a:r>
              <a:rPr lang="en-GB" dirty="0" smtClean="0"/>
              <a:t>The text on your worksheet could be deemed the “chorus” of the poem.</a:t>
            </a:r>
          </a:p>
          <a:p>
            <a:endParaRPr lang="en-GB" dirty="0"/>
          </a:p>
          <a:p>
            <a:r>
              <a:rPr lang="en-GB" dirty="0" smtClean="0"/>
              <a:t>This is one of Lorca’s most violent and visceral poems. You can hear a fantastic reading by </a:t>
            </a:r>
            <a:r>
              <a:rPr lang="en-GB" dirty="0" err="1" smtClean="0"/>
              <a:t>Agustín</a:t>
            </a:r>
            <a:r>
              <a:rPr lang="en-GB" dirty="0" smtClean="0"/>
              <a:t> Jiménez (Spanish voice actor</a:t>
            </a:r>
            <a:r>
              <a:rPr lang="en-GB" dirty="0"/>
              <a:t>) here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www.youtube.com/watch?v=AL90L7s3cKI</a:t>
            </a:r>
            <a:endParaRPr lang="en-GB" dirty="0" smtClean="0"/>
          </a:p>
          <a:p>
            <a:r>
              <a:rPr lang="en-GB" dirty="0" smtClean="0"/>
              <a:t>It gives me goose bumps when I hear-read it!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78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853</Words>
  <Application>Microsoft Office PowerPoint</Application>
  <PresentationFormat>On-screen Show (4:3)</PresentationFormat>
  <Paragraphs>156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1_Office Theme</vt:lpstr>
      <vt:lpstr>2_Office Theme</vt:lpstr>
      <vt:lpstr>La Aurora</vt:lpstr>
      <vt:lpstr>Federico García Vocab</vt:lpstr>
      <vt:lpstr>Fedebingo</vt:lpstr>
      <vt:lpstr>Lorquiz</vt:lpstr>
      <vt:lpstr>PowerPoint Presentation</vt:lpstr>
      <vt:lpstr>Romance Sonámbulo</vt:lpstr>
      <vt:lpstr>Romance Sonámbulo</vt:lpstr>
      <vt:lpstr>Grito hacia Roma</vt:lpstr>
      <vt:lpstr>El Rey de Harlem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Torres-Sanchez</dc:creator>
  <cp:lastModifiedBy>setup-Software Setup Account</cp:lastModifiedBy>
  <cp:revision>56</cp:revision>
  <dcterms:created xsi:type="dcterms:W3CDTF">2006-08-16T00:00:00Z</dcterms:created>
  <dcterms:modified xsi:type="dcterms:W3CDTF">2017-07-14T13:18:01Z</dcterms:modified>
</cp:coreProperties>
</file>