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21" autoAdjust="0"/>
  </p:normalViewPr>
  <p:slideViewPr>
    <p:cSldViewPr>
      <p:cViewPr>
        <p:scale>
          <a:sx n="66" d="100"/>
          <a:sy n="66" d="100"/>
        </p:scale>
        <p:origin x="-1422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A5B4-4DBA-4F9A-AA8A-279AF0C6E7F7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0618-E5B5-4DC9-A2A0-D2BCE77BB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635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A5B4-4DBA-4F9A-AA8A-279AF0C6E7F7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0618-E5B5-4DC9-A2A0-D2BCE77BB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319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A5B4-4DBA-4F9A-AA8A-279AF0C6E7F7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0618-E5B5-4DC9-A2A0-D2BCE77BB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535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A5B4-4DBA-4F9A-AA8A-279AF0C6E7F7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0618-E5B5-4DC9-A2A0-D2BCE77BB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76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A5B4-4DBA-4F9A-AA8A-279AF0C6E7F7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0618-E5B5-4DC9-A2A0-D2BCE77BB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50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A5B4-4DBA-4F9A-AA8A-279AF0C6E7F7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0618-E5B5-4DC9-A2A0-D2BCE77BB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9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A5B4-4DBA-4F9A-AA8A-279AF0C6E7F7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0618-E5B5-4DC9-A2A0-D2BCE77BB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328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A5B4-4DBA-4F9A-AA8A-279AF0C6E7F7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0618-E5B5-4DC9-A2A0-D2BCE77BB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274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A5B4-4DBA-4F9A-AA8A-279AF0C6E7F7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0618-E5B5-4DC9-A2A0-D2BCE77BB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483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A5B4-4DBA-4F9A-AA8A-279AF0C6E7F7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0618-E5B5-4DC9-A2A0-D2BCE77BB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332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A5B4-4DBA-4F9A-AA8A-279AF0C6E7F7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30618-E5B5-4DC9-A2A0-D2BCE77BB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474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AA5B4-4DBA-4F9A-AA8A-279AF0C6E7F7}" type="datetimeFigureOut">
              <a:rPr lang="en-GB" smtClean="0"/>
              <a:t>29/03/2017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30618-E5B5-4DC9-A2A0-D2BCE77BB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999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524328" y="2380320"/>
            <a:ext cx="1152128" cy="119269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271588" y="2894937"/>
            <a:ext cx="1600283" cy="750087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Isosceles Triangle 5"/>
          <p:cNvSpPr/>
          <p:nvPr/>
        </p:nvSpPr>
        <p:spPr>
          <a:xfrm rot="5400000">
            <a:off x="4951369" y="2207450"/>
            <a:ext cx="1192696" cy="1584176"/>
          </a:xfrm>
          <a:prstGeom prst="triangl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9502" y="17696"/>
            <a:ext cx="4104456" cy="286232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Present your topic:</a:t>
            </a:r>
          </a:p>
          <a:p>
            <a:r>
              <a:rPr lang="en-GB" dirty="0" smtClean="0"/>
              <a:t>-what do you want them to </a:t>
            </a:r>
            <a:r>
              <a:rPr lang="en-GB" u="sng" dirty="0" smtClean="0"/>
              <a:t>know</a:t>
            </a:r>
            <a:r>
              <a:rPr lang="en-GB" dirty="0" smtClean="0"/>
              <a:t> about?</a:t>
            </a:r>
          </a:p>
          <a:p>
            <a:r>
              <a:rPr lang="en-GB" dirty="0" smtClean="0"/>
              <a:t>-what do you want them to learn to </a:t>
            </a:r>
            <a:r>
              <a:rPr lang="en-GB" u="sng" dirty="0" smtClean="0"/>
              <a:t>do</a:t>
            </a:r>
            <a:r>
              <a:rPr lang="en-GB" dirty="0" smtClean="0"/>
              <a:t>?</a:t>
            </a:r>
          </a:p>
          <a:p>
            <a:r>
              <a:rPr lang="en-GB" dirty="0" smtClean="0"/>
              <a:t>-which </a:t>
            </a:r>
            <a:r>
              <a:rPr lang="en-GB" u="sng" dirty="0" smtClean="0"/>
              <a:t>words/structure</a:t>
            </a:r>
            <a:r>
              <a:rPr lang="en-GB" dirty="0" smtClean="0"/>
              <a:t>s do you want them to learn?</a:t>
            </a:r>
          </a:p>
          <a:p>
            <a:r>
              <a:rPr lang="en-GB" dirty="0" smtClean="0"/>
              <a:t>-if it’s </a:t>
            </a:r>
            <a:r>
              <a:rPr lang="en-GB" u="sng" dirty="0" smtClean="0"/>
              <a:t>revision</a:t>
            </a:r>
            <a:r>
              <a:rPr lang="en-GB" dirty="0" smtClean="0"/>
              <a:t>, how can you make them bring back what they know?</a:t>
            </a:r>
          </a:p>
          <a:p>
            <a:r>
              <a:rPr lang="en-GB" b="1" dirty="0" smtClean="0"/>
              <a:t>i.e.:</a:t>
            </a:r>
          </a:p>
          <a:p>
            <a:r>
              <a:rPr lang="en-GB" dirty="0" smtClean="0"/>
              <a:t>-problem with </a:t>
            </a:r>
            <a:r>
              <a:rPr lang="en-GB" i="1" dirty="0" err="1" smtClean="0"/>
              <a:t>por</a:t>
            </a:r>
            <a:r>
              <a:rPr lang="en-GB" i="1" dirty="0" smtClean="0"/>
              <a:t>/para</a:t>
            </a:r>
          </a:p>
          <a:p>
            <a:r>
              <a:rPr lang="en-GB" dirty="0" smtClean="0"/>
              <a:t>-use them reasonably accurately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3968" y="799544"/>
            <a:ext cx="2304256" cy="147732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Make your students complete </a:t>
            </a:r>
            <a:r>
              <a:rPr lang="en-GB" b="1" dirty="0" smtClean="0"/>
              <a:t>tasks</a:t>
            </a:r>
            <a:r>
              <a:rPr lang="en-GB" dirty="0" smtClean="0"/>
              <a:t> to</a:t>
            </a:r>
          </a:p>
          <a:p>
            <a:r>
              <a:rPr lang="en-GB" dirty="0" smtClean="0"/>
              <a:t>-</a:t>
            </a:r>
            <a:r>
              <a:rPr lang="en-GB" u="sng" dirty="0" smtClean="0"/>
              <a:t>use</a:t>
            </a:r>
            <a:r>
              <a:rPr lang="en-GB" dirty="0" smtClean="0"/>
              <a:t> that information</a:t>
            </a:r>
          </a:p>
          <a:p>
            <a:r>
              <a:rPr lang="en-GB" dirty="0" smtClean="0"/>
              <a:t>-</a:t>
            </a:r>
            <a:r>
              <a:rPr lang="en-GB" u="sng" dirty="0" smtClean="0"/>
              <a:t>check</a:t>
            </a:r>
            <a:r>
              <a:rPr lang="en-GB" dirty="0" smtClean="0"/>
              <a:t> that they’ve understood the info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839744" y="781860"/>
            <a:ext cx="2304256" cy="147732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Make your students complete </a:t>
            </a:r>
            <a:r>
              <a:rPr lang="en-GB" b="1" dirty="0" smtClean="0"/>
              <a:t>tasks without help</a:t>
            </a:r>
            <a:r>
              <a:rPr lang="en-GB" dirty="0" smtClean="0"/>
              <a:t> (can be quiz style – but be realistic/reasonable!)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36532" y="3659538"/>
            <a:ext cx="3472378" cy="20313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i.e.:</a:t>
            </a:r>
          </a:p>
          <a:p>
            <a:r>
              <a:rPr lang="en-GB" dirty="0" smtClean="0"/>
              <a:t>-Elicit fixed phrases (</a:t>
            </a:r>
            <a:r>
              <a:rPr lang="en-GB" i="1" dirty="0" err="1" smtClean="0"/>
              <a:t>por</a:t>
            </a:r>
            <a:r>
              <a:rPr lang="en-GB" i="1" dirty="0" smtClean="0"/>
              <a:t> </a:t>
            </a:r>
            <a:r>
              <a:rPr lang="en-GB" i="1" dirty="0" err="1" smtClean="0"/>
              <a:t>ejemplo</a:t>
            </a:r>
            <a:r>
              <a:rPr lang="en-GB" dirty="0" smtClean="0"/>
              <a:t>) or common mistakes (</a:t>
            </a:r>
            <a:r>
              <a:rPr lang="en-GB" i="1" dirty="0" err="1" smtClean="0"/>
              <a:t>trabajo</a:t>
            </a:r>
            <a:r>
              <a:rPr lang="en-GB" i="1" dirty="0" smtClean="0"/>
              <a:t> </a:t>
            </a:r>
            <a:r>
              <a:rPr lang="en-GB" i="1" dirty="0" err="1" smtClean="0"/>
              <a:t>por</a:t>
            </a:r>
            <a:r>
              <a:rPr lang="en-GB" i="1" dirty="0" smtClean="0"/>
              <a:t> BWS</a:t>
            </a:r>
            <a:r>
              <a:rPr lang="en-GB" dirty="0" smtClean="0"/>
              <a:t>) from students</a:t>
            </a:r>
          </a:p>
          <a:p>
            <a:r>
              <a:rPr lang="en-GB" dirty="0" smtClean="0"/>
              <a:t>-Present a problem: </a:t>
            </a:r>
            <a:r>
              <a:rPr lang="en-GB" i="1" dirty="0" err="1" smtClean="0"/>
              <a:t>es</a:t>
            </a:r>
            <a:r>
              <a:rPr lang="en-GB" i="1" dirty="0" smtClean="0"/>
              <a:t> para </a:t>
            </a:r>
            <a:r>
              <a:rPr lang="en-GB" i="1" dirty="0" err="1" smtClean="0"/>
              <a:t>ti</a:t>
            </a:r>
            <a:r>
              <a:rPr lang="en-GB" i="1" dirty="0" smtClean="0"/>
              <a:t> </a:t>
            </a:r>
            <a:r>
              <a:rPr lang="en-GB" b="1" dirty="0" smtClean="0"/>
              <a:t>vs</a:t>
            </a:r>
            <a:r>
              <a:rPr lang="en-GB" i="1" dirty="0" smtClean="0"/>
              <a:t> </a:t>
            </a:r>
            <a:r>
              <a:rPr lang="en-GB" i="1" dirty="0" err="1" smtClean="0"/>
              <a:t>es</a:t>
            </a:r>
            <a:r>
              <a:rPr lang="en-GB" i="1" dirty="0" smtClean="0"/>
              <a:t> </a:t>
            </a:r>
            <a:r>
              <a:rPr lang="en-GB" i="1" dirty="0" err="1" smtClean="0"/>
              <a:t>por</a:t>
            </a:r>
            <a:r>
              <a:rPr lang="en-GB" i="1" dirty="0" smtClean="0"/>
              <a:t> </a:t>
            </a:r>
            <a:r>
              <a:rPr lang="en-GB" i="1" dirty="0" err="1" smtClean="0"/>
              <a:t>ti</a:t>
            </a:r>
            <a:endParaRPr lang="en-GB" i="1" dirty="0" smtClean="0"/>
          </a:p>
          <a:p>
            <a:r>
              <a:rPr lang="en-GB" dirty="0" smtClean="0"/>
              <a:t>-PDF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45622" y="3674486"/>
            <a:ext cx="3274650" cy="92333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i.e.:</a:t>
            </a:r>
          </a:p>
          <a:p>
            <a:r>
              <a:rPr lang="en-GB" dirty="0" err="1" smtClean="0"/>
              <a:t>por</a:t>
            </a:r>
            <a:r>
              <a:rPr lang="en-GB" dirty="0" smtClean="0"/>
              <a:t> / para classic fill in the gap (with notes)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04590" y="3656454"/>
            <a:ext cx="1831906" cy="147732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i.e.:</a:t>
            </a:r>
          </a:p>
          <a:p>
            <a:r>
              <a:rPr lang="en-GB" dirty="0" err="1" smtClean="0"/>
              <a:t>por</a:t>
            </a:r>
            <a:r>
              <a:rPr lang="en-GB" dirty="0" smtClean="0"/>
              <a:t> </a:t>
            </a:r>
            <a:r>
              <a:rPr lang="en-GB" dirty="0"/>
              <a:t>/ para speaking task (without notes, in pairs)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83968" y="97468"/>
            <a:ext cx="4837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Suggestions for Tasks: match up, </a:t>
            </a:r>
            <a:r>
              <a:rPr lang="en-GB" sz="1400" dirty="0" err="1" smtClean="0"/>
              <a:t>etc</a:t>
            </a:r>
            <a:r>
              <a:rPr lang="en-GB" sz="1400" dirty="0" smtClean="0"/>
              <a:t>, T/F, Questions, Gaps, </a:t>
            </a:r>
            <a:r>
              <a:rPr lang="en-GB" sz="1400" dirty="0" err="1" smtClean="0"/>
              <a:t>pairwork</a:t>
            </a:r>
            <a:r>
              <a:rPr lang="en-GB" sz="1400" dirty="0" smtClean="0"/>
              <a:t>, role plays….</a:t>
            </a:r>
            <a:endParaRPr lang="en-GB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3635896" y="4941167"/>
            <a:ext cx="55081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Tips</a:t>
            </a:r>
            <a:r>
              <a:rPr lang="en-GB" u="sng" dirty="0" smtClean="0"/>
              <a:t>: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n-GB" dirty="0" smtClean="0"/>
              <a:t>In this situation, your students may be more confident or know more than you, but </a:t>
            </a:r>
            <a:r>
              <a:rPr lang="en-GB" i="1" dirty="0" smtClean="0"/>
              <a:t>you </a:t>
            </a:r>
            <a:r>
              <a:rPr lang="en-GB" dirty="0" smtClean="0"/>
              <a:t>are in charge and </a:t>
            </a:r>
            <a:r>
              <a:rPr lang="en-GB" i="1" dirty="0" smtClean="0"/>
              <a:t>you</a:t>
            </a:r>
            <a:r>
              <a:rPr lang="en-GB" dirty="0" smtClean="0"/>
              <a:t> decide how they will practice; that is the core of your task.</a:t>
            </a:r>
          </a:p>
          <a:p>
            <a:pPr marL="87313" indent="-87313">
              <a:buFont typeface="Arial" panose="020B0604020202020204" pitchFamily="34" charset="0"/>
              <a:buChar char="•"/>
            </a:pPr>
            <a:r>
              <a:rPr lang="en-GB" dirty="0" smtClean="0"/>
              <a:t>Any type of task goes as long as you take responsibility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6453336"/>
            <a:ext cx="1187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Grammar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23703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2792"/>
            <a:ext cx="8229600" cy="1143000"/>
          </a:xfrm>
        </p:spPr>
        <p:txBody>
          <a:bodyPr/>
          <a:lstStyle/>
          <a:p>
            <a:r>
              <a:rPr lang="en-GB" dirty="0" smtClean="0"/>
              <a:t>Choose one of these: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63277"/>
            <a:ext cx="8435280" cy="452596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“If” Structures (include ‘if substitutes’ i.e. </a:t>
            </a:r>
            <a:r>
              <a:rPr lang="en-GB" i="1" dirty="0" err="1" smtClean="0"/>
              <a:t>en</a:t>
            </a:r>
            <a:r>
              <a:rPr lang="en-GB" i="1" dirty="0" smtClean="0"/>
              <a:t> el </a:t>
            </a:r>
            <a:r>
              <a:rPr lang="en-GB" i="1" dirty="0" err="1" smtClean="0"/>
              <a:t>caso</a:t>
            </a:r>
            <a:r>
              <a:rPr lang="en-GB" i="1" dirty="0" smtClean="0"/>
              <a:t> de que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sz="3000" i="1" dirty="0" smtClean="0"/>
              <a:t>if I had, I would / If I had done, I would have done)</a:t>
            </a:r>
          </a:p>
          <a:p>
            <a:r>
              <a:rPr lang="en-GB" dirty="0" smtClean="0"/>
              <a:t>Perfect Tenses</a:t>
            </a:r>
          </a:p>
          <a:p>
            <a:pPr marL="0" indent="0">
              <a:buNone/>
            </a:pPr>
            <a:r>
              <a:rPr lang="en-GB" sz="3000" i="1" dirty="0" smtClean="0"/>
              <a:t>	Pluperfect, Future Perfect, Conditional Perfect</a:t>
            </a:r>
          </a:p>
          <a:p>
            <a:r>
              <a:rPr lang="en-GB" dirty="0" smtClean="0"/>
              <a:t>Subjunctive!</a:t>
            </a:r>
          </a:p>
          <a:p>
            <a:r>
              <a:rPr lang="en-GB" dirty="0" smtClean="0"/>
              <a:t>Passive</a:t>
            </a:r>
          </a:p>
          <a:p>
            <a:r>
              <a:rPr lang="en-GB" dirty="0" smtClean="0"/>
              <a:t>“Get</a:t>
            </a:r>
            <a:r>
              <a:rPr lang="en-GB" dirty="0"/>
              <a:t> </a:t>
            </a:r>
            <a:r>
              <a:rPr lang="en-GB" dirty="0" smtClean="0"/>
              <a:t>and Become” (notes provided)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7962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252</Words>
  <Application>Microsoft Office PowerPoint</Application>
  <PresentationFormat>On-screen Show (4:3)</PresentationFormat>
  <Paragraphs>33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Choose one of these: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Torres-Sanchez</dc:creator>
  <cp:lastModifiedBy>J</cp:lastModifiedBy>
  <cp:revision>17</cp:revision>
  <dcterms:created xsi:type="dcterms:W3CDTF">2013-03-22T11:24:42Z</dcterms:created>
  <dcterms:modified xsi:type="dcterms:W3CDTF">2017-03-29T13:03:14Z</dcterms:modified>
</cp:coreProperties>
</file>