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256" r:id="rId2"/>
    <p:sldId id="381" r:id="rId3"/>
    <p:sldId id="329" r:id="rId4"/>
    <p:sldId id="322" r:id="rId5"/>
    <p:sldId id="328" r:id="rId6"/>
    <p:sldId id="385" r:id="rId7"/>
    <p:sldId id="312" r:id="rId8"/>
    <p:sldId id="327" r:id="rId9"/>
    <p:sldId id="263" r:id="rId10"/>
    <p:sldId id="320" r:id="rId11"/>
    <p:sldId id="262" r:id="rId12"/>
    <p:sldId id="265" r:id="rId13"/>
    <p:sldId id="363" r:id="rId14"/>
    <p:sldId id="272" r:id="rId15"/>
    <p:sldId id="386" r:id="rId16"/>
    <p:sldId id="387" r:id="rId17"/>
    <p:sldId id="388" r:id="rId18"/>
    <p:sldId id="389" r:id="rId19"/>
    <p:sldId id="390" r:id="rId20"/>
    <p:sldId id="391" r:id="rId21"/>
    <p:sldId id="392" r:id="rId22"/>
    <p:sldId id="393" r:id="rId23"/>
    <p:sldId id="394" r:id="rId24"/>
    <p:sldId id="395" r:id="rId25"/>
    <p:sldId id="396" r:id="rId26"/>
    <p:sldId id="397" r:id="rId27"/>
    <p:sldId id="398" r:id="rId28"/>
    <p:sldId id="335" r:id="rId29"/>
    <p:sldId id="337" r:id="rId30"/>
    <p:sldId id="336" r:id="rId31"/>
    <p:sldId id="339" r:id="rId32"/>
    <p:sldId id="338" r:id="rId33"/>
    <p:sldId id="261" r:id="rId34"/>
    <p:sldId id="267" r:id="rId35"/>
    <p:sldId id="331" r:id="rId36"/>
    <p:sldId id="333" r:id="rId37"/>
    <p:sldId id="332" r:id="rId38"/>
    <p:sldId id="269" r:id="rId39"/>
    <p:sldId id="270" r:id="rId40"/>
    <p:sldId id="358" r:id="rId41"/>
    <p:sldId id="334" r:id="rId42"/>
    <p:sldId id="274" r:id="rId43"/>
    <p:sldId id="341" r:id="rId44"/>
    <p:sldId id="351" r:id="rId45"/>
    <p:sldId id="278" r:id="rId46"/>
    <p:sldId id="280" r:id="rId47"/>
    <p:sldId id="352" r:id="rId48"/>
    <p:sldId id="279" r:id="rId49"/>
    <p:sldId id="281" r:id="rId50"/>
    <p:sldId id="354" r:id="rId51"/>
    <p:sldId id="353" r:id="rId52"/>
    <p:sldId id="282" r:id="rId53"/>
    <p:sldId id="355" r:id="rId54"/>
    <p:sldId id="356" r:id="rId55"/>
    <p:sldId id="359" r:id="rId56"/>
    <p:sldId id="366" r:id="rId57"/>
    <p:sldId id="291" r:id="rId58"/>
    <p:sldId id="357" r:id="rId59"/>
    <p:sldId id="360" r:id="rId60"/>
    <p:sldId id="361" r:id="rId61"/>
    <p:sldId id="294" r:id="rId62"/>
    <p:sldId id="295" r:id="rId63"/>
    <p:sldId id="296" r:id="rId64"/>
    <p:sldId id="298" r:id="rId65"/>
    <p:sldId id="383" r:id="rId66"/>
    <p:sldId id="297" r:id="rId67"/>
    <p:sldId id="301" r:id="rId68"/>
    <p:sldId id="362" r:id="rId69"/>
    <p:sldId id="303" r:id="rId70"/>
    <p:sldId id="304" r:id="rId71"/>
    <p:sldId id="305" r:id="rId72"/>
    <p:sldId id="307" r:id="rId73"/>
    <p:sldId id="382" r:id="rId74"/>
    <p:sldId id="369" r:id="rId75"/>
    <p:sldId id="370" r:id="rId76"/>
    <p:sldId id="371" r:id="rId77"/>
    <p:sldId id="372" r:id="rId78"/>
    <p:sldId id="375" r:id="rId79"/>
    <p:sldId id="376" r:id="rId80"/>
    <p:sldId id="377" r:id="rId81"/>
    <p:sldId id="378" r:id="rId82"/>
    <p:sldId id="379" r:id="rId83"/>
    <p:sldId id="373" r:id="rId84"/>
    <p:sldId id="380" r:id="rId85"/>
    <p:sldId id="374" r:id="rId86"/>
    <p:sldId id="384" r:id="rId87"/>
    <p:sldId id="289" r:id="rId88"/>
    <p:sldId id="367" r:id="rId89"/>
    <p:sldId id="368"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998" y="-756"/>
      </p:cViewPr>
      <p:guideLst>
        <p:guide orient="horz" pos="2160"/>
        <p:guide pos="2880"/>
      </p:guideLst>
    </p:cSldViewPr>
  </p:slideViewPr>
  <p:notesTextViewPr>
    <p:cViewPr>
      <p:scale>
        <a:sx n="1" d="1"/>
        <a:sy n="1" d="1"/>
      </p:scale>
      <p:origin x="0" y="0"/>
    </p:cViewPr>
  </p:notesTextViewPr>
  <p:sorterViewPr>
    <p:cViewPr>
      <p:scale>
        <a:sx n="100" d="100"/>
        <a:sy n="100" d="100"/>
      </p:scale>
      <p:origin x="0" y="3906"/>
    </p:cViewPr>
  </p:sorterViewPr>
  <p:notesViewPr>
    <p:cSldViewPr>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79AC64-F084-477B-9236-65B696B50F6E}" type="datetimeFigureOut">
              <a:rPr lang="en-GB" smtClean="0"/>
              <a:t>13/11/2013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9AF141-3F85-4075-9D27-3D0CCCF7606D}" type="slidenum">
              <a:rPr lang="en-GB" smtClean="0"/>
              <a:t>‹#›</a:t>
            </a:fld>
            <a:endParaRPr lang="en-GB"/>
          </a:p>
        </p:txBody>
      </p:sp>
    </p:spTree>
    <p:extLst>
      <p:ext uri="{BB962C8B-B14F-4D97-AF65-F5344CB8AC3E}">
        <p14:creationId xmlns:p14="http://schemas.microsoft.com/office/powerpoint/2010/main" val="3821436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19AF141-3F85-4075-9D27-3D0CCCF7606D}" type="slidenum">
              <a:rPr lang="en-GB" smtClean="0"/>
              <a:t>28</a:t>
            </a:fld>
            <a:endParaRPr lang="en-GB"/>
          </a:p>
        </p:txBody>
      </p:sp>
    </p:spTree>
    <p:extLst>
      <p:ext uri="{BB962C8B-B14F-4D97-AF65-F5344CB8AC3E}">
        <p14:creationId xmlns:p14="http://schemas.microsoft.com/office/powerpoint/2010/main" val="538104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2E6A4CB-10FF-45FA-966F-65DB59A69E22}" type="datetimeFigureOut">
              <a:rPr lang="en-GB" smtClean="0"/>
              <a:t>13/11/2013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FB89C8-8101-46E2-BC4D-55DFFD73FA05}" type="slidenum">
              <a:rPr lang="en-GB" smtClean="0"/>
              <a:t>‹#›</a:t>
            </a:fld>
            <a:endParaRPr lang="en-GB"/>
          </a:p>
        </p:txBody>
      </p:sp>
    </p:spTree>
    <p:extLst>
      <p:ext uri="{BB962C8B-B14F-4D97-AF65-F5344CB8AC3E}">
        <p14:creationId xmlns:p14="http://schemas.microsoft.com/office/powerpoint/2010/main" val="1013170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E6A4CB-10FF-45FA-966F-65DB59A69E22}" type="datetimeFigureOut">
              <a:rPr lang="en-GB" smtClean="0"/>
              <a:t>13/11/2013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FB89C8-8101-46E2-BC4D-55DFFD73FA05}" type="slidenum">
              <a:rPr lang="en-GB" smtClean="0"/>
              <a:t>‹#›</a:t>
            </a:fld>
            <a:endParaRPr lang="en-GB"/>
          </a:p>
        </p:txBody>
      </p:sp>
    </p:spTree>
    <p:extLst>
      <p:ext uri="{BB962C8B-B14F-4D97-AF65-F5344CB8AC3E}">
        <p14:creationId xmlns:p14="http://schemas.microsoft.com/office/powerpoint/2010/main" val="1195839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E6A4CB-10FF-45FA-966F-65DB59A69E22}" type="datetimeFigureOut">
              <a:rPr lang="en-GB" smtClean="0"/>
              <a:t>13/11/2013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FB89C8-8101-46E2-BC4D-55DFFD73FA05}" type="slidenum">
              <a:rPr lang="en-GB" smtClean="0"/>
              <a:t>‹#›</a:t>
            </a:fld>
            <a:endParaRPr lang="en-GB"/>
          </a:p>
        </p:txBody>
      </p:sp>
    </p:spTree>
    <p:extLst>
      <p:ext uri="{BB962C8B-B14F-4D97-AF65-F5344CB8AC3E}">
        <p14:creationId xmlns:p14="http://schemas.microsoft.com/office/powerpoint/2010/main" val="340066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E6A4CB-10FF-45FA-966F-65DB59A69E22}" type="datetimeFigureOut">
              <a:rPr lang="en-GB" smtClean="0"/>
              <a:t>13/11/2013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FB89C8-8101-46E2-BC4D-55DFFD73FA05}" type="slidenum">
              <a:rPr lang="en-GB" smtClean="0"/>
              <a:t>‹#›</a:t>
            </a:fld>
            <a:endParaRPr lang="en-GB"/>
          </a:p>
        </p:txBody>
      </p:sp>
    </p:spTree>
    <p:extLst>
      <p:ext uri="{BB962C8B-B14F-4D97-AF65-F5344CB8AC3E}">
        <p14:creationId xmlns:p14="http://schemas.microsoft.com/office/powerpoint/2010/main" val="486252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E6A4CB-10FF-45FA-966F-65DB59A69E22}" type="datetimeFigureOut">
              <a:rPr lang="en-GB" smtClean="0"/>
              <a:t>13/11/2013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FB89C8-8101-46E2-BC4D-55DFFD73FA05}" type="slidenum">
              <a:rPr lang="en-GB" smtClean="0"/>
              <a:t>‹#›</a:t>
            </a:fld>
            <a:endParaRPr lang="en-GB"/>
          </a:p>
        </p:txBody>
      </p:sp>
    </p:spTree>
    <p:extLst>
      <p:ext uri="{BB962C8B-B14F-4D97-AF65-F5344CB8AC3E}">
        <p14:creationId xmlns:p14="http://schemas.microsoft.com/office/powerpoint/2010/main" val="1716668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2E6A4CB-10FF-45FA-966F-65DB59A69E22}" type="datetimeFigureOut">
              <a:rPr lang="en-GB" smtClean="0"/>
              <a:t>13/11/2013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FB89C8-8101-46E2-BC4D-55DFFD73FA05}" type="slidenum">
              <a:rPr lang="en-GB" smtClean="0"/>
              <a:t>‹#›</a:t>
            </a:fld>
            <a:endParaRPr lang="en-GB"/>
          </a:p>
        </p:txBody>
      </p:sp>
    </p:spTree>
    <p:extLst>
      <p:ext uri="{BB962C8B-B14F-4D97-AF65-F5344CB8AC3E}">
        <p14:creationId xmlns:p14="http://schemas.microsoft.com/office/powerpoint/2010/main" val="1801427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2E6A4CB-10FF-45FA-966F-65DB59A69E22}" type="datetimeFigureOut">
              <a:rPr lang="en-GB" smtClean="0"/>
              <a:t>13/11/2013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FB89C8-8101-46E2-BC4D-55DFFD73FA05}" type="slidenum">
              <a:rPr lang="en-GB" smtClean="0"/>
              <a:t>‹#›</a:t>
            </a:fld>
            <a:endParaRPr lang="en-GB"/>
          </a:p>
        </p:txBody>
      </p:sp>
    </p:spTree>
    <p:extLst>
      <p:ext uri="{BB962C8B-B14F-4D97-AF65-F5344CB8AC3E}">
        <p14:creationId xmlns:p14="http://schemas.microsoft.com/office/powerpoint/2010/main" val="730804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2E6A4CB-10FF-45FA-966F-65DB59A69E22}" type="datetimeFigureOut">
              <a:rPr lang="en-GB" smtClean="0"/>
              <a:t>13/11/2013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FB89C8-8101-46E2-BC4D-55DFFD73FA05}" type="slidenum">
              <a:rPr lang="en-GB" smtClean="0"/>
              <a:t>‹#›</a:t>
            </a:fld>
            <a:endParaRPr lang="en-GB"/>
          </a:p>
        </p:txBody>
      </p:sp>
    </p:spTree>
    <p:extLst>
      <p:ext uri="{BB962C8B-B14F-4D97-AF65-F5344CB8AC3E}">
        <p14:creationId xmlns:p14="http://schemas.microsoft.com/office/powerpoint/2010/main" val="2939918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6A4CB-10FF-45FA-966F-65DB59A69E22}" type="datetimeFigureOut">
              <a:rPr lang="en-GB" smtClean="0"/>
              <a:t>13/11/2013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FB89C8-8101-46E2-BC4D-55DFFD73FA05}" type="slidenum">
              <a:rPr lang="en-GB" smtClean="0"/>
              <a:t>‹#›</a:t>
            </a:fld>
            <a:endParaRPr lang="en-GB"/>
          </a:p>
        </p:txBody>
      </p:sp>
    </p:spTree>
    <p:extLst>
      <p:ext uri="{BB962C8B-B14F-4D97-AF65-F5344CB8AC3E}">
        <p14:creationId xmlns:p14="http://schemas.microsoft.com/office/powerpoint/2010/main" val="133449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6A4CB-10FF-45FA-966F-65DB59A69E22}" type="datetimeFigureOut">
              <a:rPr lang="en-GB" smtClean="0"/>
              <a:t>13/11/2013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FB89C8-8101-46E2-BC4D-55DFFD73FA05}" type="slidenum">
              <a:rPr lang="en-GB" smtClean="0"/>
              <a:t>‹#›</a:t>
            </a:fld>
            <a:endParaRPr lang="en-GB"/>
          </a:p>
        </p:txBody>
      </p:sp>
    </p:spTree>
    <p:extLst>
      <p:ext uri="{BB962C8B-B14F-4D97-AF65-F5344CB8AC3E}">
        <p14:creationId xmlns:p14="http://schemas.microsoft.com/office/powerpoint/2010/main" val="1716073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6A4CB-10FF-45FA-966F-65DB59A69E22}" type="datetimeFigureOut">
              <a:rPr lang="en-GB" smtClean="0"/>
              <a:t>13/11/2013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FB89C8-8101-46E2-BC4D-55DFFD73FA05}" type="slidenum">
              <a:rPr lang="en-GB" smtClean="0"/>
              <a:t>‹#›</a:t>
            </a:fld>
            <a:endParaRPr lang="en-GB"/>
          </a:p>
        </p:txBody>
      </p:sp>
    </p:spTree>
    <p:extLst>
      <p:ext uri="{BB962C8B-B14F-4D97-AF65-F5344CB8AC3E}">
        <p14:creationId xmlns:p14="http://schemas.microsoft.com/office/powerpoint/2010/main" val="702399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6A4CB-10FF-45FA-966F-65DB59A69E22}" type="datetimeFigureOut">
              <a:rPr lang="en-GB" smtClean="0"/>
              <a:t>13/11/2013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B89C8-8101-46E2-BC4D-55DFFD73FA05}" type="slidenum">
              <a:rPr lang="en-GB" smtClean="0"/>
              <a:t>‹#›</a:t>
            </a:fld>
            <a:endParaRPr lang="en-GB"/>
          </a:p>
        </p:txBody>
      </p:sp>
    </p:spTree>
    <p:extLst>
      <p:ext uri="{BB962C8B-B14F-4D97-AF65-F5344CB8AC3E}">
        <p14:creationId xmlns:p14="http://schemas.microsoft.com/office/powerpoint/2010/main" val="2134257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rtve.es/noticias/20120307/mujeres-siempre-ganareis-menos-hombres/504965.s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youtube.com/watch?v=TUiUzRE8LQ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es.wikipedia.org/wiki/Subcontinente_indio" TargetMode="External"/><Relationship Id="rId3" Type="http://schemas.openxmlformats.org/officeDocument/2006/relationships/hyperlink" Target="http://es.wikipedia.org/wiki/Europa_Occidental" TargetMode="External"/><Relationship Id="rId7" Type="http://schemas.openxmlformats.org/officeDocument/2006/relationships/hyperlink" Target="http://es.wikipedia.org/wiki/Extremo_Oriente" TargetMode="External"/><Relationship Id="rId2" Type="http://schemas.openxmlformats.org/officeDocument/2006/relationships/hyperlink" Target="http://es.wikipedia.org/wiki/Iberoam%C3%A9rica" TargetMode="External"/><Relationship Id="rId1" Type="http://schemas.openxmlformats.org/officeDocument/2006/relationships/slideLayout" Target="../slideLayouts/slideLayout2.xml"/><Relationship Id="rId6" Type="http://schemas.openxmlformats.org/officeDocument/2006/relationships/hyperlink" Target="http://es.wikipedia.org/wiki/%C3%81frica_subsahariana" TargetMode="External"/><Relationship Id="rId11" Type="http://schemas.openxmlformats.org/officeDocument/2006/relationships/hyperlink" Target="http://es.wikipedia.org/wiki/Ocean%C3%ADa" TargetMode="External"/><Relationship Id="rId5" Type="http://schemas.openxmlformats.org/officeDocument/2006/relationships/hyperlink" Target="http://es.wikipedia.org/wiki/%C3%81frica_del_Norte" TargetMode="External"/><Relationship Id="rId10" Type="http://schemas.openxmlformats.org/officeDocument/2006/relationships/hyperlink" Target="http://es.wikipedia.org/wiki/Medio_Oriente" TargetMode="External"/><Relationship Id="rId4" Type="http://schemas.openxmlformats.org/officeDocument/2006/relationships/hyperlink" Target="http://es.wikipedia.org/wiki/Europa_del_Este" TargetMode="External"/><Relationship Id="rId9" Type="http://schemas.openxmlformats.org/officeDocument/2006/relationships/hyperlink" Target="http://es.wikipedia.org/wiki/Am%C3%A9rica_del_Norte"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ine.es/metodologia/t20/t20269_m2011.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ine.es/metodologia/t20/t20269_m2011.pdf"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ine.es/metodologia/t20/t20269_m2011.pdf"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youtube.com/watch?v=Zl8W6ddWfM8" TargetMode="External"/><Relationship Id="rId2" Type="http://schemas.openxmlformats.org/officeDocument/2006/relationships/hyperlink" Target="http://www.youtube.com/watch?v=cFmkUCQcKkM"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youtube.com/watch?v=lY6kD0aY5ZU"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injuve.es/observatorio/demografia-e-informacion-general/informe-de-la-juventud-en-espana-2012"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ortegaygasset.es/noticias/ampliada/919/el-instituto-universitario-de-investigacion-ortega-y-gasset-y-la-universidad-de-princeton-presentan-el-estudio--investigacion-longitudinal-sobre-la-segunda-generacion-en-espana"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Las </a:t>
            </a:r>
            <a:r>
              <a:rPr lang="en-GB" dirty="0" err="1"/>
              <a:t>D</a:t>
            </a:r>
            <a:r>
              <a:rPr lang="en-GB" dirty="0" err="1" smtClean="0"/>
              <a:t>esigualdades</a:t>
            </a:r>
            <a:r>
              <a:rPr lang="en-GB" dirty="0" smtClean="0"/>
              <a:t> </a:t>
            </a:r>
            <a:r>
              <a:rPr lang="en-GB" dirty="0" err="1" smtClean="0"/>
              <a:t>Sociales</a:t>
            </a:r>
            <a:r>
              <a:rPr lang="en-GB" dirty="0" smtClean="0"/>
              <a:t>  </a:t>
            </a:r>
            <a:r>
              <a:rPr lang="en-GB" dirty="0" smtClean="0"/>
              <a:t>en </a:t>
            </a:r>
            <a:r>
              <a:rPr lang="en-GB" dirty="0" err="1" smtClean="0"/>
              <a:t>España</a:t>
            </a:r>
            <a:endParaRPr lang="en-GB" dirty="0"/>
          </a:p>
        </p:txBody>
      </p:sp>
      <p:sp>
        <p:nvSpPr>
          <p:cNvPr id="3" name="Subtitle 2"/>
          <p:cNvSpPr>
            <a:spLocks noGrp="1"/>
          </p:cNvSpPr>
          <p:nvPr>
            <p:ph type="subTitle" idx="1"/>
          </p:nvPr>
        </p:nvSpPr>
        <p:spPr/>
        <p:txBody>
          <a:bodyPr/>
          <a:lstStyle/>
          <a:p>
            <a:r>
              <a:rPr lang="en-GB" dirty="0" smtClean="0"/>
              <a:t>Carmen </a:t>
            </a:r>
            <a:r>
              <a:rPr lang="en-GB" dirty="0" err="1" smtClean="0"/>
              <a:t>García</a:t>
            </a:r>
            <a:endParaRPr lang="en-GB" dirty="0" smtClean="0"/>
          </a:p>
          <a:p>
            <a:r>
              <a:rPr lang="en-GB" dirty="0" err="1" smtClean="0"/>
              <a:t>Noviembre</a:t>
            </a:r>
            <a:r>
              <a:rPr lang="en-GB" dirty="0" smtClean="0"/>
              <a:t> 2012</a:t>
            </a:r>
            <a:endParaRPr lang="en-GB" dirty="0"/>
          </a:p>
        </p:txBody>
      </p:sp>
    </p:spTree>
    <p:extLst>
      <p:ext uri="{BB962C8B-B14F-4D97-AF65-F5344CB8AC3E}">
        <p14:creationId xmlns:p14="http://schemas.microsoft.com/office/powerpoint/2010/main" val="2849504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dirty="0" smtClean="0"/>
              <a:t>La crisis económica y sus efectos en el paro femenino</a:t>
            </a:r>
            <a:endParaRPr lang="es-ES_tradnl" dirty="0"/>
          </a:p>
        </p:txBody>
      </p:sp>
      <p:sp>
        <p:nvSpPr>
          <p:cNvPr id="3" name="Content Placeholder 2"/>
          <p:cNvSpPr>
            <a:spLocks noGrp="1"/>
          </p:cNvSpPr>
          <p:nvPr>
            <p:ph idx="1"/>
          </p:nvPr>
        </p:nvSpPr>
        <p:spPr/>
        <p:txBody>
          <a:bodyPr>
            <a:normAutofit/>
          </a:bodyPr>
          <a:lstStyle/>
          <a:p>
            <a:r>
              <a:rPr lang="es-ES" dirty="0" smtClean="0"/>
              <a:t>Al principio, la crisis afectó a la construcción principalmente: profesión principalmente masculina </a:t>
            </a:r>
          </a:p>
          <a:p>
            <a:r>
              <a:rPr lang="es-ES" dirty="0" smtClean="0"/>
              <a:t>La crisis ahora está afectando a los sectores con más presencia femenina: educación</a:t>
            </a:r>
            <a:r>
              <a:rPr lang="es-ES" dirty="0"/>
              <a:t>, sanidad, administración pública y actividades científicas</a:t>
            </a:r>
            <a:r>
              <a:rPr lang="es-ES" dirty="0" smtClean="0"/>
              <a:t>.</a:t>
            </a:r>
          </a:p>
          <a:p>
            <a:endParaRPr lang="es-ES" dirty="0"/>
          </a:p>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099" y="6021288"/>
            <a:ext cx="8304213"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2302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Paro</a:t>
            </a:r>
            <a:r>
              <a:rPr lang="en-GB" dirty="0" smtClean="0"/>
              <a:t>: antes y </a:t>
            </a:r>
            <a:r>
              <a:rPr lang="en-GB" dirty="0" err="1" smtClean="0"/>
              <a:t>después</a:t>
            </a:r>
            <a:r>
              <a:rPr lang="en-GB" dirty="0" smtClean="0"/>
              <a:t> de la crisis</a:t>
            </a:r>
            <a:endParaRPr lang="en-GB" dirty="0"/>
          </a:p>
        </p:txBody>
      </p:sp>
      <p:sp>
        <p:nvSpPr>
          <p:cNvPr id="3" name="Content Placeholder 2"/>
          <p:cNvSpPr>
            <a:spLocks noGrp="1"/>
          </p:cNvSpPr>
          <p:nvPr>
            <p:ph idx="1"/>
          </p:nvPr>
        </p:nvSpPr>
        <p:spPr/>
        <p:txBody>
          <a:bodyPr>
            <a:normAutofit/>
          </a:bodyPr>
          <a:lstStyle/>
          <a:p>
            <a:r>
              <a:rPr lang="es-ES" dirty="0" smtClean="0"/>
              <a:t>Justo antes de la crisis, en el 2007, el paro masculino era de 6,1% y el femenino del 10,5% </a:t>
            </a:r>
          </a:p>
          <a:p>
            <a:r>
              <a:rPr lang="es-ES" dirty="0" smtClean="0"/>
              <a:t>6 años después, </a:t>
            </a:r>
            <a:r>
              <a:rPr lang="es-ES" dirty="0"/>
              <a:t>22,4% </a:t>
            </a:r>
            <a:r>
              <a:rPr lang="es-ES" dirty="0" smtClean="0"/>
              <a:t>para ellas y </a:t>
            </a:r>
            <a:r>
              <a:rPr lang="es-ES" dirty="0"/>
              <a:t>23,3% para </a:t>
            </a:r>
            <a:r>
              <a:rPr lang="es-ES" dirty="0" smtClean="0"/>
              <a:t>ellos. </a:t>
            </a:r>
          </a:p>
        </p:txBody>
      </p:sp>
      <p:sp>
        <p:nvSpPr>
          <p:cNvPr id="4" name="Rectangle 3"/>
          <p:cNvSpPr/>
          <p:nvPr/>
        </p:nvSpPr>
        <p:spPr>
          <a:xfrm>
            <a:off x="683568" y="5733256"/>
            <a:ext cx="77048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El </a:t>
            </a:r>
            <a:r>
              <a:rPr lang="en-GB" dirty="0" err="1"/>
              <a:t>país</a:t>
            </a:r>
            <a:r>
              <a:rPr lang="en-GB" dirty="0"/>
              <a:t>, 7 </a:t>
            </a:r>
            <a:r>
              <a:rPr lang="en-GB" dirty="0" err="1"/>
              <a:t>marzo</a:t>
            </a:r>
            <a:r>
              <a:rPr lang="en-GB" dirty="0"/>
              <a:t> 2012 </a:t>
            </a:r>
            <a:endParaRPr lang="es-ES_tradnl" dirty="0"/>
          </a:p>
        </p:txBody>
      </p:sp>
    </p:spTree>
    <p:extLst>
      <p:ext uri="{BB962C8B-B14F-4D97-AF65-F5344CB8AC3E}">
        <p14:creationId xmlns:p14="http://schemas.microsoft.com/office/powerpoint/2010/main" val="920654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Salarios</a:t>
            </a:r>
            <a:endParaRPr lang="en-GB" dirty="0"/>
          </a:p>
        </p:txBody>
      </p:sp>
      <p:sp>
        <p:nvSpPr>
          <p:cNvPr id="3" name="Content Placeholder 2"/>
          <p:cNvSpPr>
            <a:spLocks noGrp="1"/>
          </p:cNvSpPr>
          <p:nvPr>
            <p:ph idx="1"/>
          </p:nvPr>
        </p:nvSpPr>
        <p:spPr/>
        <p:txBody>
          <a:bodyPr>
            <a:normAutofit/>
          </a:bodyPr>
          <a:lstStyle/>
          <a:p>
            <a:r>
              <a:rPr lang="es-ES" dirty="0" smtClean="0"/>
              <a:t>¿Qué diferencia hay entre lo que gana una mujer a lo que gana un hombre?</a:t>
            </a:r>
          </a:p>
          <a:p>
            <a:pPr lvl="1"/>
            <a:r>
              <a:rPr lang="es-ES" dirty="0" smtClean="0"/>
              <a:t>El 34%</a:t>
            </a:r>
          </a:p>
          <a:p>
            <a:pPr lvl="1"/>
            <a:r>
              <a:rPr lang="es-ES" dirty="0"/>
              <a:t>E</a:t>
            </a:r>
            <a:r>
              <a:rPr lang="es-ES" dirty="0" smtClean="0"/>
              <a:t>l </a:t>
            </a:r>
            <a:r>
              <a:rPr lang="es-ES" dirty="0" smtClean="0"/>
              <a:t>22%</a:t>
            </a:r>
          </a:p>
          <a:p>
            <a:pPr lvl="1"/>
            <a:r>
              <a:rPr lang="es-ES" dirty="0" smtClean="0"/>
              <a:t>El 16%</a:t>
            </a:r>
          </a:p>
        </p:txBody>
      </p:sp>
      <p:sp>
        <p:nvSpPr>
          <p:cNvPr id="4" name="Rectangle 3"/>
          <p:cNvSpPr/>
          <p:nvPr/>
        </p:nvSpPr>
        <p:spPr>
          <a:xfrm>
            <a:off x="899592" y="5877272"/>
            <a:ext cx="741682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El País, 7 </a:t>
            </a:r>
            <a:r>
              <a:rPr lang="en-GB" dirty="0" err="1" smtClean="0"/>
              <a:t>marzo</a:t>
            </a:r>
            <a:r>
              <a:rPr lang="en-GB" dirty="0" smtClean="0"/>
              <a:t> 2012 </a:t>
            </a:r>
            <a:endParaRPr lang="en-GB" dirty="0"/>
          </a:p>
        </p:txBody>
      </p:sp>
    </p:spTree>
    <p:extLst>
      <p:ext uri="{BB962C8B-B14F-4D97-AF65-F5344CB8AC3E}">
        <p14:creationId xmlns:p14="http://schemas.microsoft.com/office/powerpoint/2010/main" val="454588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Salarios</a:t>
            </a:r>
            <a:endParaRPr lang="en-GB" dirty="0"/>
          </a:p>
        </p:txBody>
      </p:sp>
      <p:sp>
        <p:nvSpPr>
          <p:cNvPr id="3" name="Content Placeholder 2"/>
          <p:cNvSpPr>
            <a:spLocks noGrp="1"/>
          </p:cNvSpPr>
          <p:nvPr>
            <p:ph idx="1"/>
          </p:nvPr>
        </p:nvSpPr>
        <p:spPr/>
        <p:txBody>
          <a:bodyPr>
            <a:normAutofit/>
          </a:bodyPr>
          <a:lstStyle/>
          <a:p>
            <a:r>
              <a:rPr lang="es-ES" dirty="0" smtClean="0"/>
              <a:t>¿Qué diferencia hay entre lo que gana una mujer a lo que gana un hombre?</a:t>
            </a:r>
          </a:p>
          <a:p>
            <a:pPr lvl="1"/>
            <a:r>
              <a:rPr lang="es-ES" dirty="0" smtClean="0"/>
              <a:t>El 34%</a:t>
            </a:r>
          </a:p>
          <a:p>
            <a:pPr lvl="1"/>
            <a:r>
              <a:rPr lang="es-ES" dirty="0" smtClean="0">
                <a:solidFill>
                  <a:srgbClr val="FF0000"/>
                </a:solidFill>
              </a:rPr>
              <a:t>el 22%</a:t>
            </a:r>
          </a:p>
          <a:p>
            <a:pPr lvl="1"/>
            <a:r>
              <a:rPr lang="es-ES" dirty="0" smtClean="0"/>
              <a:t>El 16%</a:t>
            </a:r>
          </a:p>
          <a:p>
            <a:r>
              <a:rPr lang="es-ES" dirty="0" smtClean="0"/>
              <a:t>La desigualdad es mayor en los trabajos a tiempo parcial, donde el sueldo por hora femenino supone el 76% del masculino</a:t>
            </a:r>
            <a:endParaRPr lang="en-GB" dirty="0"/>
          </a:p>
        </p:txBody>
      </p:sp>
      <p:sp>
        <p:nvSpPr>
          <p:cNvPr id="4" name="Rectangle 3"/>
          <p:cNvSpPr/>
          <p:nvPr/>
        </p:nvSpPr>
        <p:spPr>
          <a:xfrm>
            <a:off x="899592" y="5877272"/>
            <a:ext cx="741682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El País, 7 </a:t>
            </a:r>
            <a:r>
              <a:rPr lang="en-GB" dirty="0" err="1" smtClean="0"/>
              <a:t>marzo</a:t>
            </a:r>
            <a:r>
              <a:rPr lang="en-GB" dirty="0" smtClean="0"/>
              <a:t> 2012 </a:t>
            </a:r>
            <a:endParaRPr lang="en-GB" dirty="0"/>
          </a:p>
        </p:txBody>
      </p:sp>
    </p:spTree>
    <p:extLst>
      <p:ext uri="{BB962C8B-B14F-4D97-AF65-F5344CB8AC3E}">
        <p14:creationId xmlns:p14="http://schemas.microsoft.com/office/powerpoint/2010/main" val="102649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026" name="Picture 2" descr="C:\Users\User\Documents\Carmen\ALL\tas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700808"/>
            <a:ext cx="8930638" cy="3942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3186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s-ES_tradnl" dirty="0" smtClean="0"/>
              <a:t>Mujeres en el trabajo: </a:t>
            </a:r>
            <a:br>
              <a:rPr lang="es-ES_tradnl" dirty="0" smtClean="0"/>
            </a:br>
            <a:r>
              <a:rPr lang="es-ES_tradnl" dirty="0" smtClean="0"/>
              <a:t>cargos de responsabilidad</a:t>
            </a:r>
            <a:endParaRPr lang="es-ES_tradnl" dirty="0"/>
          </a:p>
        </p:txBody>
      </p:sp>
      <p:sp>
        <p:nvSpPr>
          <p:cNvPr id="3" name="Content Placeholder 2"/>
          <p:cNvSpPr>
            <a:spLocks noGrp="1"/>
          </p:cNvSpPr>
          <p:nvPr>
            <p:ph idx="1"/>
          </p:nvPr>
        </p:nvSpPr>
        <p:spPr>
          <a:xfrm>
            <a:off x="457200" y="1268760"/>
            <a:ext cx="8229600" cy="4857403"/>
          </a:xfrm>
        </p:spPr>
        <p:txBody>
          <a:bodyPr>
            <a:normAutofit/>
          </a:bodyPr>
          <a:lstStyle/>
          <a:p>
            <a:r>
              <a:rPr lang="es-ES" dirty="0" smtClean="0"/>
              <a:t>Mayor presencia </a:t>
            </a:r>
            <a:r>
              <a:rPr lang="es-ES" dirty="0" smtClean="0"/>
              <a:t>de mujeres </a:t>
            </a:r>
            <a:r>
              <a:rPr lang="es-ES" dirty="0" smtClean="0"/>
              <a:t>en los puestos intermedios o inferiores</a:t>
            </a:r>
          </a:p>
          <a:p>
            <a:r>
              <a:rPr lang="es-ES" dirty="0" smtClean="0"/>
              <a:t>¿En qué porcentaje ocupan cargos ejecutivos?</a:t>
            </a:r>
          </a:p>
          <a:p>
            <a:pPr marL="971550" lvl="1" indent="-514350">
              <a:buFont typeface="+mj-lt"/>
              <a:buAutoNum type="arabicPeriod"/>
            </a:pPr>
            <a:r>
              <a:rPr lang="es-ES" b="1" dirty="0" smtClean="0"/>
              <a:t>16%</a:t>
            </a:r>
          </a:p>
          <a:p>
            <a:pPr marL="971550" lvl="1" indent="-514350">
              <a:buFont typeface="+mj-lt"/>
              <a:buAutoNum type="arabicPeriod"/>
            </a:pPr>
            <a:r>
              <a:rPr lang="es-ES" b="1" dirty="0" smtClean="0"/>
              <a:t>19% </a:t>
            </a:r>
          </a:p>
          <a:p>
            <a:pPr marL="971550" lvl="1" indent="-514350">
              <a:buFont typeface="+mj-lt"/>
              <a:buAutoNum type="arabicPeriod"/>
            </a:pPr>
            <a:r>
              <a:rPr lang="es-ES" b="1" dirty="0" smtClean="0"/>
              <a:t>10% </a:t>
            </a:r>
          </a:p>
          <a:p>
            <a:endParaRPr lang="en-GB" dirty="0"/>
          </a:p>
        </p:txBody>
      </p:sp>
      <p:sp>
        <p:nvSpPr>
          <p:cNvPr id="4" name="Rectangle 3"/>
          <p:cNvSpPr/>
          <p:nvPr/>
        </p:nvSpPr>
        <p:spPr>
          <a:xfrm>
            <a:off x="395536" y="6165304"/>
            <a:ext cx="82809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El </a:t>
            </a:r>
            <a:r>
              <a:rPr lang="en-GB" dirty="0"/>
              <a:t>P</a:t>
            </a:r>
            <a:r>
              <a:rPr lang="en-GB" dirty="0" smtClean="0"/>
              <a:t>aís</a:t>
            </a:r>
            <a:r>
              <a:rPr lang="en-GB" dirty="0" smtClean="0"/>
              <a:t>, 1 </a:t>
            </a:r>
            <a:r>
              <a:rPr lang="en-GB" dirty="0" err="1"/>
              <a:t>n</a:t>
            </a:r>
            <a:r>
              <a:rPr lang="en-GB" dirty="0" err="1" smtClean="0"/>
              <a:t>ov</a:t>
            </a:r>
            <a:r>
              <a:rPr lang="en-GB" dirty="0" smtClean="0"/>
              <a:t> </a:t>
            </a:r>
            <a:r>
              <a:rPr lang="en-GB" dirty="0" smtClean="0"/>
              <a:t>2013</a:t>
            </a: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284984"/>
            <a:ext cx="1615447" cy="2423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3553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s-ES_tradnl" dirty="0" smtClean="0"/>
              <a:t>Mujeres en el trabajo: </a:t>
            </a:r>
            <a:br>
              <a:rPr lang="es-ES_tradnl" dirty="0" smtClean="0"/>
            </a:br>
            <a:r>
              <a:rPr lang="es-ES_tradnl" dirty="0" smtClean="0"/>
              <a:t>cargos de responsabilidad</a:t>
            </a:r>
            <a:endParaRPr lang="es-ES_tradnl" dirty="0"/>
          </a:p>
        </p:txBody>
      </p:sp>
      <p:sp>
        <p:nvSpPr>
          <p:cNvPr id="3" name="Content Placeholder 2"/>
          <p:cNvSpPr>
            <a:spLocks noGrp="1"/>
          </p:cNvSpPr>
          <p:nvPr>
            <p:ph idx="1"/>
          </p:nvPr>
        </p:nvSpPr>
        <p:spPr>
          <a:xfrm>
            <a:off x="457200" y="1268760"/>
            <a:ext cx="8229600" cy="4857403"/>
          </a:xfrm>
        </p:spPr>
        <p:txBody>
          <a:bodyPr>
            <a:normAutofit/>
          </a:bodyPr>
          <a:lstStyle/>
          <a:p>
            <a:r>
              <a:rPr lang="es-ES" dirty="0" smtClean="0"/>
              <a:t>Mayor presencia de las mujeres en los puestos intermedios o inferiores</a:t>
            </a:r>
          </a:p>
          <a:p>
            <a:r>
              <a:rPr lang="es-ES" dirty="0" smtClean="0"/>
              <a:t>¿En qué porcentaje ocupan cargos ejecutivos?</a:t>
            </a:r>
          </a:p>
          <a:p>
            <a:pPr marL="971550" lvl="1" indent="-514350">
              <a:buFont typeface="+mj-lt"/>
              <a:buAutoNum type="arabicPeriod"/>
            </a:pPr>
            <a:r>
              <a:rPr lang="es-ES" b="1" dirty="0" smtClean="0">
                <a:solidFill>
                  <a:srgbClr val="FF0000"/>
                </a:solidFill>
              </a:rPr>
              <a:t>16%</a:t>
            </a:r>
          </a:p>
          <a:p>
            <a:pPr marL="971550" lvl="1" indent="-514350">
              <a:buFont typeface="+mj-lt"/>
              <a:buAutoNum type="arabicPeriod"/>
            </a:pPr>
            <a:r>
              <a:rPr lang="es-ES" b="1" dirty="0" smtClean="0"/>
              <a:t>19% </a:t>
            </a:r>
          </a:p>
          <a:p>
            <a:pPr marL="971550" lvl="1" indent="-514350">
              <a:buFont typeface="+mj-lt"/>
              <a:buAutoNum type="arabicPeriod"/>
            </a:pPr>
            <a:r>
              <a:rPr lang="es-ES" b="1" dirty="0" smtClean="0"/>
              <a:t>10% </a:t>
            </a:r>
          </a:p>
          <a:p>
            <a:endParaRPr lang="en-GB" dirty="0"/>
          </a:p>
        </p:txBody>
      </p:sp>
      <p:sp>
        <p:nvSpPr>
          <p:cNvPr id="4" name="Rectangle 3"/>
          <p:cNvSpPr/>
          <p:nvPr/>
        </p:nvSpPr>
        <p:spPr>
          <a:xfrm>
            <a:off x="395536" y="6165304"/>
            <a:ext cx="82809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El </a:t>
            </a:r>
            <a:r>
              <a:rPr lang="en-GB" dirty="0"/>
              <a:t>P</a:t>
            </a:r>
            <a:r>
              <a:rPr lang="en-GB" dirty="0" smtClean="0"/>
              <a:t>aís, </a:t>
            </a:r>
            <a:r>
              <a:rPr lang="en-GB" dirty="0" smtClean="0"/>
              <a:t>1 </a:t>
            </a:r>
            <a:r>
              <a:rPr lang="en-GB" dirty="0" err="1"/>
              <a:t>n</a:t>
            </a:r>
            <a:r>
              <a:rPr lang="en-GB" dirty="0" err="1" smtClean="0"/>
              <a:t>ov</a:t>
            </a:r>
            <a:r>
              <a:rPr lang="en-GB" dirty="0" smtClean="0"/>
              <a:t> </a:t>
            </a:r>
            <a:r>
              <a:rPr lang="en-GB" dirty="0" smtClean="0"/>
              <a:t>2013</a:t>
            </a: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223878"/>
            <a:ext cx="1656184" cy="248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5834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s-ES_tradnl" dirty="0" smtClean="0"/>
              <a:t>Mujeres en el trabajo: </a:t>
            </a:r>
            <a:br>
              <a:rPr lang="es-ES_tradnl" dirty="0" smtClean="0"/>
            </a:br>
            <a:r>
              <a:rPr lang="es-ES_tradnl" dirty="0" smtClean="0"/>
              <a:t>cargos de responsabilidad</a:t>
            </a:r>
            <a:endParaRPr lang="es-ES_tradnl" dirty="0"/>
          </a:p>
        </p:txBody>
      </p:sp>
      <p:sp>
        <p:nvSpPr>
          <p:cNvPr id="3" name="Content Placeholder 2"/>
          <p:cNvSpPr>
            <a:spLocks noGrp="1"/>
          </p:cNvSpPr>
          <p:nvPr>
            <p:ph idx="1"/>
          </p:nvPr>
        </p:nvSpPr>
        <p:spPr>
          <a:xfrm>
            <a:off x="457200" y="1268760"/>
            <a:ext cx="8229600" cy="4857403"/>
          </a:xfrm>
        </p:spPr>
        <p:txBody>
          <a:bodyPr>
            <a:normAutofit fontScale="92500" lnSpcReduction="10000"/>
          </a:bodyPr>
          <a:lstStyle/>
          <a:p>
            <a:r>
              <a:rPr lang="es-ES" dirty="0" smtClean="0"/>
              <a:t>Mayor presencia de las mujeres en los puestos intermedios o inferiores</a:t>
            </a:r>
          </a:p>
          <a:p>
            <a:r>
              <a:rPr lang="es-ES" dirty="0" smtClean="0"/>
              <a:t>¿En qué porcentaje ocupan cargos ejecutivos?</a:t>
            </a:r>
          </a:p>
          <a:p>
            <a:pPr marL="971550" lvl="1" indent="-514350">
              <a:buFont typeface="+mj-lt"/>
              <a:buAutoNum type="arabicPeriod"/>
            </a:pPr>
            <a:r>
              <a:rPr lang="es-ES" b="1" dirty="0" smtClean="0">
                <a:solidFill>
                  <a:srgbClr val="FF0000"/>
                </a:solidFill>
              </a:rPr>
              <a:t>16%</a:t>
            </a:r>
          </a:p>
          <a:p>
            <a:pPr marL="971550" lvl="1" indent="-514350">
              <a:buFont typeface="+mj-lt"/>
              <a:buAutoNum type="arabicPeriod"/>
            </a:pPr>
            <a:r>
              <a:rPr lang="es-ES" b="1" dirty="0" smtClean="0"/>
              <a:t>19% </a:t>
            </a:r>
          </a:p>
          <a:p>
            <a:pPr marL="971550" lvl="1" indent="-514350">
              <a:buFont typeface="+mj-lt"/>
              <a:buAutoNum type="arabicPeriod"/>
            </a:pPr>
            <a:r>
              <a:rPr lang="es-ES" b="1" dirty="0" smtClean="0"/>
              <a:t>10% </a:t>
            </a:r>
          </a:p>
          <a:p>
            <a:r>
              <a:rPr lang="es-ES" dirty="0" smtClean="0"/>
              <a:t>¿y cargos directivos?</a:t>
            </a:r>
          </a:p>
          <a:p>
            <a:pPr marL="914400" lvl="1" indent="-514350">
              <a:buFont typeface="+mj-lt"/>
              <a:buAutoNum type="arabicPeriod"/>
            </a:pPr>
            <a:r>
              <a:rPr lang="es-ES" b="1" dirty="0"/>
              <a:t>5%, </a:t>
            </a:r>
            <a:endParaRPr lang="es-ES" b="1" dirty="0" smtClean="0"/>
          </a:p>
          <a:p>
            <a:pPr marL="914400" lvl="1" indent="-514350">
              <a:buFont typeface="+mj-lt"/>
              <a:buAutoNum type="arabicPeriod"/>
            </a:pPr>
            <a:r>
              <a:rPr lang="es-ES" b="1" dirty="0" smtClean="0"/>
              <a:t>3% </a:t>
            </a:r>
          </a:p>
          <a:p>
            <a:pPr marL="914400" lvl="1" indent="-514350">
              <a:buFont typeface="+mj-lt"/>
              <a:buAutoNum type="arabicPeriod"/>
            </a:pPr>
            <a:r>
              <a:rPr lang="es-ES" b="1" dirty="0" smtClean="0"/>
              <a:t>10</a:t>
            </a:r>
            <a:r>
              <a:rPr lang="es-ES" b="1" dirty="0"/>
              <a:t>%</a:t>
            </a:r>
            <a:endParaRPr lang="es-ES" dirty="0" smtClean="0"/>
          </a:p>
          <a:p>
            <a:endParaRPr lang="en-GB" dirty="0"/>
          </a:p>
        </p:txBody>
      </p:sp>
      <p:sp>
        <p:nvSpPr>
          <p:cNvPr id="4" name="Rectangle 3"/>
          <p:cNvSpPr/>
          <p:nvPr/>
        </p:nvSpPr>
        <p:spPr>
          <a:xfrm>
            <a:off x="395536" y="6165304"/>
            <a:ext cx="82809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El País, </a:t>
            </a:r>
            <a:r>
              <a:rPr lang="en-GB" dirty="0" smtClean="0"/>
              <a:t>1 </a:t>
            </a:r>
            <a:r>
              <a:rPr lang="en-GB" dirty="0"/>
              <a:t>N</a:t>
            </a:r>
            <a:r>
              <a:rPr lang="en-GB" dirty="0" smtClean="0"/>
              <a:t>ov 2013</a:t>
            </a: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564904"/>
            <a:ext cx="209550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3400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s-ES_tradnl" dirty="0" smtClean="0"/>
              <a:t>Mujeres en el trabajo: </a:t>
            </a:r>
            <a:br>
              <a:rPr lang="es-ES_tradnl" dirty="0" smtClean="0"/>
            </a:br>
            <a:r>
              <a:rPr lang="es-ES_tradnl" dirty="0" smtClean="0"/>
              <a:t>cargos de responsabilidad</a:t>
            </a:r>
            <a:endParaRPr lang="es-ES_tradnl" dirty="0"/>
          </a:p>
        </p:txBody>
      </p:sp>
      <p:sp>
        <p:nvSpPr>
          <p:cNvPr id="3" name="Content Placeholder 2"/>
          <p:cNvSpPr>
            <a:spLocks noGrp="1"/>
          </p:cNvSpPr>
          <p:nvPr>
            <p:ph idx="1"/>
          </p:nvPr>
        </p:nvSpPr>
        <p:spPr>
          <a:xfrm>
            <a:off x="457200" y="1268760"/>
            <a:ext cx="8229600" cy="4857403"/>
          </a:xfrm>
        </p:spPr>
        <p:txBody>
          <a:bodyPr>
            <a:normAutofit fontScale="92500" lnSpcReduction="10000"/>
          </a:bodyPr>
          <a:lstStyle/>
          <a:p>
            <a:r>
              <a:rPr lang="es-ES" dirty="0" smtClean="0"/>
              <a:t>Mayor presencia de las mujeres en los puestos intermedios o inferiores</a:t>
            </a:r>
          </a:p>
          <a:p>
            <a:r>
              <a:rPr lang="es-ES" dirty="0" smtClean="0"/>
              <a:t>¿En qué porcentaje ocupan cargos ejecutivos?</a:t>
            </a:r>
          </a:p>
          <a:p>
            <a:pPr marL="971550" lvl="1" indent="-514350">
              <a:buFont typeface="+mj-lt"/>
              <a:buAutoNum type="arabicPeriod"/>
            </a:pPr>
            <a:r>
              <a:rPr lang="es-ES" b="1" dirty="0" smtClean="0">
                <a:solidFill>
                  <a:srgbClr val="FF0000"/>
                </a:solidFill>
              </a:rPr>
              <a:t>16%</a:t>
            </a:r>
          </a:p>
          <a:p>
            <a:pPr marL="971550" lvl="1" indent="-514350">
              <a:buFont typeface="+mj-lt"/>
              <a:buAutoNum type="arabicPeriod"/>
            </a:pPr>
            <a:r>
              <a:rPr lang="es-ES" b="1" dirty="0" smtClean="0"/>
              <a:t>19% </a:t>
            </a:r>
          </a:p>
          <a:p>
            <a:pPr marL="971550" lvl="1" indent="-514350">
              <a:buFont typeface="+mj-lt"/>
              <a:buAutoNum type="arabicPeriod"/>
            </a:pPr>
            <a:r>
              <a:rPr lang="es-ES" b="1" dirty="0" smtClean="0"/>
              <a:t>10% </a:t>
            </a:r>
          </a:p>
          <a:p>
            <a:r>
              <a:rPr lang="es-ES" dirty="0" smtClean="0"/>
              <a:t>¿y cargos directivos?</a:t>
            </a:r>
          </a:p>
          <a:p>
            <a:pPr marL="914400" lvl="1" indent="-514350">
              <a:buFont typeface="+mj-lt"/>
              <a:buAutoNum type="arabicPeriod"/>
            </a:pPr>
            <a:r>
              <a:rPr lang="es-ES" b="1" dirty="0"/>
              <a:t>5%, </a:t>
            </a:r>
            <a:endParaRPr lang="es-ES" b="1" dirty="0" smtClean="0"/>
          </a:p>
          <a:p>
            <a:pPr marL="914400" lvl="1" indent="-514350">
              <a:buFont typeface="+mj-lt"/>
              <a:buAutoNum type="arabicPeriod"/>
            </a:pPr>
            <a:r>
              <a:rPr lang="es-ES" b="1" dirty="0" smtClean="0">
                <a:solidFill>
                  <a:srgbClr val="FF0000"/>
                </a:solidFill>
              </a:rPr>
              <a:t>3% </a:t>
            </a:r>
          </a:p>
          <a:p>
            <a:pPr marL="914400" lvl="1" indent="-514350">
              <a:buFont typeface="+mj-lt"/>
              <a:buAutoNum type="arabicPeriod"/>
            </a:pPr>
            <a:r>
              <a:rPr lang="es-ES" b="1" dirty="0" smtClean="0"/>
              <a:t>10</a:t>
            </a:r>
            <a:r>
              <a:rPr lang="es-ES" b="1" dirty="0"/>
              <a:t>%</a:t>
            </a:r>
            <a:endParaRPr lang="es-ES" dirty="0" smtClean="0"/>
          </a:p>
          <a:p>
            <a:endParaRPr lang="en-GB" dirty="0"/>
          </a:p>
        </p:txBody>
      </p:sp>
      <p:sp>
        <p:nvSpPr>
          <p:cNvPr id="4" name="Rectangle 3"/>
          <p:cNvSpPr/>
          <p:nvPr/>
        </p:nvSpPr>
        <p:spPr>
          <a:xfrm>
            <a:off x="395536" y="6165304"/>
            <a:ext cx="82809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El </a:t>
            </a:r>
            <a:r>
              <a:rPr lang="en-GB" dirty="0"/>
              <a:t>País, </a:t>
            </a:r>
            <a:r>
              <a:rPr lang="en-GB" dirty="0" smtClean="0"/>
              <a:t>1 </a:t>
            </a:r>
            <a:r>
              <a:rPr lang="en-GB" dirty="0"/>
              <a:t>N</a:t>
            </a:r>
            <a:r>
              <a:rPr lang="en-GB" dirty="0" smtClean="0"/>
              <a:t>ov 2013</a:t>
            </a: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564904"/>
            <a:ext cx="209550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8160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b="1" dirty="0" smtClean="0">
                <a:effectLst/>
              </a:rPr>
              <a:t>La mujer en altos cargos: econom</a:t>
            </a:r>
            <a:r>
              <a:rPr lang="es-ES" b="1" dirty="0" smtClean="0"/>
              <a:t>ía</a:t>
            </a:r>
            <a:r>
              <a:rPr lang="es-ES" b="1" dirty="0" smtClean="0">
                <a:effectLst/>
              </a:rPr>
              <a:t/>
            </a:r>
            <a:br>
              <a:rPr lang="es-ES" b="1" dirty="0" smtClean="0">
                <a:effectLst/>
              </a:rPr>
            </a:br>
            <a:endParaRPr lang="en-GB" dirty="0"/>
          </a:p>
        </p:txBody>
      </p:sp>
      <p:sp>
        <p:nvSpPr>
          <p:cNvPr id="3" name="Content Placeholder 2"/>
          <p:cNvSpPr>
            <a:spLocks noGrp="1"/>
          </p:cNvSpPr>
          <p:nvPr>
            <p:ph idx="1"/>
          </p:nvPr>
        </p:nvSpPr>
        <p:spPr>
          <a:xfrm>
            <a:off x="457200" y="1268760"/>
            <a:ext cx="8229600" cy="4857403"/>
          </a:xfrm>
        </p:spPr>
        <p:txBody>
          <a:bodyPr>
            <a:normAutofit/>
          </a:bodyPr>
          <a:lstStyle/>
          <a:p>
            <a:r>
              <a:rPr lang="es-ES" dirty="0" smtClean="0">
                <a:effectLst/>
              </a:rPr>
              <a:t>Sólo el 11,5 por ciento de los consejeros en las empresas que cotizan en el Ibex-35 son mujeres.</a:t>
            </a:r>
          </a:p>
          <a:p>
            <a:endParaRPr lang="en-GB" dirty="0"/>
          </a:p>
        </p:txBody>
      </p:sp>
      <p:sp>
        <p:nvSpPr>
          <p:cNvPr id="4" name="Rectangle 3"/>
          <p:cNvSpPr/>
          <p:nvPr/>
        </p:nvSpPr>
        <p:spPr>
          <a:xfrm>
            <a:off x="395536" y="5949280"/>
            <a:ext cx="828092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publico.es</a:t>
            </a:r>
            <a:r>
              <a:rPr lang="en-GB" dirty="0" smtClean="0"/>
              <a:t>, 8/3/2012</a:t>
            </a:r>
            <a:endParaRPr lang="en-GB" dirty="0"/>
          </a:p>
        </p:txBody>
      </p:sp>
    </p:spTree>
    <p:extLst>
      <p:ext uri="{BB962C8B-B14F-4D97-AF65-F5344CB8AC3E}">
        <p14:creationId xmlns:p14="http://schemas.microsoft.com/office/powerpoint/2010/main" val="916523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Objetivos</a:t>
            </a:r>
            <a:r>
              <a:rPr lang="en-GB" dirty="0" smtClean="0"/>
              <a:t> </a:t>
            </a:r>
            <a:endParaRPr lang="es-ES_tradnl" dirty="0"/>
          </a:p>
        </p:txBody>
      </p:sp>
      <p:sp>
        <p:nvSpPr>
          <p:cNvPr id="3" name="Content Placeholder 2"/>
          <p:cNvSpPr>
            <a:spLocks noGrp="1"/>
          </p:cNvSpPr>
          <p:nvPr>
            <p:ph idx="1"/>
          </p:nvPr>
        </p:nvSpPr>
        <p:spPr/>
        <p:txBody>
          <a:bodyPr/>
          <a:lstStyle/>
          <a:p>
            <a:pPr marL="0" indent="0">
              <a:buNone/>
            </a:pPr>
            <a:r>
              <a:rPr lang="en-GB" dirty="0" err="1" smtClean="0"/>
              <a:t>Comprender</a:t>
            </a:r>
            <a:r>
              <a:rPr lang="en-GB" dirty="0" smtClean="0"/>
              <a:t> el </a:t>
            </a:r>
            <a:r>
              <a:rPr lang="en-GB" dirty="0" err="1" smtClean="0"/>
              <a:t>grado</a:t>
            </a:r>
            <a:r>
              <a:rPr lang="en-GB" dirty="0" smtClean="0"/>
              <a:t> de </a:t>
            </a:r>
            <a:r>
              <a:rPr lang="en-GB" dirty="0" err="1" smtClean="0"/>
              <a:t>discriminación</a:t>
            </a:r>
            <a:r>
              <a:rPr lang="en-GB" dirty="0" smtClean="0"/>
              <a:t> </a:t>
            </a:r>
            <a:r>
              <a:rPr lang="en-GB" dirty="0" smtClean="0"/>
              <a:t>de </a:t>
            </a:r>
            <a:r>
              <a:rPr lang="en-GB" dirty="0" err="1" smtClean="0"/>
              <a:t>estos</a:t>
            </a:r>
            <a:r>
              <a:rPr lang="en-GB" dirty="0" smtClean="0"/>
              <a:t> dos </a:t>
            </a:r>
            <a:r>
              <a:rPr lang="en-GB" dirty="0" err="1" smtClean="0"/>
              <a:t>grupos</a:t>
            </a:r>
            <a:r>
              <a:rPr lang="en-GB" dirty="0" smtClean="0"/>
              <a:t> </a:t>
            </a:r>
            <a:r>
              <a:rPr lang="en-GB" dirty="0" err="1" smtClean="0"/>
              <a:t>sociales</a:t>
            </a:r>
            <a:r>
              <a:rPr lang="en-GB" dirty="0" smtClean="0"/>
              <a:t> en </a:t>
            </a:r>
            <a:r>
              <a:rPr lang="en-GB" dirty="0" err="1" smtClean="0"/>
              <a:t>España</a:t>
            </a:r>
            <a:r>
              <a:rPr lang="en-GB" dirty="0" smtClean="0"/>
              <a:t>:</a:t>
            </a:r>
          </a:p>
          <a:p>
            <a:r>
              <a:rPr lang="en-GB" dirty="0" smtClean="0"/>
              <a:t>La </a:t>
            </a:r>
            <a:r>
              <a:rPr lang="en-GB" dirty="0" err="1" smtClean="0"/>
              <a:t>mujer</a:t>
            </a:r>
            <a:endParaRPr lang="en-GB" dirty="0" smtClean="0"/>
          </a:p>
          <a:p>
            <a:r>
              <a:rPr lang="en-GB" dirty="0" smtClean="0"/>
              <a:t>Los </a:t>
            </a:r>
            <a:r>
              <a:rPr lang="en-GB" dirty="0" err="1" smtClean="0"/>
              <a:t>inmigrantes</a:t>
            </a:r>
            <a:r>
              <a:rPr lang="en-GB" dirty="0" smtClean="0"/>
              <a:t>  </a:t>
            </a:r>
            <a:endParaRPr lang="es-ES_tradnl" dirty="0"/>
          </a:p>
        </p:txBody>
      </p:sp>
    </p:spTree>
    <p:extLst>
      <p:ext uri="{BB962C8B-B14F-4D97-AF65-F5344CB8AC3E}">
        <p14:creationId xmlns:p14="http://schemas.microsoft.com/office/powerpoint/2010/main" val="6815206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Video </a:t>
            </a:r>
            <a:r>
              <a:rPr lang="en-GB" dirty="0" err="1" smtClean="0"/>
              <a:t>mujeres</a:t>
            </a:r>
            <a:r>
              <a:rPr lang="en-GB" dirty="0" smtClean="0"/>
              <a:t> al </a:t>
            </a:r>
            <a:r>
              <a:rPr lang="en-GB" dirty="0" err="1" smtClean="0"/>
              <a:t>poder</a:t>
            </a:r>
            <a:endParaRPr lang="en-GB" dirty="0"/>
          </a:p>
        </p:txBody>
      </p:sp>
      <p:sp>
        <p:nvSpPr>
          <p:cNvPr id="3" name="Content Placeholder 2"/>
          <p:cNvSpPr>
            <a:spLocks noGrp="1"/>
          </p:cNvSpPr>
          <p:nvPr>
            <p:ph idx="1"/>
          </p:nvPr>
        </p:nvSpPr>
        <p:spPr/>
        <p:txBody>
          <a:bodyPr/>
          <a:lstStyle/>
          <a:p>
            <a:endParaRPr lang="en-GB" dirty="0" smtClean="0"/>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210901"/>
            <a:ext cx="3969575" cy="297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1866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Preguntas</a:t>
            </a:r>
            <a:r>
              <a:rPr lang="en-GB" dirty="0" smtClean="0"/>
              <a:t> </a:t>
            </a:r>
            <a:r>
              <a:rPr lang="en-GB" dirty="0" err="1" smtClean="0"/>
              <a:t>sobre</a:t>
            </a:r>
            <a:r>
              <a:rPr lang="en-GB" dirty="0" smtClean="0"/>
              <a:t> el video:</a:t>
            </a:r>
            <a:endParaRPr lang="en-GB" dirty="0"/>
          </a:p>
        </p:txBody>
      </p:sp>
      <p:sp>
        <p:nvSpPr>
          <p:cNvPr id="3" name="Content Placeholder 2"/>
          <p:cNvSpPr>
            <a:spLocks noGrp="1"/>
          </p:cNvSpPr>
          <p:nvPr>
            <p:ph idx="1"/>
          </p:nvPr>
        </p:nvSpPr>
        <p:spPr/>
        <p:txBody>
          <a:bodyPr>
            <a:normAutofit lnSpcReduction="10000"/>
          </a:bodyPr>
          <a:lstStyle/>
          <a:p>
            <a:r>
              <a:rPr lang="es-ES_tradnl" dirty="0" smtClean="0"/>
              <a:t>¿Qué les impide a las mujeres progresar en el mundo del trabajo?</a:t>
            </a:r>
          </a:p>
          <a:p>
            <a:r>
              <a:rPr lang="es-ES_tradnl" dirty="0" smtClean="0"/>
              <a:t>¿</a:t>
            </a:r>
            <a:r>
              <a:rPr lang="es-ES_tradnl" dirty="0" smtClean="0"/>
              <a:t>Cuántas </a:t>
            </a:r>
            <a:r>
              <a:rPr lang="es-ES_tradnl" dirty="0" smtClean="0"/>
              <a:t>mujeres trabajan para la directora de </a:t>
            </a:r>
            <a:r>
              <a:rPr lang="es-ES_tradnl" dirty="0" err="1" smtClean="0"/>
              <a:t>Thermomix</a:t>
            </a:r>
            <a:r>
              <a:rPr lang="es-ES_tradnl" dirty="0" smtClean="0"/>
              <a:t>?</a:t>
            </a:r>
          </a:p>
          <a:p>
            <a:r>
              <a:rPr lang="es-ES_tradnl" dirty="0" smtClean="0"/>
              <a:t> ¿Por </a:t>
            </a:r>
            <a:r>
              <a:rPr lang="es-ES_tradnl" dirty="0" smtClean="0"/>
              <a:t>qué </a:t>
            </a:r>
            <a:r>
              <a:rPr lang="es-ES_tradnl" dirty="0" smtClean="0"/>
              <a:t>no escoge a hombres para los puestos importantes de su empresa</a:t>
            </a:r>
            <a:r>
              <a:rPr lang="es-ES_tradnl" dirty="0" smtClean="0"/>
              <a:t>?</a:t>
            </a:r>
          </a:p>
          <a:p>
            <a:pPr marL="0" indent="0">
              <a:buNone/>
            </a:pPr>
            <a:r>
              <a:rPr lang="en-GB" dirty="0">
                <a:hlinkClick r:id="rId2"/>
              </a:rPr>
              <a:t>http://www.rtve.es/noticias/20120307/mujeres-siempre-ganareis-menos-hombres/504965.shtml</a:t>
            </a:r>
            <a:endParaRPr lang="en-GB" dirty="0"/>
          </a:p>
          <a:p>
            <a:endParaRPr lang="es-ES_tradnl" dirty="0"/>
          </a:p>
        </p:txBody>
      </p:sp>
    </p:spTree>
    <p:extLst>
      <p:ext uri="{BB962C8B-B14F-4D97-AF65-F5344CB8AC3E}">
        <p14:creationId xmlns:p14="http://schemas.microsoft.com/office/powerpoint/2010/main" val="36018858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Preguntas</a:t>
            </a:r>
            <a:r>
              <a:rPr lang="en-GB" dirty="0" smtClean="0"/>
              <a:t> </a:t>
            </a:r>
            <a:r>
              <a:rPr lang="en-GB" dirty="0" err="1" smtClean="0"/>
              <a:t>sobre</a:t>
            </a:r>
            <a:r>
              <a:rPr lang="en-GB" dirty="0" smtClean="0"/>
              <a:t> el video:</a:t>
            </a:r>
            <a:endParaRPr lang="en-GB" dirty="0"/>
          </a:p>
        </p:txBody>
      </p:sp>
      <p:sp>
        <p:nvSpPr>
          <p:cNvPr id="3" name="Content Placeholder 2"/>
          <p:cNvSpPr>
            <a:spLocks noGrp="1"/>
          </p:cNvSpPr>
          <p:nvPr>
            <p:ph idx="1"/>
          </p:nvPr>
        </p:nvSpPr>
        <p:spPr/>
        <p:txBody>
          <a:bodyPr/>
          <a:lstStyle/>
          <a:p>
            <a:pPr marL="0" indent="0">
              <a:buNone/>
            </a:pPr>
            <a:r>
              <a:rPr lang="es-ES_tradnl" dirty="0" smtClean="0"/>
              <a:t>¿Qué les impide a las mujeres progresar en el mundo del trabajo?</a:t>
            </a:r>
          </a:p>
          <a:p>
            <a:r>
              <a:rPr lang="es-ES_tradnl" dirty="0" smtClean="0"/>
              <a:t>1. un techo de cristal</a:t>
            </a:r>
          </a:p>
          <a:p>
            <a:r>
              <a:rPr lang="es-ES_tradnl" dirty="0" smtClean="0"/>
              <a:t>2.  un techo invisible </a:t>
            </a:r>
          </a:p>
          <a:p>
            <a:r>
              <a:rPr lang="es-ES_tradnl" dirty="0" smtClean="0"/>
              <a:t>3. un techo de prejuicios  </a:t>
            </a:r>
          </a:p>
        </p:txBody>
      </p:sp>
    </p:spTree>
    <p:extLst>
      <p:ext uri="{BB962C8B-B14F-4D97-AF65-F5344CB8AC3E}">
        <p14:creationId xmlns:p14="http://schemas.microsoft.com/office/powerpoint/2010/main" val="893573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Preguntas</a:t>
            </a:r>
            <a:r>
              <a:rPr lang="en-GB" dirty="0" smtClean="0"/>
              <a:t> </a:t>
            </a:r>
            <a:r>
              <a:rPr lang="en-GB" dirty="0" err="1" smtClean="0"/>
              <a:t>sobre</a:t>
            </a:r>
            <a:r>
              <a:rPr lang="en-GB" dirty="0" smtClean="0"/>
              <a:t> el video:</a:t>
            </a:r>
            <a:endParaRPr lang="en-GB" dirty="0"/>
          </a:p>
        </p:txBody>
      </p:sp>
      <p:sp>
        <p:nvSpPr>
          <p:cNvPr id="3" name="Content Placeholder 2"/>
          <p:cNvSpPr>
            <a:spLocks noGrp="1"/>
          </p:cNvSpPr>
          <p:nvPr>
            <p:ph idx="1"/>
          </p:nvPr>
        </p:nvSpPr>
        <p:spPr/>
        <p:txBody>
          <a:bodyPr/>
          <a:lstStyle/>
          <a:p>
            <a:pPr marL="0" indent="0">
              <a:buNone/>
            </a:pPr>
            <a:r>
              <a:rPr lang="es-ES_tradnl" dirty="0" smtClean="0"/>
              <a:t>¿Qué les impide a las mujeres progresar en el mundo del trabajo?</a:t>
            </a:r>
          </a:p>
          <a:p>
            <a:r>
              <a:rPr lang="es-ES_tradnl" dirty="0" smtClean="0"/>
              <a:t>1. </a:t>
            </a:r>
            <a:r>
              <a:rPr lang="es-ES_tradnl" dirty="0" smtClean="0">
                <a:solidFill>
                  <a:srgbClr val="FF0000"/>
                </a:solidFill>
              </a:rPr>
              <a:t>un techo de cristal</a:t>
            </a:r>
          </a:p>
          <a:p>
            <a:r>
              <a:rPr lang="es-ES_tradnl" dirty="0" smtClean="0"/>
              <a:t>2.  un techo invisible </a:t>
            </a:r>
          </a:p>
          <a:p>
            <a:r>
              <a:rPr lang="es-ES_tradnl" dirty="0" smtClean="0"/>
              <a:t>3. un techo de prejuicios  </a:t>
            </a:r>
          </a:p>
        </p:txBody>
      </p:sp>
    </p:spTree>
    <p:extLst>
      <p:ext uri="{BB962C8B-B14F-4D97-AF65-F5344CB8AC3E}">
        <p14:creationId xmlns:p14="http://schemas.microsoft.com/office/powerpoint/2010/main" val="19815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Preguntas</a:t>
            </a:r>
            <a:r>
              <a:rPr lang="en-GB" dirty="0" smtClean="0"/>
              <a:t> </a:t>
            </a:r>
            <a:r>
              <a:rPr lang="en-GB" dirty="0" err="1" smtClean="0"/>
              <a:t>sobre</a:t>
            </a:r>
            <a:r>
              <a:rPr lang="en-GB" dirty="0" smtClean="0"/>
              <a:t> el video:</a:t>
            </a:r>
            <a:endParaRPr lang="en-GB" dirty="0"/>
          </a:p>
        </p:txBody>
      </p:sp>
      <p:sp>
        <p:nvSpPr>
          <p:cNvPr id="3" name="Content Placeholder 2"/>
          <p:cNvSpPr>
            <a:spLocks noGrp="1"/>
          </p:cNvSpPr>
          <p:nvPr>
            <p:ph idx="1"/>
          </p:nvPr>
        </p:nvSpPr>
        <p:spPr/>
        <p:txBody>
          <a:bodyPr/>
          <a:lstStyle/>
          <a:p>
            <a:pPr marL="0" indent="0">
              <a:buNone/>
            </a:pPr>
            <a:r>
              <a:rPr lang="es-ES_tradnl" dirty="0" smtClean="0"/>
              <a:t>¿</a:t>
            </a:r>
            <a:r>
              <a:rPr lang="es-ES_tradnl" dirty="0" smtClean="0"/>
              <a:t>Cuántas </a:t>
            </a:r>
            <a:r>
              <a:rPr lang="es-ES_tradnl" dirty="0" smtClean="0"/>
              <a:t>mujeres trabajan para la empresa </a:t>
            </a:r>
            <a:r>
              <a:rPr lang="es-ES_tradnl" dirty="0" err="1" smtClean="0"/>
              <a:t>Thermomix</a:t>
            </a:r>
            <a:r>
              <a:rPr lang="es-ES_tradnl" dirty="0" smtClean="0"/>
              <a:t>?</a:t>
            </a:r>
          </a:p>
          <a:p>
            <a:r>
              <a:rPr lang="es-ES_tradnl" dirty="0" smtClean="0"/>
              <a:t>1. 7000</a:t>
            </a:r>
          </a:p>
          <a:p>
            <a:r>
              <a:rPr lang="es-ES_tradnl" dirty="0" smtClean="0"/>
              <a:t>2. 6500</a:t>
            </a:r>
          </a:p>
          <a:p>
            <a:r>
              <a:rPr lang="es-ES_tradnl" dirty="0" smtClean="0"/>
              <a:t>3. 7600 </a:t>
            </a:r>
            <a:endParaRPr lang="es-ES_tradnl" dirty="0"/>
          </a:p>
        </p:txBody>
      </p:sp>
    </p:spTree>
    <p:extLst>
      <p:ext uri="{BB962C8B-B14F-4D97-AF65-F5344CB8AC3E}">
        <p14:creationId xmlns:p14="http://schemas.microsoft.com/office/powerpoint/2010/main" val="31496501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Preguntas</a:t>
            </a:r>
            <a:r>
              <a:rPr lang="en-GB" dirty="0" smtClean="0"/>
              <a:t> </a:t>
            </a:r>
            <a:r>
              <a:rPr lang="en-GB" dirty="0" err="1" smtClean="0"/>
              <a:t>sobre</a:t>
            </a:r>
            <a:r>
              <a:rPr lang="en-GB" dirty="0" smtClean="0"/>
              <a:t> el video:</a:t>
            </a:r>
            <a:endParaRPr lang="en-GB" dirty="0"/>
          </a:p>
        </p:txBody>
      </p:sp>
      <p:sp>
        <p:nvSpPr>
          <p:cNvPr id="3" name="Content Placeholder 2"/>
          <p:cNvSpPr>
            <a:spLocks noGrp="1"/>
          </p:cNvSpPr>
          <p:nvPr>
            <p:ph idx="1"/>
          </p:nvPr>
        </p:nvSpPr>
        <p:spPr/>
        <p:txBody>
          <a:bodyPr/>
          <a:lstStyle/>
          <a:p>
            <a:pPr marL="0" indent="0">
              <a:buNone/>
            </a:pPr>
            <a:r>
              <a:rPr lang="es-ES_tradnl" dirty="0" smtClean="0"/>
              <a:t>¿</a:t>
            </a:r>
            <a:r>
              <a:rPr lang="es-ES_tradnl" dirty="0" smtClean="0"/>
              <a:t>Cuántas </a:t>
            </a:r>
            <a:r>
              <a:rPr lang="es-ES_tradnl" dirty="0" smtClean="0"/>
              <a:t>mujeres trabajan para la empresa </a:t>
            </a:r>
            <a:r>
              <a:rPr lang="es-ES_tradnl" dirty="0" err="1" smtClean="0"/>
              <a:t>Thermomix</a:t>
            </a:r>
            <a:r>
              <a:rPr lang="es-ES_tradnl" dirty="0" smtClean="0"/>
              <a:t>?</a:t>
            </a:r>
          </a:p>
          <a:p>
            <a:r>
              <a:rPr lang="es-ES_tradnl" dirty="0" smtClean="0"/>
              <a:t>1. 7000</a:t>
            </a:r>
          </a:p>
          <a:p>
            <a:r>
              <a:rPr lang="es-ES_tradnl" dirty="0" smtClean="0"/>
              <a:t>2</a:t>
            </a:r>
            <a:r>
              <a:rPr lang="es-ES_tradnl" dirty="0" smtClean="0">
                <a:solidFill>
                  <a:srgbClr val="FF0000"/>
                </a:solidFill>
              </a:rPr>
              <a:t>. 6500</a:t>
            </a:r>
          </a:p>
          <a:p>
            <a:r>
              <a:rPr lang="es-ES_tradnl" dirty="0" smtClean="0"/>
              <a:t>3. 7600 </a:t>
            </a:r>
            <a:endParaRPr lang="es-ES_tradnl" dirty="0"/>
          </a:p>
        </p:txBody>
      </p:sp>
    </p:spTree>
    <p:extLst>
      <p:ext uri="{BB962C8B-B14F-4D97-AF65-F5344CB8AC3E}">
        <p14:creationId xmlns:p14="http://schemas.microsoft.com/office/powerpoint/2010/main" val="707470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Preguntas</a:t>
            </a:r>
            <a:r>
              <a:rPr lang="en-GB" dirty="0" smtClean="0"/>
              <a:t> </a:t>
            </a:r>
            <a:r>
              <a:rPr lang="en-GB" dirty="0" err="1" smtClean="0"/>
              <a:t>sobre</a:t>
            </a:r>
            <a:r>
              <a:rPr lang="en-GB" dirty="0" smtClean="0"/>
              <a:t> el video:</a:t>
            </a:r>
            <a:endParaRPr lang="en-GB" dirty="0"/>
          </a:p>
        </p:txBody>
      </p:sp>
      <p:sp>
        <p:nvSpPr>
          <p:cNvPr id="3" name="Content Placeholder 2"/>
          <p:cNvSpPr>
            <a:spLocks noGrp="1"/>
          </p:cNvSpPr>
          <p:nvPr>
            <p:ph idx="1"/>
          </p:nvPr>
        </p:nvSpPr>
        <p:spPr/>
        <p:txBody>
          <a:bodyPr/>
          <a:lstStyle/>
          <a:p>
            <a:r>
              <a:rPr lang="es-ES_tradnl" dirty="0" smtClean="0"/>
              <a:t>¿Por </a:t>
            </a:r>
            <a:r>
              <a:rPr lang="es-ES_tradnl" dirty="0" smtClean="0"/>
              <a:t>qué </a:t>
            </a:r>
            <a:r>
              <a:rPr lang="es-ES_tradnl" dirty="0" smtClean="0"/>
              <a:t>no escoge a hombres para los puestos importantes de su empresa?</a:t>
            </a:r>
          </a:p>
          <a:p>
            <a:r>
              <a:rPr lang="es-ES_tradnl" dirty="0" smtClean="0"/>
              <a:t>1.  no los tiene a mano</a:t>
            </a:r>
          </a:p>
          <a:p>
            <a:r>
              <a:rPr lang="es-ES_tradnl" dirty="0" smtClean="0"/>
              <a:t>2. las mujeres son mas trabajadoras</a:t>
            </a:r>
          </a:p>
          <a:p>
            <a:r>
              <a:rPr lang="es-ES_tradnl" dirty="0" smtClean="0"/>
              <a:t>3. los hombres quieren un sueldo mas alto</a:t>
            </a:r>
            <a:endParaRPr lang="es-ES_tradnl" dirty="0"/>
          </a:p>
        </p:txBody>
      </p:sp>
    </p:spTree>
    <p:extLst>
      <p:ext uri="{BB962C8B-B14F-4D97-AF65-F5344CB8AC3E}">
        <p14:creationId xmlns:p14="http://schemas.microsoft.com/office/powerpoint/2010/main" val="36455550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Preguntas</a:t>
            </a:r>
            <a:r>
              <a:rPr lang="en-GB" dirty="0" smtClean="0"/>
              <a:t> </a:t>
            </a:r>
            <a:r>
              <a:rPr lang="en-GB" dirty="0" err="1" smtClean="0"/>
              <a:t>sobre</a:t>
            </a:r>
            <a:r>
              <a:rPr lang="en-GB" dirty="0" smtClean="0"/>
              <a:t> el video:</a:t>
            </a:r>
            <a:endParaRPr lang="en-GB" dirty="0"/>
          </a:p>
        </p:txBody>
      </p:sp>
      <p:sp>
        <p:nvSpPr>
          <p:cNvPr id="3" name="Content Placeholder 2"/>
          <p:cNvSpPr>
            <a:spLocks noGrp="1"/>
          </p:cNvSpPr>
          <p:nvPr>
            <p:ph idx="1"/>
          </p:nvPr>
        </p:nvSpPr>
        <p:spPr/>
        <p:txBody>
          <a:bodyPr/>
          <a:lstStyle/>
          <a:p>
            <a:r>
              <a:rPr lang="es-ES_tradnl" dirty="0" smtClean="0"/>
              <a:t>¿Por </a:t>
            </a:r>
            <a:r>
              <a:rPr lang="es-ES_tradnl" dirty="0" smtClean="0"/>
              <a:t>qué </a:t>
            </a:r>
            <a:r>
              <a:rPr lang="es-ES_tradnl" dirty="0" smtClean="0"/>
              <a:t>no escoge a hombres para los puestos importantes de su empresa?</a:t>
            </a:r>
          </a:p>
          <a:p>
            <a:r>
              <a:rPr lang="es-ES_tradnl" dirty="0" smtClean="0"/>
              <a:t>1.  </a:t>
            </a:r>
            <a:r>
              <a:rPr lang="es-ES_tradnl" dirty="0" smtClean="0">
                <a:solidFill>
                  <a:srgbClr val="FF0000"/>
                </a:solidFill>
              </a:rPr>
              <a:t>no los tiene a mano</a:t>
            </a:r>
          </a:p>
          <a:p>
            <a:r>
              <a:rPr lang="es-ES_tradnl" dirty="0" smtClean="0"/>
              <a:t>2. las mujeres son mas trabajadoras</a:t>
            </a:r>
          </a:p>
          <a:p>
            <a:r>
              <a:rPr lang="es-ES_tradnl" dirty="0" smtClean="0"/>
              <a:t>3. los hombres quieren un sueldo </a:t>
            </a:r>
            <a:r>
              <a:rPr lang="es-ES_tradnl" dirty="0" smtClean="0"/>
              <a:t>más </a:t>
            </a:r>
            <a:r>
              <a:rPr lang="es-ES_tradnl" dirty="0" smtClean="0"/>
              <a:t>alto</a:t>
            </a:r>
            <a:endParaRPr lang="es-ES_tradnl" dirty="0"/>
          </a:p>
        </p:txBody>
      </p:sp>
    </p:spTree>
    <p:extLst>
      <p:ext uri="{BB962C8B-B14F-4D97-AF65-F5344CB8AC3E}">
        <p14:creationId xmlns:p14="http://schemas.microsoft.com/office/powerpoint/2010/main" val="1443488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b="1" dirty="0" smtClean="0">
                <a:effectLst/>
              </a:rPr>
              <a:t>La mujer en la política</a:t>
            </a:r>
            <a:br>
              <a:rPr lang="es-ES" b="1" dirty="0" smtClean="0">
                <a:effectLst/>
              </a:rPr>
            </a:br>
            <a:endParaRPr lang="en-GB" dirty="0"/>
          </a:p>
        </p:txBody>
      </p:sp>
      <p:sp>
        <p:nvSpPr>
          <p:cNvPr id="3" name="Content Placeholder 2"/>
          <p:cNvSpPr>
            <a:spLocks noGrp="1"/>
          </p:cNvSpPr>
          <p:nvPr>
            <p:ph idx="1"/>
          </p:nvPr>
        </p:nvSpPr>
        <p:spPr/>
        <p:txBody>
          <a:bodyPr>
            <a:normAutofit/>
          </a:bodyPr>
          <a:lstStyle/>
          <a:p>
            <a:r>
              <a:rPr lang="es-ES" dirty="0" smtClean="0">
                <a:effectLst/>
              </a:rPr>
              <a:t>De los trece ministros del Gobierno, </a:t>
            </a:r>
            <a:r>
              <a:rPr lang="es-ES" dirty="0" smtClean="0"/>
              <a:t>¿C</a:t>
            </a:r>
            <a:r>
              <a:rPr lang="es-ES" dirty="0" smtClean="0">
                <a:effectLst/>
              </a:rPr>
              <a:t>uántos son mujeres?</a:t>
            </a:r>
          </a:p>
          <a:p>
            <a:pPr marL="971550" lvl="1" indent="-514350">
              <a:buFont typeface="+mj-lt"/>
              <a:buAutoNum type="arabicPeriod"/>
            </a:pPr>
            <a:r>
              <a:rPr lang="es-ES" dirty="0" smtClean="0"/>
              <a:t>2</a:t>
            </a:r>
          </a:p>
          <a:p>
            <a:pPr marL="971550" lvl="1" indent="-514350">
              <a:buFont typeface="+mj-lt"/>
              <a:buAutoNum type="arabicPeriod"/>
            </a:pPr>
            <a:r>
              <a:rPr lang="es-ES" dirty="0" smtClean="0">
                <a:effectLst/>
              </a:rPr>
              <a:t>3</a:t>
            </a:r>
          </a:p>
          <a:p>
            <a:pPr marL="971550" lvl="1" indent="-514350">
              <a:buFont typeface="+mj-lt"/>
              <a:buAutoNum type="arabicPeriod"/>
            </a:pPr>
            <a:r>
              <a:rPr lang="es-ES" dirty="0"/>
              <a:t>4</a:t>
            </a:r>
            <a:endParaRPr lang="es-ES" dirty="0" smtClean="0">
              <a:effectLst/>
            </a:endParaRPr>
          </a:p>
          <a:p>
            <a:endParaRPr lang="en-GB" dirty="0"/>
          </a:p>
        </p:txBody>
      </p:sp>
      <p:sp>
        <p:nvSpPr>
          <p:cNvPr id="4" name="Rectangle 3"/>
          <p:cNvSpPr/>
          <p:nvPr/>
        </p:nvSpPr>
        <p:spPr>
          <a:xfrm>
            <a:off x="395536" y="5949280"/>
            <a:ext cx="828092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publioc.es, 8/3/2012</a:t>
            </a: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276872"/>
            <a:ext cx="2264147" cy="3391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56251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b="1" dirty="0" smtClean="0">
                <a:effectLst/>
              </a:rPr>
              <a:t>La mujer en la política</a:t>
            </a:r>
            <a:br>
              <a:rPr lang="es-ES" b="1" dirty="0" smtClean="0">
                <a:effectLst/>
              </a:rPr>
            </a:br>
            <a:endParaRPr lang="en-GB" dirty="0"/>
          </a:p>
        </p:txBody>
      </p:sp>
      <p:sp>
        <p:nvSpPr>
          <p:cNvPr id="3" name="Content Placeholder 2"/>
          <p:cNvSpPr>
            <a:spLocks noGrp="1"/>
          </p:cNvSpPr>
          <p:nvPr>
            <p:ph idx="1"/>
          </p:nvPr>
        </p:nvSpPr>
        <p:spPr/>
        <p:txBody>
          <a:bodyPr>
            <a:normAutofit/>
          </a:bodyPr>
          <a:lstStyle/>
          <a:p>
            <a:r>
              <a:rPr lang="es-ES" dirty="0" smtClean="0">
                <a:effectLst/>
              </a:rPr>
              <a:t>De los trece ministros del Gobierno, </a:t>
            </a:r>
            <a:r>
              <a:rPr lang="es-ES" dirty="0" smtClean="0"/>
              <a:t>¿C</a:t>
            </a:r>
            <a:r>
              <a:rPr lang="es-ES" dirty="0" smtClean="0">
                <a:effectLst/>
              </a:rPr>
              <a:t>uántos son mujeres?</a:t>
            </a:r>
          </a:p>
          <a:p>
            <a:pPr marL="971550" lvl="1" indent="-514350">
              <a:buFont typeface="+mj-lt"/>
              <a:buAutoNum type="arabicPeriod"/>
            </a:pPr>
            <a:r>
              <a:rPr lang="es-ES" dirty="0" smtClean="0"/>
              <a:t>2</a:t>
            </a:r>
          </a:p>
          <a:p>
            <a:pPr marL="971550" lvl="1" indent="-514350">
              <a:buFont typeface="+mj-lt"/>
              <a:buAutoNum type="arabicPeriod"/>
            </a:pPr>
            <a:r>
              <a:rPr lang="es-ES" dirty="0" smtClean="0">
                <a:effectLst/>
              </a:rPr>
              <a:t>3</a:t>
            </a:r>
          </a:p>
          <a:p>
            <a:pPr marL="971550" lvl="1" indent="-514350">
              <a:buFont typeface="+mj-lt"/>
              <a:buAutoNum type="arabicPeriod"/>
            </a:pPr>
            <a:r>
              <a:rPr lang="es-ES" dirty="0">
                <a:solidFill>
                  <a:srgbClr val="FF0000"/>
                </a:solidFill>
              </a:rPr>
              <a:t>4</a:t>
            </a:r>
            <a:endParaRPr lang="es-ES" dirty="0" smtClean="0">
              <a:solidFill>
                <a:srgbClr val="FF0000"/>
              </a:solidFill>
              <a:effectLst/>
            </a:endParaRPr>
          </a:p>
          <a:p>
            <a:endParaRPr lang="en-GB" dirty="0"/>
          </a:p>
        </p:txBody>
      </p:sp>
      <p:sp>
        <p:nvSpPr>
          <p:cNvPr id="4" name="Rectangle 3"/>
          <p:cNvSpPr/>
          <p:nvPr/>
        </p:nvSpPr>
        <p:spPr>
          <a:xfrm>
            <a:off x="395536" y="5949280"/>
            <a:ext cx="828092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publico.es</a:t>
            </a:r>
            <a:r>
              <a:rPr lang="en-GB" dirty="0" smtClean="0"/>
              <a:t>, 8/3/2012</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276872"/>
            <a:ext cx="2264147" cy="3391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1366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Participación</a:t>
            </a:r>
            <a:r>
              <a:rPr lang="en-GB" dirty="0" smtClean="0"/>
              <a:t> </a:t>
            </a:r>
            <a:endParaRPr lang="en-GB" dirty="0"/>
          </a:p>
        </p:txBody>
      </p:sp>
      <p:sp>
        <p:nvSpPr>
          <p:cNvPr id="3" name="Content Placeholder 2"/>
          <p:cNvSpPr>
            <a:spLocks noGrp="1"/>
          </p:cNvSpPr>
          <p:nvPr>
            <p:ph idx="1"/>
          </p:nvPr>
        </p:nvSpPr>
        <p:spPr/>
        <p:txBody>
          <a:bodyPr/>
          <a:lstStyle/>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96752"/>
            <a:ext cx="7189986" cy="534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08079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b="1" dirty="0" smtClean="0">
                <a:effectLst/>
              </a:rPr>
              <a:t>La mujer en la política</a:t>
            </a:r>
            <a:br>
              <a:rPr lang="es-ES" b="1" dirty="0" smtClean="0">
                <a:effectLst/>
              </a:rPr>
            </a:br>
            <a:endParaRPr lang="en-GB" dirty="0"/>
          </a:p>
        </p:txBody>
      </p:sp>
      <p:sp>
        <p:nvSpPr>
          <p:cNvPr id="3" name="Content Placeholder 2"/>
          <p:cNvSpPr>
            <a:spLocks noGrp="1"/>
          </p:cNvSpPr>
          <p:nvPr>
            <p:ph idx="1"/>
          </p:nvPr>
        </p:nvSpPr>
        <p:spPr/>
        <p:txBody>
          <a:bodyPr>
            <a:normAutofit/>
          </a:bodyPr>
          <a:lstStyle/>
          <a:p>
            <a:r>
              <a:rPr lang="es-ES" dirty="0" smtClean="0">
                <a:effectLst/>
              </a:rPr>
              <a:t>De los diecisiete presidentes autonómicos y dos de las ciudades autonómicas de Ceuta y Melilla, ¿Cuántos son mujeres?</a:t>
            </a:r>
          </a:p>
          <a:p>
            <a:pPr marL="914400" lvl="1" indent="-514350">
              <a:buFont typeface="+mj-lt"/>
              <a:buAutoNum type="arabicPeriod"/>
            </a:pPr>
            <a:r>
              <a:rPr lang="en-GB" dirty="0" smtClean="0"/>
              <a:t>2</a:t>
            </a:r>
          </a:p>
          <a:p>
            <a:pPr marL="914400" lvl="1" indent="-514350">
              <a:buFont typeface="+mj-lt"/>
              <a:buAutoNum type="arabicPeriod"/>
            </a:pPr>
            <a:r>
              <a:rPr lang="en-GB" dirty="0" smtClean="0"/>
              <a:t>3</a:t>
            </a:r>
          </a:p>
          <a:p>
            <a:pPr marL="914400" lvl="1" indent="-514350">
              <a:buFont typeface="+mj-lt"/>
              <a:buAutoNum type="arabicPeriod"/>
            </a:pPr>
            <a:r>
              <a:rPr lang="en-GB" dirty="0"/>
              <a:t>4</a:t>
            </a:r>
          </a:p>
        </p:txBody>
      </p:sp>
      <p:sp>
        <p:nvSpPr>
          <p:cNvPr id="4" name="Rectangle 3"/>
          <p:cNvSpPr/>
          <p:nvPr/>
        </p:nvSpPr>
        <p:spPr>
          <a:xfrm>
            <a:off x="395536" y="5949280"/>
            <a:ext cx="828092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publico.es</a:t>
            </a:r>
            <a:r>
              <a:rPr lang="en-GB" dirty="0" smtClean="0"/>
              <a:t>, 8/3/2012</a:t>
            </a:r>
            <a:endParaRPr lang="en-GB" dirty="0"/>
          </a:p>
        </p:txBody>
      </p:sp>
    </p:spTree>
    <p:extLst>
      <p:ext uri="{BB962C8B-B14F-4D97-AF65-F5344CB8AC3E}">
        <p14:creationId xmlns:p14="http://schemas.microsoft.com/office/powerpoint/2010/main" val="16721871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b="1" dirty="0" smtClean="0">
                <a:effectLst/>
              </a:rPr>
              <a:t>La mujer en la política</a:t>
            </a:r>
            <a:br>
              <a:rPr lang="es-ES" b="1" dirty="0" smtClean="0">
                <a:effectLst/>
              </a:rPr>
            </a:br>
            <a:endParaRPr lang="en-GB" dirty="0"/>
          </a:p>
        </p:txBody>
      </p:sp>
      <p:sp>
        <p:nvSpPr>
          <p:cNvPr id="3" name="Content Placeholder 2"/>
          <p:cNvSpPr>
            <a:spLocks noGrp="1"/>
          </p:cNvSpPr>
          <p:nvPr>
            <p:ph idx="1"/>
          </p:nvPr>
        </p:nvSpPr>
        <p:spPr/>
        <p:txBody>
          <a:bodyPr>
            <a:normAutofit/>
          </a:bodyPr>
          <a:lstStyle/>
          <a:p>
            <a:r>
              <a:rPr lang="es-ES" dirty="0" smtClean="0">
                <a:effectLst/>
              </a:rPr>
              <a:t>De los diecisiete presidentes autonómicos y dos de las ciudades autonómicas de Ceuta y Melilla, ¿Cuántos son mujeres?</a:t>
            </a:r>
          </a:p>
          <a:p>
            <a:pPr marL="914400" lvl="1" indent="-514350">
              <a:buFont typeface="+mj-lt"/>
              <a:buAutoNum type="arabicPeriod"/>
            </a:pPr>
            <a:r>
              <a:rPr lang="en-GB" dirty="0" smtClean="0"/>
              <a:t>2</a:t>
            </a:r>
          </a:p>
          <a:p>
            <a:pPr marL="914400" lvl="1" indent="-514350">
              <a:buFont typeface="+mj-lt"/>
              <a:buAutoNum type="arabicPeriod"/>
            </a:pPr>
            <a:r>
              <a:rPr lang="en-GB" dirty="0" smtClean="0"/>
              <a:t>3</a:t>
            </a:r>
          </a:p>
          <a:p>
            <a:pPr marL="914400" lvl="1" indent="-514350">
              <a:buFont typeface="+mj-lt"/>
              <a:buAutoNum type="arabicPeriod"/>
            </a:pPr>
            <a:r>
              <a:rPr lang="en-GB" dirty="0">
                <a:solidFill>
                  <a:srgbClr val="FF0000"/>
                </a:solidFill>
              </a:rPr>
              <a:t>4</a:t>
            </a:r>
          </a:p>
        </p:txBody>
      </p:sp>
      <p:sp>
        <p:nvSpPr>
          <p:cNvPr id="4" name="Rectangle 3"/>
          <p:cNvSpPr/>
          <p:nvPr/>
        </p:nvSpPr>
        <p:spPr>
          <a:xfrm>
            <a:off x="395536" y="5949280"/>
            <a:ext cx="828092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publico.es</a:t>
            </a:r>
            <a:r>
              <a:rPr lang="en-GB" dirty="0" smtClean="0"/>
              <a:t>, 8/3/2012</a:t>
            </a:r>
            <a:endParaRPr lang="en-GB" dirty="0"/>
          </a:p>
        </p:txBody>
      </p:sp>
    </p:spTree>
    <p:extLst>
      <p:ext uri="{BB962C8B-B14F-4D97-AF65-F5344CB8AC3E}">
        <p14:creationId xmlns:p14="http://schemas.microsoft.com/office/powerpoint/2010/main" val="560483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b="1" dirty="0" smtClean="0">
                <a:effectLst/>
              </a:rPr>
              <a:t>La mujer en la política</a:t>
            </a:r>
            <a:br>
              <a:rPr lang="es-ES" b="1" dirty="0" smtClean="0">
                <a:effectLst/>
              </a:rPr>
            </a:br>
            <a:endParaRPr lang="en-GB" dirty="0"/>
          </a:p>
        </p:txBody>
      </p:sp>
      <p:sp>
        <p:nvSpPr>
          <p:cNvPr id="3" name="Content Placeholder 2"/>
          <p:cNvSpPr>
            <a:spLocks noGrp="1"/>
          </p:cNvSpPr>
          <p:nvPr>
            <p:ph idx="1"/>
          </p:nvPr>
        </p:nvSpPr>
        <p:spPr/>
        <p:txBody>
          <a:bodyPr>
            <a:normAutofit/>
          </a:bodyPr>
          <a:lstStyle/>
          <a:p>
            <a:r>
              <a:rPr lang="es-ES" dirty="0" smtClean="0">
                <a:effectLst/>
              </a:rPr>
              <a:t>Los presidentes del Congreso y del Senado son TODOS hombres.</a:t>
            </a:r>
          </a:p>
          <a:p>
            <a:endParaRPr lang="en-GB" dirty="0"/>
          </a:p>
        </p:txBody>
      </p:sp>
      <p:sp>
        <p:nvSpPr>
          <p:cNvPr id="4" name="Rectangle 3"/>
          <p:cNvSpPr/>
          <p:nvPr/>
        </p:nvSpPr>
        <p:spPr>
          <a:xfrm>
            <a:off x="395536" y="5949280"/>
            <a:ext cx="828092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publico.es</a:t>
            </a:r>
            <a:r>
              <a:rPr lang="en-GB" dirty="0" smtClean="0"/>
              <a:t>, 8/3/2012</a:t>
            </a:r>
            <a:endParaRPr lang="en-GB" dirty="0"/>
          </a:p>
        </p:txBody>
      </p:sp>
    </p:spTree>
    <p:extLst>
      <p:ext uri="{BB962C8B-B14F-4D97-AF65-F5344CB8AC3E}">
        <p14:creationId xmlns:p14="http://schemas.microsoft.com/office/powerpoint/2010/main" val="18123017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Contraste</a:t>
            </a:r>
            <a:r>
              <a:rPr lang="en-GB" dirty="0" smtClean="0"/>
              <a:t> con </a:t>
            </a:r>
            <a:r>
              <a:rPr lang="en-GB" dirty="0" err="1" smtClean="0"/>
              <a:t>Noruega</a:t>
            </a:r>
            <a:endParaRPr lang="en-GB" dirty="0"/>
          </a:p>
        </p:txBody>
      </p:sp>
      <p:sp>
        <p:nvSpPr>
          <p:cNvPr id="3" name="Content Placeholder 2"/>
          <p:cNvSpPr>
            <a:spLocks noGrp="1"/>
          </p:cNvSpPr>
          <p:nvPr>
            <p:ph idx="1"/>
          </p:nvPr>
        </p:nvSpPr>
        <p:spPr/>
        <p:txBody>
          <a:bodyPr>
            <a:normAutofit/>
          </a:bodyPr>
          <a:lstStyle/>
          <a:p>
            <a:r>
              <a:rPr lang="es-ES" dirty="0" smtClean="0"/>
              <a:t>50% del Gobierno actual son mujeres</a:t>
            </a:r>
          </a:p>
          <a:p>
            <a:r>
              <a:rPr lang="es-ES" dirty="0" smtClean="0"/>
              <a:t>44% de consejeras en las empresas cotizadas</a:t>
            </a:r>
            <a:endParaRPr lang="es-ES" dirty="0"/>
          </a:p>
          <a:p>
            <a:endParaRPr lang="en-GB" dirty="0"/>
          </a:p>
        </p:txBody>
      </p:sp>
      <p:sp>
        <p:nvSpPr>
          <p:cNvPr id="4" name="Rectangle 3"/>
          <p:cNvSpPr/>
          <p:nvPr/>
        </p:nvSpPr>
        <p:spPr>
          <a:xfrm>
            <a:off x="827584" y="6093296"/>
            <a:ext cx="748883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El País, </a:t>
            </a:r>
            <a:r>
              <a:rPr lang="en-GB" dirty="0"/>
              <a:t>1 </a:t>
            </a:r>
            <a:r>
              <a:rPr lang="en-GB" dirty="0" err="1"/>
              <a:t>nov</a:t>
            </a:r>
            <a:r>
              <a:rPr lang="en-GB" dirty="0"/>
              <a:t> 2013</a:t>
            </a:r>
            <a:endParaRPr lang="es-ES_tradnl" dirty="0"/>
          </a:p>
        </p:txBody>
      </p:sp>
    </p:spTree>
    <p:extLst>
      <p:ext uri="{BB962C8B-B14F-4D97-AF65-F5344CB8AC3E}">
        <p14:creationId xmlns:p14="http://schemas.microsoft.com/office/powerpoint/2010/main" val="37118896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Tareas</a:t>
            </a:r>
            <a:r>
              <a:rPr lang="en-GB" dirty="0" smtClean="0"/>
              <a:t> </a:t>
            </a:r>
            <a:r>
              <a:rPr lang="en-GB" dirty="0" err="1" smtClean="0"/>
              <a:t>domésticas</a:t>
            </a:r>
            <a:endParaRPr lang="en-GB" dirty="0"/>
          </a:p>
        </p:txBody>
      </p:sp>
      <p:sp>
        <p:nvSpPr>
          <p:cNvPr id="3" name="Content Placeholder 2"/>
          <p:cNvSpPr>
            <a:spLocks noGrp="1"/>
          </p:cNvSpPr>
          <p:nvPr>
            <p:ph idx="1"/>
          </p:nvPr>
        </p:nvSpPr>
        <p:spPr/>
        <p:txBody>
          <a:bodyPr>
            <a:normAutofit/>
          </a:bodyPr>
          <a:lstStyle/>
          <a:p>
            <a:r>
              <a:rPr lang="es-ES" b="1" dirty="0" smtClean="0"/>
              <a:t>¿Cuánto tiempo dedican las mujeres a las tareas domésticas y a la familia al día?</a:t>
            </a:r>
          </a:p>
          <a:p>
            <a:pPr marL="914400" lvl="1" indent="-514350">
              <a:buFont typeface="+mj-lt"/>
              <a:buAutoNum type="arabicPeriod"/>
            </a:pPr>
            <a:r>
              <a:rPr lang="es-ES" dirty="0" smtClean="0"/>
              <a:t>Cuatro horas y media</a:t>
            </a:r>
          </a:p>
          <a:p>
            <a:pPr marL="914400" lvl="1" indent="-514350">
              <a:buFont typeface="+mj-lt"/>
              <a:buAutoNum type="arabicPeriod"/>
            </a:pPr>
            <a:r>
              <a:rPr lang="es-ES" dirty="0" smtClean="0"/>
              <a:t>Tres horas y media</a:t>
            </a:r>
          </a:p>
          <a:p>
            <a:pPr marL="914400" lvl="1" indent="-514350">
              <a:buFont typeface="+mj-lt"/>
              <a:buAutoNum type="arabicPeriod"/>
            </a:pPr>
            <a:r>
              <a:rPr lang="es-ES" dirty="0" smtClean="0"/>
              <a:t>Dos horas y media</a:t>
            </a:r>
          </a:p>
        </p:txBody>
      </p:sp>
      <p:sp>
        <p:nvSpPr>
          <p:cNvPr id="4" name="Rectangle 3"/>
          <p:cNvSpPr/>
          <p:nvPr/>
        </p:nvSpPr>
        <p:spPr>
          <a:xfrm>
            <a:off x="499019" y="6093296"/>
            <a:ext cx="813690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El País, 7 </a:t>
            </a:r>
            <a:r>
              <a:rPr lang="en-GB" dirty="0" err="1" smtClean="0"/>
              <a:t>marzo</a:t>
            </a:r>
            <a:r>
              <a:rPr lang="en-GB" dirty="0" smtClean="0"/>
              <a:t> 2012 </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564904"/>
            <a:ext cx="2232248" cy="3350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3573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Tareas</a:t>
            </a:r>
            <a:r>
              <a:rPr lang="en-GB" dirty="0" smtClean="0"/>
              <a:t> </a:t>
            </a:r>
            <a:r>
              <a:rPr lang="en-GB" dirty="0" err="1" smtClean="0"/>
              <a:t>domésticas</a:t>
            </a:r>
            <a:endParaRPr lang="en-GB" dirty="0"/>
          </a:p>
        </p:txBody>
      </p:sp>
      <p:sp>
        <p:nvSpPr>
          <p:cNvPr id="3" name="Content Placeholder 2"/>
          <p:cNvSpPr>
            <a:spLocks noGrp="1"/>
          </p:cNvSpPr>
          <p:nvPr>
            <p:ph idx="1"/>
          </p:nvPr>
        </p:nvSpPr>
        <p:spPr/>
        <p:txBody>
          <a:bodyPr>
            <a:normAutofit/>
          </a:bodyPr>
          <a:lstStyle/>
          <a:p>
            <a:r>
              <a:rPr lang="es-ES" b="1" dirty="0" smtClean="0"/>
              <a:t>¿Cuánto tiempo dedican las mujeres a las tareas domésticas y a la familia al día?</a:t>
            </a:r>
          </a:p>
          <a:p>
            <a:pPr marL="914400" lvl="1" indent="-514350">
              <a:buFont typeface="+mj-lt"/>
              <a:buAutoNum type="arabicPeriod"/>
            </a:pPr>
            <a:r>
              <a:rPr lang="es-ES" dirty="0" smtClean="0">
                <a:solidFill>
                  <a:srgbClr val="FF0000"/>
                </a:solidFill>
              </a:rPr>
              <a:t>Cuatro horas y media</a:t>
            </a:r>
          </a:p>
          <a:p>
            <a:pPr marL="914400" lvl="1" indent="-514350">
              <a:buFont typeface="+mj-lt"/>
              <a:buAutoNum type="arabicPeriod"/>
            </a:pPr>
            <a:r>
              <a:rPr lang="es-ES" dirty="0" smtClean="0"/>
              <a:t>Tres horas y media</a:t>
            </a:r>
          </a:p>
          <a:p>
            <a:pPr marL="914400" lvl="1" indent="-514350">
              <a:buFont typeface="+mj-lt"/>
              <a:buAutoNum type="arabicPeriod"/>
            </a:pPr>
            <a:r>
              <a:rPr lang="es-ES" dirty="0" smtClean="0"/>
              <a:t>Dos horas y media</a:t>
            </a:r>
          </a:p>
        </p:txBody>
      </p:sp>
      <p:sp>
        <p:nvSpPr>
          <p:cNvPr id="4" name="Rectangle 3"/>
          <p:cNvSpPr/>
          <p:nvPr/>
        </p:nvSpPr>
        <p:spPr>
          <a:xfrm>
            <a:off x="499019" y="6093296"/>
            <a:ext cx="813690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El País, 7 </a:t>
            </a:r>
            <a:r>
              <a:rPr lang="en-GB" dirty="0" err="1" smtClean="0"/>
              <a:t>marzo</a:t>
            </a:r>
            <a:r>
              <a:rPr lang="en-GB" dirty="0" smtClean="0"/>
              <a:t> 2012 </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564904"/>
            <a:ext cx="2232248" cy="3350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52258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Tareas</a:t>
            </a:r>
            <a:r>
              <a:rPr lang="en-GB" dirty="0" smtClean="0"/>
              <a:t> </a:t>
            </a:r>
            <a:r>
              <a:rPr lang="en-GB" dirty="0" err="1" smtClean="0"/>
              <a:t>domésticas</a:t>
            </a:r>
            <a:endParaRPr lang="en-GB" dirty="0"/>
          </a:p>
        </p:txBody>
      </p:sp>
      <p:sp>
        <p:nvSpPr>
          <p:cNvPr id="3" name="Content Placeholder 2"/>
          <p:cNvSpPr>
            <a:spLocks noGrp="1"/>
          </p:cNvSpPr>
          <p:nvPr>
            <p:ph idx="1"/>
          </p:nvPr>
        </p:nvSpPr>
        <p:spPr/>
        <p:txBody>
          <a:bodyPr>
            <a:normAutofit lnSpcReduction="10000"/>
          </a:bodyPr>
          <a:lstStyle/>
          <a:p>
            <a:r>
              <a:rPr lang="es-ES" b="1" dirty="0" smtClean="0"/>
              <a:t>¿Cuánto tiempo dedican las mujeres a las tareas domésticas y a la familia al día?</a:t>
            </a:r>
          </a:p>
          <a:p>
            <a:pPr marL="914400" lvl="1" indent="-514350">
              <a:buFont typeface="+mj-lt"/>
              <a:buAutoNum type="arabicPeriod"/>
            </a:pPr>
            <a:r>
              <a:rPr lang="es-ES" dirty="0" smtClean="0"/>
              <a:t>Cuatro horas y media</a:t>
            </a:r>
          </a:p>
          <a:p>
            <a:pPr marL="914400" lvl="1" indent="-514350">
              <a:buFont typeface="+mj-lt"/>
              <a:buAutoNum type="arabicPeriod"/>
            </a:pPr>
            <a:r>
              <a:rPr lang="es-ES" dirty="0" smtClean="0"/>
              <a:t>Tres horas y media</a:t>
            </a:r>
          </a:p>
          <a:p>
            <a:pPr marL="914400" lvl="1" indent="-514350">
              <a:buFont typeface="+mj-lt"/>
              <a:buAutoNum type="arabicPeriod"/>
            </a:pPr>
            <a:r>
              <a:rPr lang="es-ES" dirty="0" smtClean="0"/>
              <a:t>Dos horas y media</a:t>
            </a:r>
          </a:p>
          <a:p>
            <a:r>
              <a:rPr lang="es-ES" b="1" dirty="0" smtClean="0"/>
              <a:t>¿Y los hombres?</a:t>
            </a:r>
          </a:p>
          <a:p>
            <a:pPr marL="914400" lvl="1" indent="-514350">
              <a:buFont typeface="+mj-lt"/>
              <a:buAutoNum type="arabicPeriod"/>
            </a:pPr>
            <a:r>
              <a:rPr lang="es-ES" dirty="0" smtClean="0"/>
              <a:t>Una hora y media</a:t>
            </a:r>
          </a:p>
          <a:p>
            <a:pPr marL="914400" lvl="1" indent="-514350">
              <a:buFont typeface="+mj-lt"/>
              <a:buAutoNum type="arabicPeriod"/>
            </a:pPr>
            <a:r>
              <a:rPr lang="es-ES" dirty="0" smtClean="0"/>
              <a:t>Dos horas y media </a:t>
            </a:r>
          </a:p>
          <a:p>
            <a:pPr marL="914400" lvl="1" indent="-514350">
              <a:buFont typeface="+mj-lt"/>
              <a:buAutoNum type="arabicPeriod"/>
            </a:pPr>
            <a:r>
              <a:rPr lang="es-ES" dirty="0" smtClean="0"/>
              <a:t>Dos horas </a:t>
            </a:r>
            <a:endParaRPr lang="en-GB" dirty="0"/>
          </a:p>
        </p:txBody>
      </p:sp>
      <p:sp>
        <p:nvSpPr>
          <p:cNvPr id="4" name="Rectangle 3"/>
          <p:cNvSpPr/>
          <p:nvPr/>
        </p:nvSpPr>
        <p:spPr>
          <a:xfrm>
            <a:off x="499019" y="6093296"/>
            <a:ext cx="813690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El País, 7 </a:t>
            </a:r>
            <a:r>
              <a:rPr lang="en-GB" dirty="0" err="1" smtClean="0"/>
              <a:t>marzo</a:t>
            </a:r>
            <a:r>
              <a:rPr lang="en-GB" dirty="0" smtClean="0"/>
              <a:t> 2012 </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564904"/>
            <a:ext cx="2232248" cy="3350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3450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Tareas</a:t>
            </a:r>
            <a:r>
              <a:rPr lang="en-GB" dirty="0" smtClean="0"/>
              <a:t> </a:t>
            </a:r>
            <a:r>
              <a:rPr lang="en-GB" dirty="0" err="1" smtClean="0"/>
              <a:t>domésticas</a:t>
            </a:r>
            <a:endParaRPr lang="en-GB" dirty="0"/>
          </a:p>
        </p:txBody>
      </p:sp>
      <p:sp>
        <p:nvSpPr>
          <p:cNvPr id="3" name="Content Placeholder 2"/>
          <p:cNvSpPr>
            <a:spLocks noGrp="1"/>
          </p:cNvSpPr>
          <p:nvPr>
            <p:ph idx="1"/>
          </p:nvPr>
        </p:nvSpPr>
        <p:spPr/>
        <p:txBody>
          <a:bodyPr>
            <a:normAutofit lnSpcReduction="10000"/>
          </a:bodyPr>
          <a:lstStyle/>
          <a:p>
            <a:r>
              <a:rPr lang="es-ES" b="1" dirty="0" smtClean="0"/>
              <a:t>¿Cuánto tiempo dedican las mujeres a las tareas domésticas y a la familia al día?</a:t>
            </a:r>
          </a:p>
          <a:p>
            <a:pPr marL="914400" lvl="1" indent="-514350">
              <a:buFont typeface="+mj-lt"/>
              <a:buAutoNum type="arabicPeriod"/>
            </a:pPr>
            <a:r>
              <a:rPr lang="es-ES" dirty="0" smtClean="0"/>
              <a:t>Cuatro horas y media</a:t>
            </a:r>
          </a:p>
          <a:p>
            <a:pPr marL="914400" lvl="1" indent="-514350">
              <a:buFont typeface="+mj-lt"/>
              <a:buAutoNum type="arabicPeriod"/>
            </a:pPr>
            <a:r>
              <a:rPr lang="es-ES" dirty="0" smtClean="0"/>
              <a:t>Tres horas y media</a:t>
            </a:r>
          </a:p>
          <a:p>
            <a:pPr marL="914400" lvl="1" indent="-514350">
              <a:buFont typeface="+mj-lt"/>
              <a:buAutoNum type="arabicPeriod"/>
            </a:pPr>
            <a:r>
              <a:rPr lang="es-ES" dirty="0" smtClean="0"/>
              <a:t>Dos horas y media</a:t>
            </a:r>
          </a:p>
          <a:p>
            <a:r>
              <a:rPr lang="es-ES" b="1" dirty="0" smtClean="0"/>
              <a:t>¿Y los hombres?</a:t>
            </a:r>
          </a:p>
          <a:p>
            <a:pPr marL="914400" lvl="1" indent="-514350">
              <a:buFont typeface="+mj-lt"/>
              <a:buAutoNum type="arabicPeriod"/>
            </a:pPr>
            <a:r>
              <a:rPr lang="es-ES" dirty="0" smtClean="0"/>
              <a:t>Una hora y media</a:t>
            </a:r>
          </a:p>
          <a:p>
            <a:pPr marL="914400" lvl="1" indent="-514350">
              <a:buFont typeface="+mj-lt"/>
              <a:buAutoNum type="arabicPeriod"/>
            </a:pPr>
            <a:r>
              <a:rPr lang="es-ES" dirty="0" smtClean="0">
                <a:solidFill>
                  <a:srgbClr val="FF0000"/>
                </a:solidFill>
              </a:rPr>
              <a:t>Dos horas y media </a:t>
            </a:r>
          </a:p>
          <a:p>
            <a:pPr marL="914400" lvl="1" indent="-514350">
              <a:buFont typeface="+mj-lt"/>
              <a:buAutoNum type="arabicPeriod"/>
            </a:pPr>
            <a:r>
              <a:rPr lang="es-ES" dirty="0" smtClean="0"/>
              <a:t>Dos horas </a:t>
            </a:r>
            <a:endParaRPr lang="en-GB" dirty="0"/>
          </a:p>
        </p:txBody>
      </p:sp>
      <p:sp>
        <p:nvSpPr>
          <p:cNvPr id="4" name="Rectangle 3"/>
          <p:cNvSpPr/>
          <p:nvPr/>
        </p:nvSpPr>
        <p:spPr>
          <a:xfrm>
            <a:off x="499019" y="6093296"/>
            <a:ext cx="813690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El País, 7 </a:t>
            </a:r>
            <a:r>
              <a:rPr lang="en-GB" dirty="0" err="1" smtClean="0"/>
              <a:t>marzo</a:t>
            </a:r>
            <a:r>
              <a:rPr lang="en-GB" dirty="0" smtClean="0"/>
              <a:t> 2012 </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564904"/>
            <a:ext cx="2232248" cy="3350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39242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“Ellas han sabido ver más oportunidad en la crisis que los hombres</a:t>
            </a:r>
            <a:r>
              <a:rPr lang="es-ES" dirty="0" smtClean="0"/>
              <a:t>”</a:t>
            </a:r>
            <a:endParaRPr lang="en-GB" dirty="0"/>
          </a:p>
        </p:txBody>
      </p:sp>
      <p:sp>
        <p:nvSpPr>
          <p:cNvPr id="3" name="Content Placeholder 2"/>
          <p:cNvSpPr>
            <a:spLocks noGrp="1"/>
          </p:cNvSpPr>
          <p:nvPr>
            <p:ph idx="1"/>
          </p:nvPr>
        </p:nvSpPr>
        <p:spPr/>
        <p:txBody>
          <a:bodyPr>
            <a:normAutofit/>
          </a:bodyPr>
          <a:lstStyle/>
          <a:p>
            <a:r>
              <a:rPr lang="es-ES" dirty="0" smtClean="0"/>
              <a:t>El autoempleo, una opción popular</a:t>
            </a:r>
          </a:p>
          <a:p>
            <a:r>
              <a:rPr lang="es-ES" dirty="0" smtClean="0"/>
              <a:t>En el 2008, ellas eran las responsables del 20% de las microempresas que se creaban, desde esa fecha hasta 2011 los son en un 31%. </a:t>
            </a:r>
          </a:p>
          <a:p>
            <a:r>
              <a:rPr lang="es-ES" dirty="0" smtClean="0"/>
              <a:t>les proporciona empleo que es difícil de encontrar y les da flexibilidad laboral que deja hueco para otras tareas:  la casa, los hijos, los mayores…</a:t>
            </a:r>
            <a:endParaRPr lang="en-GB" dirty="0"/>
          </a:p>
        </p:txBody>
      </p:sp>
      <p:sp>
        <p:nvSpPr>
          <p:cNvPr id="4" name="Rectangle 3"/>
          <p:cNvSpPr/>
          <p:nvPr/>
        </p:nvSpPr>
        <p:spPr>
          <a:xfrm>
            <a:off x="899592" y="5949280"/>
            <a:ext cx="734481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El País</a:t>
            </a:r>
            <a:r>
              <a:rPr lang="es-ES" dirty="0" smtClean="0"/>
              <a:t>, </a:t>
            </a:r>
            <a:r>
              <a:rPr lang="es-ES" dirty="0" smtClean="0"/>
              <a:t>7 marzo 2012 </a:t>
            </a:r>
            <a:endParaRPr lang="en-GB" dirty="0"/>
          </a:p>
        </p:txBody>
      </p:sp>
    </p:spTree>
    <p:extLst>
      <p:ext uri="{BB962C8B-B14F-4D97-AF65-F5344CB8AC3E}">
        <p14:creationId xmlns:p14="http://schemas.microsoft.com/office/powerpoint/2010/main" val="26865542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Violencia</a:t>
            </a:r>
            <a:r>
              <a:rPr lang="en-GB" dirty="0" smtClean="0"/>
              <a:t> de </a:t>
            </a:r>
            <a:r>
              <a:rPr lang="en-GB" dirty="0" err="1" smtClean="0"/>
              <a:t>género</a:t>
            </a:r>
            <a:endParaRPr lang="en-GB" dirty="0"/>
          </a:p>
        </p:txBody>
      </p:sp>
      <p:sp>
        <p:nvSpPr>
          <p:cNvPr id="3" name="Content Placeholder 2"/>
          <p:cNvSpPr>
            <a:spLocks noGrp="1"/>
          </p:cNvSpPr>
          <p:nvPr>
            <p:ph idx="1"/>
          </p:nvPr>
        </p:nvSpPr>
        <p:spPr/>
        <p:txBody>
          <a:bodyPr>
            <a:normAutofit/>
          </a:bodyPr>
          <a:lstStyle/>
          <a:p>
            <a:r>
              <a:rPr lang="es-ES" dirty="0" smtClean="0"/>
              <a:t>Un grave problema, suele ocurrir cuando la mujer le pide el divorcio o la separación al hombre</a:t>
            </a:r>
          </a:p>
          <a:p>
            <a:r>
              <a:rPr lang="es-ES" b="1" dirty="0" smtClean="0"/>
              <a:t>41 mujeres y cinco niños han muerto por violencia de género en lo que va de año</a:t>
            </a:r>
          </a:p>
        </p:txBody>
      </p:sp>
      <p:sp>
        <p:nvSpPr>
          <p:cNvPr id="4" name="Rectangle 3"/>
          <p:cNvSpPr/>
          <p:nvPr/>
        </p:nvSpPr>
        <p:spPr>
          <a:xfrm>
            <a:off x="611560" y="6093296"/>
            <a:ext cx="792088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El País, </a:t>
            </a:r>
            <a:r>
              <a:rPr lang="en-GB" dirty="0" smtClean="0"/>
              <a:t>29 Oct 2013</a:t>
            </a:r>
            <a:endParaRPr lang="en-GB" dirty="0"/>
          </a:p>
        </p:txBody>
      </p:sp>
    </p:spTree>
    <p:extLst>
      <p:ext uri="{BB962C8B-B14F-4D97-AF65-F5344CB8AC3E}">
        <p14:creationId xmlns:p14="http://schemas.microsoft.com/office/powerpoint/2010/main" val="470884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2403" y="1459351"/>
            <a:ext cx="5562541"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214235"/>
            <a:ext cx="2952328" cy="4422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0287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Violencia</a:t>
            </a:r>
            <a:r>
              <a:rPr lang="en-GB" dirty="0" smtClean="0"/>
              <a:t> de </a:t>
            </a:r>
            <a:r>
              <a:rPr lang="en-GB" dirty="0" err="1" smtClean="0"/>
              <a:t>género</a:t>
            </a:r>
            <a:r>
              <a:rPr lang="en-GB" dirty="0" smtClean="0"/>
              <a:t>: </a:t>
            </a:r>
            <a:r>
              <a:rPr lang="en-GB" dirty="0" err="1" smtClean="0"/>
              <a:t>campañas</a:t>
            </a:r>
            <a:endParaRPr lang="en-GB" dirty="0"/>
          </a:p>
        </p:txBody>
      </p:sp>
      <p:sp>
        <p:nvSpPr>
          <p:cNvPr id="3" name="Content Placeholder 2"/>
          <p:cNvSpPr>
            <a:spLocks noGrp="1"/>
          </p:cNvSpPr>
          <p:nvPr>
            <p:ph idx="1"/>
          </p:nvPr>
        </p:nvSpPr>
        <p:spPr/>
        <p:txBody>
          <a:bodyPr/>
          <a:lstStyle/>
          <a:p>
            <a:pPr marL="0" indent="0">
              <a:buNone/>
            </a:pPr>
            <a:r>
              <a:rPr lang="en-GB" dirty="0" smtClean="0">
                <a:hlinkClick r:id="rId2"/>
              </a:rPr>
              <a:t>http://www.youtube.com/watch?v=TUiUzRE8LQs</a:t>
            </a:r>
            <a:endParaRPr lang="en-GB" dirty="0" smtClean="0"/>
          </a:p>
          <a:p>
            <a:endParaRPr lang="en-GB" dirty="0"/>
          </a:p>
        </p:txBody>
      </p:sp>
    </p:spTree>
    <p:extLst>
      <p:ext uri="{BB962C8B-B14F-4D97-AF65-F5344CB8AC3E}">
        <p14:creationId xmlns:p14="http://schemas.microsoft.com/office/powerpoint/2010/main" val="32933599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Esperanza….</a:t>
            </a:r>
            <a:endParaRPr lang="en-GB" dirty="0"/>
          </a:p>
        </p:txBody>
      </p:sp>
      <p:sp>
        <p:nvSpPr>
          <p:cNvPr id="3" name="Content Placeholder 2"/>
          <p:cNvSpPr>
            <a:spLocks noGrp="1"/>
          </p:cNvSpPr>
          <p:nvPr>
            <p:ph idx="1"/>
          </p:nvPr>
        </p:nvSpPr>
        <p:spPr/>
        <p:txBody>
          <a:bodyPr>
            <a:normAutofit/>
          </a:bodyPr>
          <a:lstStyle/>
          <a:p>
            <a:r>
              <a:rPr lang="es-ES" dirty="0"/>
              <a:t>D</a:t>
            </a:r>
            <a:r>
              <a:rPr lang="es-ES" dirty="0" smtClean="0"/>
              <a:t>esde </a:t>
            </a:r>
            <a:r>
              <a:rPr lang="es-ES" dirty="0"/>
              <a:t>2008, las denuncias por violencia machista han descendido un 9,2</a:t>
            </a:r>
            <a:r>
              <a:rPr lang="es-ES" dirty="0" smtClean="0"/>
              <a:t>%</a:t>
            </a:r>
            <a:endParaRPr lang="es-ES" dirty="0"/>
          </a:p>
        </p:txBody>
      </p:sp>
      <p:sp>
        <p:nvSpPr>
          <p:cNvPr id="4" name="Rectangle 3"/>
          <p:cNvSpPr/>
          <p:nvPr/>
        </p:nvSpPr>
        <p:spPr>
          <a:xfrm>
            <a:off x="611560" y="6093296"/>
            <a:ext cx="792088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El País, </a:t>
            </a:r>
            <a:r>
              <a:rPr lang="en-GB" dirty="0" smtClean="0"/>
              <a:t>29 Oct 2013</a:t>
            </a:r>
            <a:endParaRPr lang="en-GB" dirty="0"/>
          </a:p>
        </p:txBody>
      </p:sp>
    </p:spTree>
    <p:extLst>
      <p:ext uri="{BB962C8B-B14F-4D97-AF65-F5344CB8AC3E}">
        <p14:creationId xmlns:p14="http://schemas.microsoft.com/office/powerpoint/2010/main" val="10403063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 </a:t>
            </a:r>
            <a:r>
              <a:rPr lang="en-GB" dirty="0" err="1" smtClean="0"/>
              <a:t>mujer</a:t>
            </a:r>
            <a:r>
              <a:rPr lang="en-GB" dirty="0" smtClean="0"/>
              <a:t> en la </a:t>
            </a:r>
            <a:r>
              <a:rPr lang="en-GB" dirty="0" err="1" smtClean="0"/>
              <a:t>Educación</a:t>
            </a:r>
            <a:endParaRPr lang="en-GB" dirty="0"/>
          </a:p>
        </p:txBody>
      </p:sp>
      <p:sp>
        <p:nvSpPr>
          <p:cNvPr id="3" name="Content Placeholder 2"/>
          <p:cNvSpPr>
            <a:spLocks noGrp="1"/>
          </p:cNvSpPr>
          <p:nvPr>
            <p:ph idx="1"/>
          </p:nvPr>
        </p:nvSpPr>
        <p:spPr/>
        <p:txBody>
          <a:bodyPr>
            <a:normAutofit fontScale="77500" lnSpcReduction="20000"/>
          </a:bodyPr>
          <a:lstStyle/>
          <a:p>
            <a:r>
              <a:rPr lang="es-ES" dirty="0" smtClean="0">
                <a:effectLst/>
              </a:rPr>
              <a:t>En las pruebas de </a:t>
            </a:r>
            <a:r>
              <a:rPr lang="es-ES" b="1" dirty="0" smtClean="0">
                <a:effectLst/>
              </a:rPr>
              <a:t>acceso a la universidad</a:t>
            </a:r>
            <a:r>
              <a:rPr lang="es-ES" dirty="0" smtClean="0">
                <a:effectLst/>
              </a:rPr>
              <a:t>, las mujeres son mayoría y, además, consiguen más aprobados: 55,7 por ciento por 44,3 por ciento.</a:t>
            </a:r>
          </a:p>
          <a:p>
            <a:r>
              <a:rPr lang="es-ES" dirty="0" smtClean="0">
                <a:effectLst/>
              </a:rPr>
              <a:t>El 54,1 por ciento de los </a:t>
            </a:r>
            <a:r>
              <a:rPr lang="es-ES" b="1" dirty="0" smtClean="0">
                <a:effectLst/>
              </a:rPr>
              <a:t>estudiantes universitarios </a:t>
            </a:r>
            <a:r>
              <a:rPr lang="es-ES" dirty="0" smtClean="0">
                <a:effectLst/>
              </a:rPr>
              <a:t>son mujeres y su presencia es mayoritaria en todas las ramas, excepto en las técnicas.</a:t>
            </a:r>
          </a:p>
          <a:p>
            <a:r>
              <a:rPr lang="es-ES" dirty="0" smtClean="0">
                <a:effectLst/>
              </a:rPr>
              <a:t>El rendimiento de las mujeres en los títulos de</a:t>
            </a:r>
            <a:r>
              <a:rPr lang="es-ES" b="1" dirty="0" smtClean="0">
                <a:effectLst/>
              </a:rPr>
              <a:t> máster </a:t>
            </a:r>
            <a:r>
              <a:rPr lang="es-ES" dirty="0" smtClean="0">
                <a:effectLst/>
              </a:rPr>
              <a:t>supera en diez puntos porcentuales al de los hombres: el 71,4 por ciento frente al 61,8 por ciento.</a:t>
            </a:r>
          </a:p>
          <a:p>
            <a:r>
              <a:rPr lang="es-ES" dirty="0" smtClean="0">
                <a:effectLst/>
              </a:rPr>
              <a:t>El 61,1 por ciento de los lectores de </a:t>
            </a:r>
            <a:r>
              <a:rPr lang="es-ES" b="1" dirty="0" smtClean="0">
                <a:effectLst/>
              </a:rPr>
              <a:t>tesis doctorales </a:t>
            </a:r>
            <a:r>
              <a:rPr lang="es-ES" dirty="0" smtClean="0">
                <a:effectLst/>
              </a:rPr>
              <a:t>con menos de 34 años son mujeres.</a:t>
            </a:r>
          </a:p>
          <a:p>
            <a:r>
              <a:rPr lang="es-ES" b="1" dirty="0" smtClean="0">
                <a:effectLst/>
              </a:rPr>
              <a:t>A pesar de estas cifras, las mujeres sólo representan el 16,8 por ciento del total de catedráticos de universidad. </a:t>
            </a:r>
          </a:p>
          <a:p>
            <a:endParaRPr lang="en-GB" dirty="0"/>
          </a:p>
        </p:txBody>
      </p:sp>
      <p:sp>
        <p:nvSpPr>
          <p:cNvPr id="4" name="Rectangle 3"/>
          <p:cNvSpPr/>
          <p:nvPr/>
        </p:nvSpPr>
        <p:spPr>
          <a:xfrm>
            <a:off x="467544" y="5949280"/>
            <a:ext cx="813690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publico.es</a:t>
            </a:r>
            <a:r>
              <a:rPr lang="en-GB" dirty="0" smtClean="0"/>
              <a:t>, 8/3/2012</a:t>
            </a:r>
            <a:endParaRPr lang="en-GB" dirty="0"/>
          </a:p>
        </p:txBody>
      </p:sp>
    </p:spTree>
    <p:extLst>
      <p:ext uri="{BB962C8B-B14F-4D97-AF65-F5344CB8AC3E}">
        <p14:creationId xmlns:p14="http://schemas.microsoft.com/office/powerpoint/2010/main" val="20685045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dirty="0" smtClean="0"/>
              <a:t>En resumen, la cosa esta difícil para las mujeres</a:t>
            </a:r>
            <a:endParaRPr lang="es-ES_tradnl" dirty="0"/>
          </a:p>
        </p:txBody>
      </p:sp>
      <p:sp>
        <p:nvSpPr>
          <p:cNvPr id="3" name="Content Placeholder 2"/>
          <p:cNvSpPr>
            <a:spLocks noGrp="1"/>
          </p:cNvSpPr>
          <p:nvPr>
            <p:ph idx="1"/>
          </p:nvPr>
        </p:nvSpPr>
        <p:spPr/>
        <p:txBody>
          <a:bodyPr/>
          <a:lstStyle/>
          <a:p>
            <a:r>
              <a:rPr lang="es-ES" dirty="0" smtClean="0"/>
              <a:t>Mucho desempleo</a:t>
            </a:r>
          </a:p>
          <a:p>
            <a:r>
              <a:rPr lang="es-ES" dirty="0" smtClean="0"/>
              <a:t>Peores trabajos </a:t>
            </a:r>
          </a:p>
          <a:p>
            <a:r>
              <a:rPr lang="es-ES" dirty="0" smtClean="0"/>
              <a:t>Peor pagadas</a:t>
            </a:r>
          </a:p>
          <a:p>
            <a:r>
              <a:rPr lang="es-ES" dirty="0" smtClean="0"/>
              <a:t>Más obligaciones en casa</a:t>
            </a:r>
          </a:p>
          <a:p>
            <a:r>
              <a:rPr lang="es-ES" dirty="0" smtClean="0"/>
              <a:t>Sufren maltratos </a:t>
            </a:r>
            <a:endParaRPr lang="en-GB" dirty="0"/>
          </a:p>
        </p:txBody>
      </p:sp>
      <p:sp>
        <p:nvSpPr>
          <p:cNvPr id="4" name="Rectangle 3"/>
          <p:cNvSpPr/>
          <p:nvPr/>
        </p:nvSpPr>
        <p:spPr>
          <a:xfrm>
            <a:off x="683568" y="5661248"/>
            <a:ext cx="770485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El País, </a:t>
            </a:r>
            <a:r>
              <a:rPr lang="en-GB" dirty="0" smtClean="0"/>
              <a:t>7 </a:t>
            </a:r>
            <a:r>
              <a:rPr lang="en-GB" dirty="0" err="1" smtClean="0"/>
              <a:t>marzo</a:t>
            </a:r>
            <a:r>
              <a:rPr lang="en-GB" dirty="0" smtClean="0"/>
              <a:t> 2012 </a:t>
            </a:r>
            <a:endParaRPr lang="en-GB" dirty="0"/>
          </a:p>
        </p:txBody>
      </p:sp>
    </p:spTree>
    <p:extLst>
      <p:ext uri="{BB962C8B-B14F-4D97-AF65-F5344CB8AC3E}">
        <p14:creationId xmlns:p14="http://schemas.microsoft.com/office/powerpoint/2010/main" val="28884507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Segundo </a:t>
            </a:r>
            <a:r>
              <a:rPr lang="en-GB" dirty="0" err="1" smtClean="0"/>
              <a:t>grupo</a:t>
            </a:r>
            <a:r>
              <a:rPr lang="en-GB" dirty="0" smtClean="0"/>
              <a:t> </a:t>
            </a:r>
            <a:r>
              <a:rPr lang="en-GB" dirty="0" err="1" smtClean="0"/>
              <a:t>maltratado</a:t>
            </a:r>
            <a:endParaRPr lang="es-ES_tradnl" dirty="0"/>
          </a:p>
        </p:txBody>
      </p:sp>
      <p:sp>
        <p:nvSpPr>
          <p:cNvPr id="3" name="Content Placeholder 2"/>
          <p:cNvSpPr>
            <a:spLocks noGrp="1"/>
          </p:cNvSpPr>
          <p:nvPr>
            <p:ph idx="1"/>
          </p:nvPr>
        </p:nvSpPr>
        <p:spPr/>
        <p:txBody>
          <a:bodyPr/>
          <a:lstStyle/>
          <a:p>
            <a:r>
              <a:rPr lang="en-GB" dirty="0" smtClean="0"/>
              <a:t>Los </a:t>
            </a:r>
            <a:r>
              <a:rPr lang="en-GB" dirty="0" err="1" smtClean="0"/>
              <a:t>inmigrantes</a:t>
            </a:r>
            <a:endParaRPr lang="en-GB" dirty="0" smtClean="0"/>
          </a:p>
          <a:p>
            <a:endParaRPr lang="es-ES_tradnl" dirty="0"/>
          </a:p>
          <a:p>
            <a:endParaRPr lang="es-ES_tradnl"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266774"/>
            <a:ext cx="7126930" cy="4034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24914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inmigración</a:t>
            </a:r>
            <a:endParaRPr lang="es-ES_tradnl" dirty="0"/>
          </a:p>
        </p:txBody>
      </p:sp>
      <p:sp>
        <p:nvSpPr>
          <p:cNvPr id="3" name="Content Placeholder 2"/>
          <p:cNvSpPr>
            <a:spLocks noGrp="1"/>
          </p:cNvSpPr>
          <p:nvPr>
            <p:ph idx="1"/>
          </p:nvPr>
        </p:nvSpPr>
        <p:spPr/>
        <p:txBody>
          <a:bodyPr>
            <a:normAutofit fontScale="77500" lnSpcReduction="20000"/>
          </a:bodyPr>
          <a:lstStyle/>
          <a:p>
            <a:r>
              <a:rPr lang="es-ES" b="1" dirty="0" smtClean="0"/>
              <a:t>En España residen actualmente 6,5 millones de extranjeros. Ordenados de acuerdo a su número:</a:t>
            </a:r>
          </a:p>
          <a:p>
            <a:pPr marL="514350" indent="-514350" fontAlgn="ctr">
              <a:buFont typeface="+mj-lt"/>
              <a:buAutoNum type="arabicPeriod"/>
            </a:pPr>
            <a:r>
              <a:rPr lang="es-ES_tradnl" dirty="0">
                <a:hlinkClick r:id="rId2"/>
              </a:rPr>
              <a:t>Iberoamérica</a:t>
            </a:r>
            <a:endParaRPr lang="es-ES_tradnl" dirty="0"/>
          </a:p>
          <a:p>
            <a:pPr marL="514350" indent="-514350" fontAlgn="ctr">
              <a:buFont typeface="+mj-lt"/>
              <a:buAutoNum type="arabicPeriod"/>
            </a:pPr>
            <a:r>
              <a:rPr lang="es-ES_tradnl" dirty="0">
                <a:hlinkClick r:id="rId3"/>
              </a:rPr>
              <a:t>Europa Occidental</a:t>
            </a:r>
            <a:endParaRPr lang="es-ES_tradnl" dirty="0"/>
          </a:p>
          <a:p>
            <a:pPr marL="514350" indent="-514350" fontAlgn="ctr">
              <a:buFont typeface="+mj-lt"/>
              <a:buAutoNum type="arabicPeriod"/>
            </a:pPr>
            <a:r>
              <a:rPr lang="es-ES_tradnl" dirty="0">
                <a:hlinkClick r:id="rId4"/>
              </a:rPr>
              <a:t>Europa del Este</a:t>
            </a:r>
            <a:endParaRPr lang="es-ES_tradnl" dirty="0"/>
          </a:p>
          <a:p>
            <a:pPr marL="514350" indent="-514350" fontAlgn="ctr">
              <a:buFont typeface="+mj-lt"/>
              <a:buAutoNum type="arabicPeriod"/>
            </a:pPr>
            <a:r>
              <a:rPr lang="es-ES_tradnl" dirty="0">
                <a:hlinkClick r:id="rId5"/>
              </a:rPr>
              <a:t>África del Norte</a:t>
            </a:r>
            <a:endParaRPr lang="es-ES_tradnl" dirty="0"/>
          </a:p>
          <a:p>
            <a:pPr marL="514350" indent="-514350" fontAlgn="ctr">
              <a:buFont typeface="+mj-lt"/>
              <a:buAutoNum type="arabicPeriod"/>
            </a:pPr>
            <a:r>
              <a:rPr lang="es-ES_tradnl" dirty="0">
                <a:hlinkClick r:id="rId6"/>
              </a:rPr>
              <a:t>África subsahariana</a:t>
            </a:r>
            <a:endParaRPr lang="es-ES_tradnl" dirty="0"/>
          </a:p>
          <a:p>
            <a:pPr marL="514350" indent="-514350" fontAlgn="ctr">
              <a:buFont typeface="+mj-lt"/>
              <a:buAutoNum type="arabicPeriod"/>
            </a:pPr>
            <a:r>
              <a:rPr lang="es-ES_tradnl" dirty="0">
                <a:hlinkClick r:id="rId7"/>
              </a:rPr>
              <a:t>Extremo Oriente</a:t>
            </a:r>
            <a:endParaRPr lang="es-ES_tradnl" dirty="0"/>
          </a:p>
          <a:p>
            <a:pPr marL="514350" indent="-514350" fontAlgn="ctr">
              <a:buFont typeface="+mj-lt"/>
              <a:buAutoNum type="arabicPeriod"/>
            </a:pPr>
            <a:r>
              <a:rPr lang="es-ES_tradnl" dirty="0">
                <a:hlinkClick r:id="rId8"/>
              </a:rPr>
              <a:t>Subcontinente indio</a:t>
            </a:r>
            <a:endParaRPr lang="es-ES_tradnl" dirty="0"/>
          </a:p>
          <a:p>
            <a:pPr marL="514350" indent="-514350" fontAlgn="ctr">
              <a:buFont typeface="+mj-lt"/>
              <a:buAutoNum type="arabicPeriod"/>
            </a:pPr>
            <a:r>
              <a:rPr lang="es-ES_tradnl" dirty="0">
                <a:hlinkClick r:id="rId9"/>
              </a:rPr>
              <a:t>América del Norte</a:t>
            </a:r>
            <a:endParaRPr lang="es-ES_tradnl" dirty="0"/>
          </a:p>
          <a:p>
            <a:pPr marL="514350" indent="-514350" fontAlgn="ctr">
              <a:buFont typeface="+mj-lt"/>
              <a:buAutoNum type="arabicPeriod"/>
            </a:pPr>
            <a:r>
              <a:rPr lang="es-ES_tradnl" dirty="0">
                <a:hlinkClick r:id="rId10"/>
              </a:rPr>
              <a:t>Medio Oriente</a:t>
            </a:r>
            <a:endParaRPr lang="es-ES_tradnl" dirty="0"/>
          </a:p>
          <a:p>
            <a:pPr marL="514350" indent="-514350" fontAlgn="ctr">
              <a:buFont typeface="+mj-lt"/>
              <a:buAutoNum type="arabicPeriod"/>
            </a:pPr>
            <a:r>
              <a:rPr lang="es-ES_tradnl" dirty="0">
                <a:hlinkClick r:id="rId11"/>
              </a:rPr>
              <a:t>Oceanía</a:t>
            </a:r>
            <a:endParaRPr lang="es-ES_tradnl" dirty="0"/>
          </a:p>
          <a:p>
            <a:endParaRPr lang="en-GB" dirty="0"/>
          </a:p>
        </p:txBody>
      </p:sp>
      <p:sp>
        <p:nvSpPr>
          <p:cNvPr id="4" name="Rectangle 3"/>
          <p:cNvSpPr/>
          <p:nvPr/>
        </p:nvSpPr>
        <p:spPr>
          <a:xfrm>
            <a:off x="683568" y="6165304"/>
            <a:ext cx="763284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El País, </a:t>
            </a:r>
            <a:r>
              <a:rPr lang="en-GB" dirty="0"/>
              <a:t>3 </a:t>
            </a:r>
            <a:r>
              <a:rPr lang="en-GB" dirty="0" err="1"/>
              <a:t>oct</a:t>
            </a:r>
            <a:r>
              <a:rPr lang="en-GB" dirty="0"/>
              <a:t> 2013</a:t>
            </a:r>
            <a:endParaRPr lang="es-ES_tradnl" dirty="0"/>
          </a:p>
        </p:txBody>
      </p:sp>
    </p:spTree>
    <p:extLst>
      <p:ext uri="{BB962C8B-B14F-4D97-AF65-F5344CB8AC3E}">
        <p14:creationId xmlns:p14="http://schemas.microsoft.com/office/powerpoint/2010/main" val="1975873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Inmigración</a:t>
            </a:r>
            <a:r>
              <a:rPr lang="en-GB" dirty="0" smtClean="0"/>
              <a:t>, </a:t>
            </a:r>
            <a:r>
              <a:rPr lang="en-GB" dirty="0" err="1" smtClean="0"/>
              <a:t>España</a:t>
            </a:r>
            <a:endParaRPr lang="en-GB" dirty="0"/>
          </a:p>
        </p:txBody>
      </p:sp>
      <p:sp>
        <p:nvSpPr>
          <p:cNvPr id="3" name="Content Placeholder 2"/>
          <p:cNvSpPr>
            <a:spLocks noGrp="1"/>
          </p:cNvSpPr>
          <p:nvPr>
            <p:ph idx="1"/>
          </p:nvPr>
        </p:nvSpPr>
        <p:spPr/>
        <p:txBody>
          <a:bodyPr/>
          <a:lstStyle/>
          <a:p>
            <a:r>
              <a:rPr lang="es-ES" dirty="0" smtClean="0"/>
              <a:t>España ocupa el puesto número ocho en el </a:t>
            </a:r>
            <a:r>
              <a:rPr lang="es-ES" i="1" dirty="0" smtClean="0"/>
              <a:t>ranking </a:t>
            </a:r>
            <a:r>
              <a:rPr lang="es-ES" dirty="0" smtClean="0"/>
              <a:t>de </a:t>
            </a:r>
            <a:r>
              <a:rPr lang="es-ES" dirty="0" smtClean="0"/>
              <a:t>países con mayor número de inmigrantes internacionales</a:t>
            </a:r>
          </a:p>
          <a:p>
            <a:r>
              <a:rPr lang="es-ES" dirty="0"/>
              <a:t>En España, independientemente de su estatus, pueden acceder a servicios públicos como la atención médica o la educación.</a:t>
            </a:r>
            <a:endParaRPr lang="en-GB" dirty="0"/>
          </a:p>
          <a:p>
            <a:endParaRPr lang="en-GB" dirty="0"/>
          </a:p>
        </p:txBody>
      </p:sp>
      <p:sp>
        <p:nvSpPr>
          <p:cNvPr id="4" name="Rectangle 3"/>
          <p:cNvSpPr/>
          <p:nvPr/>
        </p:nvSpPr>
        <p:spPr>
          <a:xfrm>
            <a:off x="539552" y="5589240"/>
            <a:ext cx="799288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El País </a:t>
            </a:r>
            <a:r>
              <a:rPr lang="en-GB" dirty="0"/>
              <a:t>, 12 </a:t>
            </a:r>
            <a:r>
              <a:rPr lang="en-GB" dirty="0" err="1"/>
              <a:t>diciembre</a:t>
            </a:r>
            <a:r>
              <a:rPr lang="en-GB" dirty="0"/>
              <a:t> 2012</a:t>
            </a:r>
            <a:endParaRPr lang="es-ES_tradnl" dirty="0"/>
          </a:p>
        </p:txBody>
      </p:sp>
    </p:spTree>
    <p:extLst>
      <p:ext uri="{BB962C8B-B14F-4D97-AF65-F5344CB8AC3E}">
        <p14:creationId xmlns:p14="http://schemas.microsoft.com/office/powerpoint/2010/main" val="1088132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Verdad</a:t>
            </a:r>
            <a:r>
              <a:rPr lang="en-GB" dirty="0" smtClean="0"/>
              <a:t> o </a:t>
            </a:r>
            <a:r>
              <a:rPr lang="en-GB" dirty="0" err="1" smtClean="0"/>
              <a:t>mentira</a:t>
            </a:r>
            <a:endParaRPr lang="es-ES_tradnl" dirty="0"/>
          </a:p>
        </p:txBody>
      </p:sp>
      <p:sp>
        <p:nvSpPr>
          <p:cNvPr id="3" name="Content Placeholder 2"/>
          <p:cNvSpPr>
            <a:spLocks noGrp="1"/>
          </p:cNvSpPr>
          <p:nvPr>
            <p:ph idx="1"/>
          </p:nvPr>
        </p:nvSpPr>
        <p:spPr/>
        <p:txBody>
          <a:bodyPr/>
          <a:lstStyle/>
          <a:p>
            <a:r>
              <a:rPr lang="es-ES_tradnl" dirty="0" smtClean="0"/>
              <a:t>España tiene un porcentaje más alto de inmigrantes que Alemania </a:t>
            </a:r>
            <a:endParaRPr lang="es-ES_tradnl"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996952"/>
            <a:ext cx="4249737" cy="318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98944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Mentira</a:t>
            </a:r>
            <a:endParaRPr lang="en-GB" dirty="0"/>
          </a:p>
        </p:txBody>
      </p:sp>
      <p:sp>
        <p:nvSpPr>
          <p:cNvPr id="3" name="Content Placeholder 2"/>
          <p:cNvSpPr>
            <a:spLocks noGrp="1"/>
          </p:cNvSpPr>
          <p:nvPr>
            <p:ph idx="1"/>
          </p:nvPr>
        </p:nvSpPr>
        <p:spPr/>
        <p:txBody>
          <a:bodyPr>
            <a:normAutofit/>
          </a:bodyPr>
          <a:lstStyle/>
          <a:p>
            <a:r>
              <a:rPr lang="es-ES" dirty="0" smtClean="0"/>
              <a:t>España tiene un 12%, Alemania un 9%</a:t>
            </a:r>
          </a:p>
        </p:txBody>
      </p:sp>
      <p:sp>
        <p:nvSpPr>
          <p:cNvPr id="4" name="Rectangle 3"/>
          <p:cNvSpPr/>
          <p:nvPr/>
        </p:nvSpPr>
        <p:spPr>
          <a:xfrm>
            <a:off x="827584" y="5805264"/>
            <a:ext cx="763284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 El País, 6 </a:t>
            </a:r>
            <a:r>
              <a:rPr lang="en-GB" dirty="0" err="1"/>
              <a:t>feb</a:t>
            </a:r>
            <a:r>
              <a:rPr lang="en-GB" dirty="0"/>
              <a:t> 2010</a:t>
            </a:r>
            <a:endParaRPr lang="es-ES_tradnl" dirty="0"/>
          </a:p>
        </p:txBody>
      </p:sp>
    </p:spTree>
    <p:extLst>
      <p:ext uri="{BB962C8B-B14F-4D97-AF65-F5344CB8AC3E}">
        <p14:creationId xmlns:p14="http://schemas.microsoft.com/office/powerpoint/2010/main" val="25592101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i="1" dirty="0">
                <a:hlinkClick r:id="rId2"/>
              </a:rPr>
              <a:t>Proyección de la población de España a corto plazo </a:t>
            </a:r>
            <a:r>
              <a:rPr lang="es-ES" i="1" dirty="0" smtClean="0">
                <a:hlinkClick r:id="rId2"/>
              </a:rPr>
              <a:t>2011-2021</a:t>
            </a:r>
            <a:endParaRPr lang="en-GB" dirty="0"/>
          </a:p>
        </p:txBody>
      </p:sp>
      <p:sp>
        <p:nvSpPr>
          <p:cNvPr id="3" name="Content Placeholder 2"/>
          <p:cNvSpPr>
            <a:spLocks noGrp="1"/>
          </p:cNvSpPr>
          <p:nvPr>
            <p:ph idx="1"/>
          </p:nvPr>
        </p:nvSpPr>
        <p:spPr/>
        <p:txBody>
          <a:bodyPr>
            <a:normAutofit/>
          </a:bodyPr>
          <a:lstStyle/>
          <a:p>
            <a:r>
              <a:rPr lang="es-ES" dirty="0" smtClean="0"/>
              <a:t>El Instituto Nacional de Estadística (INE), ha dado la </a:t>
            </a:r>
            <a:r>
              <a:rPr lang="es-ES" b="1" dirty="0" smtClean="0"/>
              <a:t>alarma</a:t>
            </a:r>
            <a:r>
              <a:rPr lang="es-ES" dirty="0" smtClean="0"/>
              <a:t>, si se mantienen las tendencias actuales, la población española se reduciría hasta los 45,6 millones en 10 años (ahora tenemos casi 48 millones), pero ¿por qué?</a:t>
            </a:r>
          </a:p>
        </p:txBody>
      </p:sp>
      <p:sp>
        <p:nvSpPr>
          <p:cNvPr id="4" name="Rectangle 3"/>
          <p:cNvSpPr/>
          <p:nvPr/>
        </p:nvSpPr>
        <p:spPr>
          <a:xfrm>
            <a:off x="755576" y="5949280"/>
            <a:ext cx="777686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El País, </a:t>
            </a:r>
            <a:r>
              <a:rPr lang="en-GB" dirty="0"/>
              <a:t>12 </a:t>
            </a:r>
            <a:r>
              <a:rPr lang="en-GB" dirty="0" err="1"/>
              <a:t>diciembre</a:t>
            </a:r>
            <a:r>
              <a:rPr lang="en-GB" dirty="0"/>
              <a:t> 2012</a:t>
            </a:r>
            <a:endParaRPr lang="es-ES_tradnl" dirty="0"/>
          </a:p>
        </p:txBody>
      </p:sp>
    </p:spTree>
    <p:extLst>
      <p:ext uri="{BB962C8B-B14F-4D97-AF65-F5344CB8AC3E}">
        <p14:creationId xmlns:p14="http://schemas.microsoft.com/office/powerpoint/2010/main" val="2697630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556792"/>
            <a:ext cx="6264696" cy="4259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64816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i="1" dirty="0">
                <a:hlinkClick r:id="rId2"/>
              </a:rPr>
              <a:t>Proyección de la población de España a corto plazo </a:t>
            </a:r>
            <a:r>
              <a:rPr lang="es-ES" i="1" dirty="0" smtClean="0">
                <a:hlinkClick r:id="rId2"/>
              </a:rPr>
              <a:t>2011-2021</a:t>
            </a:r>
            <a:endParaRPr lang="en-GB" dirty="0"/>
          </a:p>
        </p:txBody>
      </p:sp>
      <p:sp>
        <p:nvSpPr>
          <p:cNvPr id="3" name="Content Placeholder 2"/>
          <p:cNvSpPr>
            <a:spLocks noGrp="1"/>
          </p:cNvSpPr>
          <p:nvPr>
            <p:ph idx="1"/>
          </p:nvPr>
        </p:nvSpPr>
        <p:spPr/>
        <p:txBody>
          <a:bodyPr>
            <a:normAutofit/>
          </a:bodyPr>
          <a:lstStyle/>
          <a:p>
            <a:r>
              <a:rPr lang="es-ES" dirty="0" smtClean="0"/>
              <a:t>El Instituto Nacional de Estadística (INE), ha dado la </a:t>
            </a:r>
            <a:r>
              <a:rPr lang="es-ES" b="1" dirty="0" smtClean="0"/>
              <a:t>alarma</a:t>
            </a:r>
            <a:r>
              <a:rPr lang="es-ES" dirty="0" smtClean="0"/>
              <a:t>, si se mantienen las tendencias actuales, la población española se reduciría hasta los 45,6 millones en 10 años (ahora tenemos casi 48 millones), pero </a:t>
            </a:r>
            <a:r>
              <a:rPr lang="es-ES" sz="3600" b="1" dirty="0" smtClean="0"/>
              <a:t>¿por qué?</a:t>
            </a:r>
          </a:p>
        </p:txBody>
      </p:sp>
      <p:sp>
        <p:nvSpPr>
          <p:cNvPr id="4" name="Rectangle 3"/>
          <p:cNvSpPr/>
          <p:nvPr/>
        </p:nvSpPr>
        <p:spPr>
          <a:xfrm>
            <a:off x="755576" y="5949280"/>
            <a:ext cx="777686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El País, </a:t>
            </a:r>
            <a:r>
              <a:rPr lang="en-GB" dirty="0"/>
              <a:t>12 </a:t>
            </a:r>
            <a:r>
              <a:rPr lang="en-GB" dirty="0" err="1"/>
              <a:t>diciembre</a:t>
            </a:r>
            <a:r>
              <a:rPr lang="en-GB" dirty="0"/>
              <a:t> 2012</a:t>
            </a:r>
            <a:endParaRPr lang="es-ES_tradnl" dirty="0"/>
          </a:p>
        </p:txBody>
      </p:sp>
    </p:spTree>
    <p:extLst>
      <p:ext uri="{BB962C8B-B14F-4D97-AF65-F5344CB8AC3E}">
        <p14:creationId xmlns:p14="http://schemas.microsoft.com/office/powerpoint/2010/main" val="21456418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i="1" dirty="0">
                <a:hlinkClick r:id="rId2"/>
              </a:rPr>
              <a:t>Proyección de la población de España a corto plazo </a:t>
            </a:r>
            <a:r>
              <a:rPr lang="es-ES" i="1" dirty="0" smtClean="0">
                <a:hlinkClick r:id="rId2"/>
              </a:rPr>
              <a:t>2011-2021</a:t>
            </a:r>
            <a:endParaRPr lang="en-GB" dirty="0"/>
          </a:p>
        </p:txBody>
      </p:sp>
      <p:sp>
        <p:nvSpPr>
          <p:cNvPr id="3" name="Content Placeholder 2"/>
          <p:cNvSpPr>
            <a:spLocks noGrp="1"/>
          </p:cNvSpPr>
          <p:nvPr>
            <p:ph idx="1"/>
          </p:nvPr>
        </p:nvSpPr>
        <p:spPr/>
        <p:txBody>
          <a:bodyPr>
            <a:normAutofit/>
          </a:bodyPr>
          <a:lstStyle/>
          <a:p>
            <a:r>
              <a:rPr lang="es-ES" dirty="0" smtClean="0"/>
              <a:t>18,1% menos nacimientos</a:t>
            </a:r>
          </a:p>
          <a:p>
            <a:r>
              <a:rPr lang="es-ES" dirty="0" smtClean="0"/>
              <a:t>9,7% más muertes</a:t>
            </a:r>
          </a:p>
          <a:p>
            <a:r>
              <a:rPr lang="es-ES" dirty="0" smtClean="0"/>
              <a:t>Habrá 450.000 inmigrantes nuevos, pero…</a:t>
            </a:r>
          </a:p>
          <a:p>
            <a:pPr marL="0" indent="0">
              <a:buNone/>
            </a:pPr>
            <a:r>
              <a:rPr lang="es-ES" dirty="0" smtClean="0"/>
              <a:t>…compensados por 580.850 personas que se van del país.</a:t>
            </a:r>
            <a:endParaRPr lang="en-GB" dirty="0"/>
          </a:p>
        </p:txBody>
      </p:sp>
      <p:sp>
        <p:nvSpPr>
          <p:cNvPr id="4" name="Rectangle 3"/>
          <p:cNvSpPr/>
          <p:nvPr/>
        </p:nvSpPr>
        <p:spPr>
          <a:xfrm>
            <a:off x="755576" y="5949280"/>
            <a:ext cx="777686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El País </a:t>
            </a:r>
            <a:r>
              <a:rPr lang="en-GB" dirty="0"/>
              <a:t>, 12 </a:t>
            </a:r>
            <a:r>
              <a:rPr lang="en-GB" dirty="0" err="1"/>
              <a:t>diciembre</a:t>
            </a:r>
            <a:r>
              <a:rPr lang="en-GB" dirty="0"/>
              <a:t> 2012</a:t>
            </a:r>
            <a:endParaRPr lang="es-ES_tradnl" dirty="0"/>
          </a:p>
        </p:txBody>
      </p:sp>
    </p:spTree>
    <p:extLst>
      <p:ext uri="{BB962C8B-B14F-4D97-AF65-F5344CB8AC3E}">
        <p14:creationId xmlns:p14="http://schemas.microsoft.com/office/powerpoint/2010/main" val="14902690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Aceptación</a:t>
            </a:r>
            <a:r>
              <a:rPr lang="en-GB" dirty="0" smtClean="0"/>
              <a:t> de </a:t>
            </a:r>
            <a:r>
              <a:rPr lang="en-GB" dirty="0" err="1" smtClean="0"/>
              <a:t>razas</a:t>
            </a:r>
            <a:endParaRPr lang="en-GB" dirty="0"/>
          </a:p>
        </p:txBody>
      </p:sp>
      <p:sp>
        <p:nvSpPr>
          <p:cNvPr id="3" name="Content Placeholder 2"/>
          <p:cNvSpPr>
            <a:spLocks noGrp="1"/>
          </p:cNvSpPr>
          <p:nvPr>
            <p:ph idx="1"/>
          </p:nvPr>
        </p:nvSpPr>
        <p:spPr/>
        <p:txBody>
          <a:bodyPr/>
          <a:lstStyle/>
          <a:p>
            <a:r>
              <a:rPr lang="es-ES" dirty="0"/>
              <a:t>L</a:t>
            </a:r>
            <a:r>
              <a:rPr lang="es-ES" dirty="0" smtClean="0"/>
              <a:t>os extranjeros mejor aceptados:  ecuatorianos, colombianos, bolivianos, peruanos y argentinos (es decir los que vienen de Sudamérica)</a:t>
            </a:r>
          </a:p>
          <a:p>
            <a:r>
              <a:rPr lang="es-ES" dirty="0" smtClean="0"/>
              <a:t>Los extranjeros peor aceptados: los rumanos, paquistaníes, marroquíes y chinos</a:t>
            </a:r>
          </a:p>
          <a:p>
            <a:endParaRPr lang="en-GB" dirty="0"/>
          </a:p>
        </p:txBody>
      </p:sp>
      <p:sp>
        <p:nvSpPr>
          <p:cNvPr id="4" name="Rectangle 3"/>
          <p:cNvSpPr/>
          <p:nvPr/>
        </p:nvSpPr>
        <p:spPr>
          <a:xfrm>
            <a:off x="755576" y="5805264"/>
            <a:ext cx="770485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El </a:t>
            </a:r>
            <a:r>
              <a:rPr lang="en-GB" dirty="0" smtClean="0"/>
              <a:t>País, Abril </a:t>
            </a:r>
            <a:r>
              <a:rPr lang="en-GB" dirty="0"/>
              <a:t>2012</a:t>
            </a:r>
            <a:endParaRPr lang="es-ES_tradnl" dirty="0"/>
          </a:p>
        </p:txBody>
      </p:sp>
    </p:spTree>
    <p:extLst>
      <p:ext uri="{BB962C8B-B14F-4D97-AF65-F5344CB8AC3E}">
        <p14:creationId xmlns:p14="http://schemas.microsoft.com/office/powerpoint/2010/main" val="7143251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Racismo</a:t>
            </a:r>
            <a:r>
              <a:rPr lang="en-GB" dirty="0" smtClean="0"/>
              <a:t>, </a:t>
            </a:r>
            <a:br>
              <a:rPr lang="en-GB" dirty="0" smtClean="0"/>
            </a:br>
            <a:r>
              <a:rPr lang="en-GB" dirty="0" smtClean="0"/>
              <a:t>un </a:t>
            </a:r>
            <a:r>
              <a:rPr lang="en-GB" dirty="0" err="1" smtClean="0"/>
              <a:t>fenómeno</a:t>
            </a:r>
            <a:r>
              <a:rPr lang="en-GB" dirty="0" smtClean="0"/>
              <a:t> </a:t>
            </a:r>
            <a:r>
              <a:rPr lang="en-GB" dirty="0" err="1" smtClean="0"/>
              <a:t>relativamente</a:t>
            </a:r>
            <a:r>
              <a:rPr lang="en-GB" dirty="0" smtClean="0"/>
              <a:t> </a:t>
            </a:r>
            <a:r>
              <a:rPr lang="en-GB" dirty="0" err="1" smtClean="0"/>
              <a:t>reciente</a:t>
            </a:r>
            <a:r>
              <a:rPr lang="en-GB" dirty="0" smtClean="0"/>
              <a:t> </a:t>
            </a:r>
            <a:endParaRPr lang="es-ES_tradnl" dirty="0"/>
          </a:p>
        </p:txBody>
      </p:sp>
      <p:sp>
        <p:nvSpPr>
          <p:cNvPr id="3" name="Content Placeholder 2"/>
          <p:cNvSpPr>
            <a:spLocks noGrp="1"/>
          </p:cNvSpPr>
          <p:nvPr>
            <p:ph idx="1"/>
          </p:nvPr>
        </p:nvSpPr>
        <p:spPr/>
        <p:txBody>
          <a:bodyPr/>
          <a:lstStyle/>
          <a:p>
            <a:r>
              <a:rPr lang="es-ES_tradnl" dirty="0" smtClean="0"/>
              <a:t>Cada vez son más los inmigrantes de origen peor aceptado (de África sobre todo)</a:t>
            </a:r>
          </a:p>
          <a:p>
            <a:r>
              <a:rPr lang="es-ES_tradnl" dirty="0" smtClean="0"/>
              <a:t>Los sudamericanos han dejado de emigrar masivamente a nuestro país a causa de la crisis.  </a:t>
            </a:r>
            <a:endParaRPr lang="es-ES_tradnl" dirty="0"/>
          </a:p>
        </p:txBody>
      </p:sp>
    </p:spTree>
    <p:extLst>
      <p:ext uri="{BB962C8B-B14F-4D97-AF65-F5344CB8AC3E}">
        <p14:creationId xmlns:p14="http://schemas.microsoft.com/office/powerpoint/2010/main" val="28792253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Africanos</a:t>
            </a:r>
            <a:r>
              <a:rPr lang="en-GB" dirty="0" smtClean="0"/>
              <a:t> </a:t>
            </a:r>
            <a:endParaRPr lang="en-GB" dirty="0"/>
          </a:p>
        </p:txBody>
      </p:sp>
      <p:sp>
        <p:nvSpPr>
          <p:cNvPr id="3" name="Content Placeholder 2"/>
          <p:cNvSpPr>
            <a:spLocks noGrp="1"/>
          </p:cNvSpPr>
          <p:nvPr>
            <p:ph idx="1"/>
          </p:nvPr>
        </p:nvSpPr>
        <p:spPr/>
        <p:txBody>
          <a:bodyPr>
            <a:normAutofit lnSpcReduction="10000"/>
          </a:bodyPr>
          <a:lstStyle/>
          <a:p>
            <a:r>
              <a:rPr lang="es-ES" dirty="0" smtClean="0"/>
              <a:t>El número de resi­dentes legales africanos en España está en la actualidad en torno a los 200.000, posi­blemente con otros 100.000 residentes indocumentados. </a:t>
            </a:r>
          </a:p>
          <a:p>
            <a:r>
              <a:rPr lang="es-ES" dirty="0" smtClean="0"/>
              <a:t>Una vez que adquie­ren la legalidad, los trabajadores traen a sus familias, como es de esperar. Los inmigrantes africa­nos, se reproducen a un ritmo superior al doble de la media española.</a:t>
            </a:r>
            <a:endParaRPr lang="en-GB" dirty="0"/>
          </a:p>
        </p:txBody>
      </p:sp>
      <p:sp>
        <p:nvSpPr>
          <p:cNvPr id="4" name="Rectangle 3"/>
          <p:cNvSpPr/>
          <p:nvPr/>
        </p:nvSpPr>
        <p:spPr>
          <a:xfrm>
            <a:off x="683568" y="5949280"/>
            <a:ext cx="777686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El País, 25 </a:t>
            </a:r>
            <a:r>
              <a:rPr lang="en-GB" dirty="0" err="1"/>
              <a:t>nov</a:t>
            </a:r>
            <a:r>
              <a:rPr lang="en-GB" dirty="0"/>
              <a:t> 2011</a:t>
            </a:r>
            <a:endParaRPr lang="es-ES_tradnl" dirty="0"/>
          </a:p>
        </p:txBody>
      </p:sp>
    </p:spTree>
    <p:extLst>
      <p:ext uri="{BB962C8B-B14F-4D97-AF65-F5344CB8AC3E}">
        <p14:creationId xmlns:p14="http://schemas.microsoft.com/office/powerpoint/2010/main" val="22622953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Videos contra el </a:t>
            </a:r>
            <a:r>
              <a:rPr lang="en-GB" dirty="0" err="1" smtClean="0"/>
              <a:t>racismo</a:t>
            </a:r>
            <a:endParaRPr lang="en-GB" dirty="0"/>
          </a:p>
        </p:txBody>
      </p:sp>
      <p:sp>
        <p:nvSpPr>
          <p:cNvPr id="3" name="Content Placeholder 2"/>
          <p:cNvSpPr>
            <a:spLocks noGrp="1"/>
          </p:cNvSpPr>
          <p:nvPr>
            <p:ph idx="1"/>
          </p:nvPr>
        </p:nvSpPr>
        <p:spPr/>
        <p:txBody>
          <a:bodyPr/>
          <a:lstStyle/>
          <a:p>
            <a:r>
              <a:rPr lang="en-GB" dirty="0">
                <a:hlinkClick r:id="rId2"/>
              </a:rPr>
              <a:t>http://www.youtube.com/watch?v=cFmkUCQcKkM</a:t>
            </a:r>
            <a:endParaRPr lang="en-GB" dirty="0"/>
          </a:p>
          <a:p>
            <a:r>
              <a:rPr lang="en-GB" dirty="0" smtClean="0">
                <a:hlinkClick r:id="rId3"/>
              </a:rPr>
              <a:t>http://www.youtube.com/watch?v=Zl8W6ddWfM8</a:t>
            </a:r>
            <a:r>
              <a:rPr lang="en-GB" dirty="0" smtClean="0"/>
              <a:t>  (rap)</a:t>
            </a:r>
          </a:p>
          <a:p>
            <a:endParaRPr lang="en-GB" dirty="0"/>
          </a:p>
          <a:p>
            <a:endParaRPr lang="en-GB" dirty="0"/>
          </a:p>
        </p:txBody>
      </p:sp>
    </p:spTree>
    <p:extLst>
      <p:ext uri="{BB962C8B-B14F-4D97-AF65-F5344CB8AC3E}">
        <p14:creationId xmlns:p14="http://schemas.microsoft.com/office/powerpoint/2010/main" val="13017558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80120"/>
          </a:xfrm>
        </p:spPr>
        <p:txBody>
          <a:bodyPr/>
          <a:lstStyle/>
          <a:p>
            <a:r>
              <a:rPr lang="en-GB" dirty="0" smtClean="0"/>
              <a:t>El </a:t>
            </a:r>
            <a:r>
              <a:rPr lang="en-GB" dirty="0" err="1" smtClean="0"/>
              <a:t>español</a:t>
            </a:r>
            <a:r>
              <a:rPr lang="en-GB" dirty="0" smtClean="0"/>
              <a:t>: </a:t>
            </a:r>
            <a:r>
              <a:rPr lang="en-GB" dirty="0" err="1" smtClean="0"/>
              <a:t>Lengua</a:t>
            </a:r>
            <a:r>
              <a:rPr lang="en-GB" dirty="0" smtClean="0"/>
              <a:t> </a:t>
            </a:r>
            <a:r>
              <a:rPr lang="en-GB" dirty="0" err="1" smtClean="0"/>
              <a:t>racista</a:t>
            </a:r>
            <a:endParaRPr lang="es-ES_tradnl" dirty="0"/>
          </a:p>
        </p:txBody>
      </p:sp>
      <p:sp>
        <p:nvSpPr>
          <p:cNvPr id="3" name="Content Placeholder 2"/>
          <p:cNvSpPr>
            <a:spLocks noGrp="1"/>
          </p:cNvSpPr>
          <p:nvPr>
            <p:ph idx="1"/>
          </p:nvPr>
        </p:nvSpPr>
        <p:spPr>
          <a:xfrm>
            <a:off x="457200" y="1052736"/>
            <a:ext cx="8229600" cy="5400600"/>
          </a:xfrm>
        </p:spPr>
        <p:txBody>
          <a:bodyPr>
            <a:normAutofit fontScale="92500" lnSpcReduction="10000"/>
          </a:bodyPr>
          <a:lstStyle/>
          <a:p>
            <a:r>
              <a:rPr lang="es-ES" dirty="0" smtClean="0"/>
              <a:t>Trabajar </a:t>
            </a:r>
            <a:r>
              <a:rPr lang="es-ES" dirty="0"/>
              <a:t>como un </a:t>
            </a:r>
            <a:r>
              <a:rPr lang="es-ES" dirty="0" smtClean="0"/>
              <a:t>negro</a:t>
            </a:r>
          </a:p>
          <a:p>
            <a:r>
              <a:rPr lang="es-ES" dirty="0">
                <a:solidFill>
                  <a:srgbClr val="FF0000"/>
                </a:solidFill>
              </a:rPr>
              <a:t>Poner mucho esfuerzo en su trabajo</a:t>
            </a:r>
            <a:endParaRPr lang="es-ES_tradnl" dirty="0">
              <a:solidFill>
                <a:srgbClr val="FF0000"/>
              </a:solidFill>
            </a:endParaRPr>
          </a:p>
          <a:p>
            <a:r>
              <a:rPr lang="es-ES" dirty="0" smtClean="0"/>
              <a:t>Es </a:t>
            </a:r>
            <a:r>
              <a:rPr lang="es-ES" dirty="0"/>
              <a:t>un trabajo de </a:t>
            </a:r>
            <a:r>
              <a:rPr lang="es-ES" dirty="0" smtClean="0"/>
              <a:t>chinos</a:t>
            </a:r>
          </a:p>
          <a:p>
            <a:r>
              <a:rPr lang="es-ES" dirty="0">
                <a:solidFill>
                  <a:srgbClr val="FF0000"/>
                </a:solidFill>
              </a:rPr>
              <a:t>Ser algo muy laborioso</a:t>
            </a:r>
            <a:endParaRPr lang="es-ES_tradnl" dirty="0">
              <a:solidFill>
                <a:srgbClr val="FF0000"/>
              </a:solidFill>
            </a:endParaRPr>
          </a:p>
          <a:p>
            <a:r>
              <a:rPr lang="es-ES" dirty="0" smtClean="0"/>
              <a:t>Dejarse </a:t>
            </a:r>
            <a:r>
              <a:rPr lang="es-ES" dirty="0"/>
              <a:t>engañar como un </a:t>
            </a:r>
            <a:r>
              <a:rPr lang="es-ES" dirty="0" smtClean="0"/>
              <a:t>chino</a:t>
            </a:r>
          </a:p>
          <a:p>
            <a:r>
              <a:rPr lang="es-ES" dirty="0">
                <a:solidFill>
                  <a:srgbClr val="FF0000"/>
                </a:solidFill>
              </a:rPr>
              <a:t>Ser muy inocente</a:t>
            </a:r>
            <a:endParaRPr lang="es-ES_tradnl" dirty="0">
              <a:solidFill>
                <a:srgbClr val="FF0000"/>
              </a:solidFill>
            </a:endParaRPr>
          </a:p>
          <a:p>
            <a:r>
              <a:rPr lang="es-ES" dirty="0" smtClean="0"/>
              <a:t>Ir </a:t>
            </a:r>
            <a:r>
              <a:rPr lang="es-ES" dirty="0"/>
              <a:t>hecho un </a:t>
            </a:r>
            <a:r>
              <a:rPr lang="es-ES" dirty="0" smtClean="0"/>
              <a:t>gitano</a:t>
            </a:r>
          </a:p>
          <a:p>
            <a:r>
              <a:rPr lang="es-ES" dirty="0">
                <a:solidFill>
                  <a:srgbClr val="FF0000"/>
                </a:solidFill>
              </a:rPr>
              <a:t>No </a:t>
            </a:r>
            <a:r>
              <a:rPr lang="es-ES" dirty="0" smtClean="0">
                <a:solidFill>
                  <a:srgbClr val="FF0000"/>
                </a:solidFill>
              </a:rPr>
              <a:t>estar </a:t>
            </a:r>
            <a:r>
              <a:rPr lang="es-ES" dirty="0">
                <a:solidFill>
                  <a:srgbClr val="FF0000"/>
                </a:solidFill>
              </a:rPr>
              <a:t>muy limpio</a:t>
            </a:r>
            <a:endParaRPr lang="es-ES_tradnl" dirty="0">
              <a:solidFill>
                <a:srgbClr val="FF0000"/>
              </a:solidFill>
            </a:endParaRPr>
          </a:p>
          <a:p>
            <a:r>
              <a:rPr lang="es-ES" dirty="0" smtClean="0"/>
              <a:t>Pasar </a:t>
            </a:r>
            <a:r>
              <a:rPr lang="es-ES" dirty="0"/>
              <a:t>más hambre que un negrito de </a:t>
            </a:r>
            <a:r>
              <a:rPr lang="es-ES" dirty="0" smtClean="0"/>
              <a:t>África</a:t>
            </a:r>
          </a:p>
          <a:p>
            <a:r>
              <a:rPr lang="es-ES" dirty="0" smtClean="0">
                <a:solidFill>
                  <a:srgbClr val="FF0000"/>
                </a:solidFill>
              </a:rPr>
              <a:t>No </a:t>
            </a:r>
            <a:r>
              <a:rPr lang="es-ES" dirty="0">
                <a:solidFill>
                  <a:srgbClr val="FF0000"/>
                </a:solidFill>
              </a:rPr>
              <a:t>estar bien alimentado</a:t>
            </a:r>
            <a:endParaRPr lang="es-ES_tradnl" dirty="0">
              <a:solidFill>
                <a:srgbClr val="FF0000"/>
              </a:solidFill>
            </a:endParaRPr>
          </a:p>
          <a:p>
            <a:pPr marL="0" indent="0">
              <a:buNone/>
            </a:pPr>
            <a:endParaRPr lang="es-ES_tradnl" dirty="0"/>
          </a:p>
        </p:txBody>
      </p:sp>
    </p:spTree>
    <p:extLst>
      <p:ext uri="{BB962C8B-B14F-4D97-AF65-F5344CB8AC3E}">
        <p14:creationId xmlns:p14="http://schemas.microsoft.com/office/powerpoint/2010/main" val="49654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Racismo</a:t>
            </a:r>
            <a:r>
              <a:rPr lang="en-GB" dirty="0" smtClean="0"/>
              <a:t> en el </a:t>
            </a:r>
            <a:r>
              <a:rPr lang="en-GB" dirty="0" err="1" smtClean="0"/>
              <a:t>fútbol</a:t>
            </a:r>
            <a:endParaRPr lang="en-GB" dirty="0"/>
          </a:p>
        </p:txBody>
      </p:sp>
      <p:sp>
        <p:nvSpPr>
          <p:cNvPr id="3" name="Content Placeholder 2"/>
          <p:cNvSpPr>
            <a:spLocks noGrp="1"/>
          </p:cNvSpPr>
          <p:nvPr>
            <p:ph idx="1"/>
          </p:nvPr>
        </p:nvSpPr>
        <p:spPr/>
        <p:txBody>
          <a:bodyPr>
            <a:normAutofit/>
          </a:bodyPr>
          <a:lstStyle/>
          <a:p>
            <a:r>
              <a:rPr lang="es-ES" dirty="0" smtClean="0"/>
              <a:t>Daniel Alves, futbolista de la selección brasileña y del Barcelona</a:t>
            </a:r>
            <a:r>
              <a:rPr lang="es-ES" dirty="0"/>
              <a:t> </a:t>
            </a:r>
            <a:r>
              <a:rPr lang="es-ES" dirty="0" smtClean="0"/>
              <a:t>dijo en una entrevista: "Convivo con el racismo (en) todos los partidos, </a:t>
            </a:r>
            <a:r>
              <a:rPr lang="es-ES" dirty="0"/>
              <a:t>Los aficionados me insultan y me llaman </a:t>
            </a:r>
            <a:r>
              <a:rPr lang="es-ES" dirty="0" smtClean="0"/>
              <a:t>mono, pero no me siento ofendido” </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4077072"/>
            <a:ext cx="381000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150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Video </a:t>
            </a:r>
            <a:r>
              <a:rPr lang="en-GB" dirty="0" err="1" smtClean="0"/>
              <a:t>racismo</a:t>
            </a:r>
            <a:r>
              <a:rPr lang="en-GB" dirty="0" smtClean="0"/>
              <a:t> en el </a:t>
            </a:r>
            <a:r>
              <a:rPr lang="en-GB" dirty="0" err="1" smtClean="0"/>
              <a:t>fútbol</a:t>
            </a:r>
            <a:endParaRPr lang="es-ES_tradnl" dirty="0"/>
          </a:p>
        </p:txBody>
      </p:sp>
      <p:sp>
        <p:nvSpPr>
          <p:cNvPr id="3" name="Content Placeholder 2"/>
          <p:cNvSpPr>
            <a:spLocks noGrp="1"/>
          </p:cNvSpPr>
          <p:nvPr>
            <p:ph idx="1"/>
          </p:nvPr>
        </p:nvSpPr>
        <p:spPr/>
        <p:txBody>
          <a:bodyPr/>
          <a:lstStyle/>
          <a:p>
            <a:r>
              <a:rPr lang="es-ES_tradnl" dirty="0">
                <a:hlinkClick r:id="rId2"/>
              </a:rPr>
              <a:t>http://</a:t>
            </a:r>
            <a:r>
              <a:rPr lang="es-ES_tradnl" dirty="0" smtClean="0">
                <a:hlinkClick r:id="rId2"/>
              </a:rPr>
              <a:t>www.youtube.com/watch?v=lY6kD0aY5ZU</a:t>
            </a:r>
            <a:endParaRPr lang="es-ES_tradnl" dirty="0" smtClean="0"/>
          </a:p>
          <a:p>
            <a:endParaRPr lang="en-GB" dirty="0"/>
          </a:p>
          <a:p>
            <a:endParaRPr lang="es-ES_tradnl" dirty="0" smtClean="0"/>
          </a:p>
          <a:p>
            <a:endParaRPr lang="es-ES_tradnl" dirty="0"/>
          </a:p>
        </p:txBody>
      </p:sp>
    </p:spTree>
    <p:extLst>
      <p:ext uri="{BB962C8B-B14F-4D97-AF65-F5344CB8AC3E}">
        <p14:creationId xmlns:p14="http://schemas.microsoft.com/office/powerpoint/2010/main" val="22919052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Multas</a:t>
            </a:r>
            <a:r>
              <a:rPr lang="en-GB" dirty="0" smtClean="0"/>
              <a:t> </a:t>
            </a:r>
            <a:endParaRPr lang="en-GB" dirty="0"/>
          </a:p>
        </p:txBody>
      </p:sp>
      <p:sp>
        <p:nvSpPr>
          <p:cNvPr id="3" name="Content Placeholder 2"/>
          <p:cNvSpPr>
            <a:spLocks noGrp="1"/>
          </p:cNvSpPr>
          <p:nvPr>
            <p:ph idx="1"/>
          </p:nvPr>
        </p:nvSpPr>
        <p:spPr/>
        <p:txBody>
          <a:bodyPr/>
          <a:lstStyle/>
          <a:p>
            <a:r>
              <a:rPr lang="es-ES" dirty="0" smtClean="0"/>
              <a:t>No es extraño escuchar gritos de mono desde las gradas de cualquier estadio, incluso episodios peores como lanzar </a:t>
            </a:r>
            <a:r>
              <a:rPr lang="es-ES" dirty="0" smtClean="0"/>
              <a:t>plátanos y </a:t>
            </a:r>
            <a:r>
              <a:rPr lang="es-ES" dirty="0" smtClean="0"/>
              <a:t>cacahuetes. </a:t>
            </a:r>
          </a:p>
          <a:p>
            <a:r>
              <a:rPr lang="es-ES" dirty="0" smtClean="0"/>
              <a:t>La multa, al club, suele ser de </a:t>
            </a:r>
          </a:p>
          <a:p>
            <a:pPr lvl="1"/>
            <a:r>
              <a:rPr lang="es-ES" dirty="0" smtClean="0"/>
              <a:t>601 euros</a:t>
            </a:r>
          </a:p>
          <a:p>
            <a:pPr lvl="1"/>
            <a:r>
              <a:rPr lang="es-ES" dirty="0" smtClean="0"/>
              <a:t>950 euros</a:t>
            </a:r>
          </a:p>
          <a:p>
            <a:pPr lvl="1"/>
            <a:r>
              <a:rPr lang="es-ES" dirty="0" smtClean="0"/>
              <a:t>2000 euros</a:t>
            </a:r>
          </a:p>
          <a:p>
            <a:pPr lvl="1"/>
            <a:endParaRPr lang="es-ES" dirty="0" smtClean="0"/>
          </a:p>
          <a:p>
            <a:pPr lvl="1"/>
            <a:endParaRPr lang="en-GB" dirty="0"/>
          </a:p>
        </p:txBody>
      </p:sp>
      <p:sp>
        <p:nvSpPr>
          <p:cNvPr id="4" name="Rectangle 3"/>
          <p:cNvSpPr/>
          <p:nvPr/>
        </p:nvSpPr>
        <p:spPr>
          <a:xfrm>
            <a:off x="783641" y="6165304"/>
            <a:ext cx="748883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El País </a:t>
            </a:r>
            <a:r>
              <a:rPr lang="en-GB" dirty="0" smtClean="0"/>
              <a:t>, </a:t>
            </a:r>
            <a:r>
              <a:rPr lang="en-GB" dirty="0" err="1" smtClean="0"/>
              <a:t>abril</a:t>
            </a:r>
            <a:r>
              <a:rPr lang="en-GB" dirty="0" smtClean="0"/>
              <a:t> </a:t>
            </a:r>
            <a:r>
              <a:rPr lang="en-GB" dirty="0" smtClean="0"/>
              <a:t>2013</a:t>
            </a:r>
            <a:endParaRPr lang="es-ES_tradnl"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3068960"/>
            <a:ext cx="1860752" cy="2790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837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4438" y="1628804"/>
            <a:ext cx="5755123" cy="446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31239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Multas</a:t>
            </a:r>
            <a:r>
              <a:rPr lang="en-GB" dirty="0" smtClean="0"/>
              <a:t> </a:t>
            </a:r>
            <a:endParaRPr lang="en-GB" dirty="0"/>
          </a:p>
        </p:txBody>
      </p:sp>
      <p:sp>
        <p:nvSpPr>
          <p:cNvPr id="3" name="Content Placeholder 2"/>
          <p:cNvSpPr>
            <a:spLocks noGrp="1"/>
          </p:cNvSpPr>
          <p:nvPr>
            <p:ph idx="1"/>
          </p:nvPr>
        </p:nvSpPr>
        <p:spPr/>
        <p:txBody>
          <a:bodyPr/>
          <a:lstStyle/>
          <a:p>
            <a:r>
              <a:rPr lang="es-ES" dirty="0" smtClean="0"/>
              <a:t>No es extraño escuchar gritos de mono desde las gradas de cualquier estadio, incluso episodios peores como lanzar bananas y cacahuetes. </a:t>
            </a:r>
          </a:p>
          <a:p>
            <a:r>
              <a:rPr lang="es-ES" dirty="0" smtClean="0"/>
              <a:t>La multa, al club, suele ser de </a:t>
            </a:r>
          </a:p>
          <a:p>
            <a:pPr lvl="1"/>
            <a:r>
              <a:rPr lang="es-ES" dirty="0" smtClean="0">
                <a:solidFill>
                  <a:srgbClr val="FF0000"/>
                </a:solidFill>
              </a:rPr>
              <a:t>601 euros</a:t>
            </a:r>
          </a:p>
          <a:p>
            <a:pPr lvl="1"/>
            <a:r>
              <a:rPr lang="es-ES" dirty="0" smtClean="0"/>
              <a:t>950 euros</a:t>
            </a:r>
          </a:p>
          <a:p>
            <a:pPr lvl="1"/>
            <a:r>
              <a:rPr lang="es-ES" dirty="0" smtClean="0"/>
              <a:t>2000 euros</a:t>
            </a:r>
          </a:p>
          <a:p>
            <a:pPr lvl="1"/>
            <a:endParaRPr lang="es-ES" dirty="0" smtClean="0"/>
          </a:p>
          <a:p>
            <a:pPr lvl="1"/>
            <a:endParaRPr lang="en-GB" dirty="0"/>
          </a:p>
        </p:txBody>
      </p:sp>
      <p:sp>
        <p:nvSpPr>
          <p:cNvPr id="4" name="Rectangle 3"/>
          <p:cNvSpPr/>
          <p:nvPr/>
        </p:nvSpPr>
        <p:spPr>
          <a:xfrm>
            <a:off x="783641" y="6165304"/>
            <a:ext cx="748883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El </a:t>
            </a:r>
            <a:r>
              <a:rPr lang="en-GB" dirty="0" smtClean="0"/>
              <a:t>País, </a:t>
            </a:r>
            <a:r>
              <a:rPr lang="en-GB" dirty="0" err="1" smtClean="0"/>
              <a:t>abril</a:t>
            </a:r>
            <a:r>
              <a:rPr lang="en-GB" dirty="0" smtClean="0"/>
              <a:t> </a:t>
            </a:r>
            <a:r>
              <a:rPr lang="en-GB" dirty="0" smtClean="0"/>
              <a:t>2013</a:t>
            </a:r>
            <a:endParaRPr lang="es-ES_tradnl"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3068960"/>
            <a:ext cx="1860752" cy="2790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5640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Los </a:t>
            </a:r>
            <a:r>
              <a:rPr lang="en-GB" dirty="0" err="1" smtClean="0"/>
              <a:t>gitanos</a:t>
            </a:r>
            <a:r>
              <a:rPr lang="en-GB" dirty="0" smtClean="0"/>
              <a:t>: los </a:t>
            </a:r>
            <a:r>
              <a:rPr lang="en-GB" dirty="0" err="1" smtClean="0"/>
              <a:t>eternos</a:t>
            </a:r>
            <a:r>
              <a:rPr lang="en-GB" dirty="0" smtClean="0"/>
              <a:t> </a:t>
            </a:r>
            <a:r>
              <a:rPr lang="en-GB" dirty="0" err="1" smtClean="0"/>
              <a:t>segregados</a:t>
            </a:r>
            <a:r>
              <a:rPr lang="en-GB" dirty="0" smtClean="0"/>
              <a:t> </a:t>
            </a:r>
            <a:endParaRPr lang="en-GB" dirty="0"/>
          </a:p>
        </p:txBody>
      </p:sp>
      <p:sp>
        <p:nvSpPr>
          <p:cNvPr id="3" name="Content Placeholder 2"/>
          <p:cNvSpPr>
            <a:spLocks noGrp="1"/>
          </p:cNvSpPr>
          <p:nvPr>
            <p:ph idx="1"/>
          </p:nvPr>
        </p:nvSpPr>
        <p:spPr/>
        <p:txBody>
          <a:bodyPr/>
          <a:lstStyle/>
          <a:p>
            <a:r>
              <a:rPr lang="es-ES" dirty="0" smtClean="0"/>
              <a:t>El 33% de los gitanos residen en infraviviendas y que el 50% de los españoles encuestados aseguran que "no sienten simpatía" por el pueblo gitano.</a:t>
            </a:r>
            <a:endParaRPr lang="en-GB" dirty="0"/>
          </a:p>
        </p:txBody>
      </p:sp>
      <p:sp>
        <p:nvSpPr>
          <p:cNvPr id="4" name="Rectangle 3"/>
          <p:cNvSpPr/>
          <p:nvPr/>
        </p:nvSpPr>
        <p:spPr>
          <a:xfrm>
            <a:off x="755576" y="4941168"/>
            <a:ext cx="756084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El País </a:t>
            </a:r>
            <a:r>
              <a:rPr lang="en-GB" dirty="0"/>
              <a:t>13 mayo 2009</a:t>
            </a:r>
            <a:endParaRPr lang="es-ES_tradnl" dirty="0"/>
          </a:p>
        </p:txBody>
      </p:sp>
    </p:spTree>
    <p:extLst>
      <p:ext uri="{BB962C8B-B14F-4D97-AF65-F5344CB8AC3E}">
        <p14:creationId xmlns:p14="http://schemas.microsoft.com/office/powerpoint/2010/main" val="32005874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Distancia</a:t>
            </a:r>
            <a:r>
              <a:rPr lang="en-GB" dirty="0" smtClean="0"/>
              <a:t> social de los </a:t>
            </a:r>
            <a:r>
              <a:rPr lang="en-GB" dirty="0" err="1" smtClean="0"/>
              <a:t>jóvenes</a:t>
            </a:r>
            <a:r>
              <a:rPr lang="en-GB" dirty="0" smtClean="0"/>
              <a:t> en </a:t>
            </a:r>
            <a:r>
              <a:rPr lang="en-GB" dirty="0" err="1" smtClean="0"/>
              <a:t>aumento</a:t>
            </a:r>
            <a:r>
              <a:rPr lang="en-GB" dirty="0" smtClean="0"/>
              <a:t> </a:t>
            </a:r>
            <a:endParaRPr lang="en-GB" dirty="0"/>
          </a:p>
        </p:txBody>
      </p:sp>
      <p:sp>
        <p:nvSpPr>
          <p:cNvPr id="3" name="Content Placeholder 2"/>
          <p:cNvSpPr>
            <a:spLocks noGrp="1"/>
          </p:cNvSpPr>
          <p:nvPr>
            <p:ph idx="1"/>
          </p:nvPr>
        </p:nvSpPr>
        <p:spPr/>
        <p:txBody>
          <a:bodyPr>
            <a:normAutofit fontScale="92500"/>
          </a:bodyPr>
          <a:lstStyle/>
          <a:p>
            <a:r>
              <a:rPr lang="es-ES" dirty="0" smtClean="0"/>
              <a:t>Un 34% de los jóvenes españoles de 15 a 29 años no quiere tener como vecino a un exdelincuente</a:t>
            </a:r>
          </a:p>
          <a:p>
            <a:r>
              <a:rPr lang="es-ES" dirty="0" smtClean="0"/>
              <a:t>Al 21% no les gustaría tener cerca a un </a:t>
            </a:r>
            <a:r>
              <a:rPr lang="es-ES" dirty="0" err="1" smtClean="0"/>
              <a:t>exdrogadicto</a:t>
            </a:r>
            <a:endParaRPr lang="es-ES" dirty="0" smtClean="0"/>
          </a:p>
          <a:p>
            <a:r>
              <a:rPr lang="es-ES" dirty="0" smtClean="0"/>
              <a:t>El 16% prefiere no cruzarse en la calle con un musulmán. </a:t>
            </a:r>
          </a:p>
          <a:p>
            <a:r>
              <a:rPr lang="es-ES" u="sng" dirty="0" smtClean="0"/>
              <a:t>En todos los casos, la discriminación es cinco puntos mayor que en el 2004</a:t>
            </a:r>
            <a:r>
              <a:rPr lang="es-ES" dirty="0" smtClean="0"/>
              <a:t>. Los datos pertenecen al </a:t>
            </a:r>
            <a:r>
              <a:rPr lang="es-ES" i="1" dirty="0" smtClean="0">
                <a:hlinkClick r:id="rId2"/>
              </a:rPr>
              <a:t>Informe de la Juventud 2012</a:t>
            </a:r>
            <a:endParaRPr lang="en-GB" dirty="0"/>
          </a:p>
        </p:txBody>
      </p:sp>
      <p:sp>
        <p:nvSpPr>
          <p:cNvPr id="4" name="Rectangle 3"/>
          <p:cNvSpPr/>
          <p:nvPr/>
        </p:nvSpPr>
        <p:spPr>
          <a:xfrm>
            <a:off x="855828" y="6170132"/>
            <a:ext cx="756084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El País, </a:t>
            </a:r>
            <a:r>
              <a:rPr lang="en-GB" dirty="0"/>
              <a:t>3 </a:t>
            </a:r>
            <a:r>
              <a:rPr lang="en-GB" dirty="0" err="1"/>
              <a:t>oct</a:t>
            </a:r>
            <a:r>
              <a:rPr lang="en-GB" dirty="0"/>
              <a:t> 2013</a:t>
            </a:r>
            <a:endParaRPr lang="es-ES_tradnl" dirty="0"/>
          </a:p>
        </p:txBody>
      </p:sp>
    </p:spTree>
    <p:extLst>
      <p:ext uri="{BB962C8B-B14F-4D97-AF65-F5344CB8AC3E}">
        <p14:creationId xmlns:p14="http://schemas.microsoft.com/office/powerpoint/2010/main" val="87334202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Segregación social</a:t>
            </a:r>
            <a:endParaRPr lang="en-GB" dirty="0"/>
          </a:p>
        </p:txBody>
      </p:sp>
      <p:sp>
        <p:nvSpPr>
          <p:cNvPr id="3" name="Content Placeholder 2"/>
          <p:cNvSpPr>
            <a:spLocks noGrp="1"/>
          </p:cNvSpPr>
          <p:nvPr>
            <p:ph idx="1"/>
          </p:nvPr>
        </p:nvSpPr>
        <p:spPr>
          <a:ln>
            <a:solidFill>
              <a:schemeClr val="accent1"/>
            </a:solidFill>
          </a:ln>
        </p:spPr>
        <p:txBody>
          <a:bodyPr>
            <a:normAutofit/>
          </a:bodyPr>
          <a:lstStyle/>
          <a:p>
            <a:r>
              <a:rPr lang="es-ES" dirty="0" smtClean="0"/>
              <a:t>Los inmigrantes suelen vivir en guetos en las grandes ciudades.  </a:t>
            </a:r>
          </a:p>
          <a:p>
            <a:r>
              <a:rPr lang="es-ES" dirty="0" smtClean="0"/>
              <a:t>Las escuelas sufren segregación a causa de esa distanciación social.    </a:t>
            </a:r>
            <a:endParaRPr lang="en-GB" dirty="0"/>
          </a:p>
        </p:txBody>
      </p:sp>
      <p:sp>
        <p:nvSpPr>
          <p:cNvPr id="4" name="Rectangle 3"/>
          <p:cNvSpPr/>
          <p:nvPr/>
        </p:nvSpPr>
        <p:spPr>
          <a:xfrm>
            <a:off x="899592" y="6165304"/>
            <a:ext cx="741682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El País, </a:t>
            </a:r>
            <a:r>
              <a:rPr lang="en-GB" dirty="0"/>
              <a:t>3 </a:t>
            </a:r>
            <a:r>
              <a:rPr lang="en-GB" dirty="0" err="1"/>
              <a:t>oct</a:t>
            </a:r>
            <a:r>
              <a:rPr lang="en-GB" dirty="0"/>
              <a:t> 2013</a:t>
            </a:r>
            <a:endParaRPr lang="es-ES_tradn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717032"/>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050205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a:t>C</a:t>
            </a:r>
            <a:r>
              <a:rPr lang="es-ES" dirty="0" smtClean="0"/>
              <a:t>ifras </a:t>
            </a:r>
            <a:r>
              <a:rPr lang="es-ES" dirty="0"/>
              <a:t>de racismo en </a:t>
            </a:r>
            <a:r>
              <a:rPr lang="es-ES" dirty="0" smtClean="0"/>
              <a:t>los colegios</a:t>
            </a:r>
            <a:endParaRPr lang="en-GB" dirty="0"/>
          </a:p>
        </p:txBody>
      </p:sp>
      <p:sp>
        <p:nvSpPr>
          <p:cNvPr id="3" name="Content Placeholder 2"/>
          <p:cNvSpPr>
            <a:spLocks noGrp="1"/>
          </p:cNvSpPr>
          <p:nvPr>
            <p:ph idx="1"/>
          </p:nvPr>
        </p:nvSpPr>
        <p:spPr/>
        <p:txBody>
          <a:bodyPr>
            <a:normAutofit/>
          </a:bodyPr>
          <a:lstStyle/>
          <a:p>
            <a:r>
              <a:rPr lang="es-ES" dirty="0" smtClean="0"/>
              <a:t>El </a:t>
            </a:r>
            <a:r>
              <a:rPr lang="es-ES" dirty="0" smtClean="0">
                <a:hlinkClick r:id="rId2"/>
              </a:rPr>
              <a:t>Instituto Universitario Ortega y Gasset y la Universidad de Princeton</a:t>
            </a:r>
            <a:r>
              <a:rPr lang="es-ES" dirty="0" smtClean="0"/>
              <a:t> han encuestado recientemente a 6.900 hijos de inmigrantes de 180 colegios, </a:t>
            </a:r>
            <a:r>
              <a:rPr lang="es-ES" u="sng" dirty="0" smtClean="0"/>
              <a:t>y menos de un 10% dijo haberse sentido discriminado.</a:t>
            </a:r>
          </a:p>
          <a:p>
            <a:endParaRPr lang="en-GB" u="sng" dirty="0"/>
          </a:p>
        </p:txBody>
      </p:sp>
      <p:sp>
        <p:nvSpPr>
          <p:cNvPr id="4" name="Rectangle 3"/>
          <p:cNvSpPr/>
          <p:nvPr/>
        </p:nvSpPr>
        <p:spPr>
          <a:xfrm>
            <a:off x="611560" y="6093296"/>
            <a:ext cx="792088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El País, </a:t>
            </a:r>
            <a:r>
              <a:rPr lang="en-GB" dirty="0"/>
              <a:t>3 </a:t>
            </a:r>
            <a:r>
              <a:rPr lang="en-GB" dirty="0" err="1"/>
              <a:t>oct</a:t>
            </a:r>
            <a:r>
              <a:rPr lang="en-GB" dirty="0"/>
              <a:t> 2013</a:t>
            </a:r>
            <a:endParaRPr lang="es-ES_tradnl"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635242"/>
            <a:ext cx="3276997" cy="2458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63801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348880"/>
            <a:ext cx="3083716" cy="2469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01270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Racistas</a:t>
            </a:r>
            <a:r>
              <a:rPr lang="en-GB" dirty="0" smtClean="0"/>
              <a:t> </a:t>
            </a:r>
            <a:r>
              <a:rPr lang="en-GB" dirty="0" err="1" smtClean="0"/>
              <a:t>sí</a:t>
            </a:r>
            <a:r>
              <a:rPr lang="en-GB" dirty="0" smtClean="0"/>
              <a:t>, </a:t>
            </a:r>
            <a:r>
              <a:rPr lang="en-GB" dirty="0" err="1" smtClean="0"/>
              <a:t>pero</a:t>
            </a:r>
            <a:r>
              <a:rPr lang="en-GB" dirty="0" smtClean="0"/>
              <a:t> no </a:t>
            </a:r>
            <a:r>
              <a:rPr lang="en-GB" dirty="0" err="1" smtClean="0"/>
              <a:t>violentos</a:t>
            </a:r>
            <a:endParaRPr lang="en-GB" dirty="0"/>
          </a:p>
        </p:txBody>
      </p:sp>
      <p:sp>
        <p:nvSpPr>
          <p:cNvPr id="3" name="Content Placeholder 2"/>
          <p:cNvSpPr>
            <a:spLocks noGrp="1"/>
          </p:cNvSpPr>
          <p:nvPr>
            <p:ph idx="1"/>
          </p:nvPr>
        </p:nvSpPr>
        <p:spPr/>
        <p:txBody>
          <a:bodyPr/>
          <a:lstStyle/>
          <a:p>
            <a:r>
              <a:rPr lang="es-ES" dirty="0"/>
              <a:t>L</a:t>
            </a:r>
            <a:r>
              <a:rPr lang="es-ES" dirty="0" smtClean="0"/>
              <a:t>os movimientos xenófobos no han crecido de manera especialmente notable en España, a diferencia de lo sucedido en otros países europeos</a:t>
            </a:r>
            <a:endParaRPr lang="en-GB" dirty="0"/>
          </a:p>
        </p:txBody>
      </p:sp>
      <p:sp>
        <p:nvSpPr>
          <p:cNvPr id="4" name="Rectangle 3"/>
          <p:cNvSpPr/>
          <p:nvPr/>
        </p:nvSpPr>
        <p:spPr>
          <a:xfrm>
            <a:off x="683568" y="5517232"/>
            <a:ext cx="770485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El País, </a:t>
            </a:r>
            <a:r>
              <a:rPr lang="en-GB" dirty="0"/>
              <a:t>3 </a:t>
            </a:r>
            <a:r>
              <a:rPr lang="en-GB" dirty="0" err="1"/>
              <a:t>oct</a:t>
            </a:r>
            <a:r>
              <a:rPr lang="en-GB" dirty="0"/>
              <a:t> 2013</a:t>
            </a:r>
            <a:endParaRPr lang="es-ES_tradnl" dirty="0"/>
          </a:p>
        </p:txBody>
      </p:sp>
    </p:spTree>
    <p:extLst>
      <p:ext uri="{BB962C8B-B14F-4D97-AF65-F5344CB8AC3E}">
        <p14:creationId xmlns:p14="http://schemas.microsoft.com/office/powerpoint/2010/main" val="4192072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i="1" dirty="0" err="1" smtClean="0"/>
              <a:t>Islamofobia</a:t>
            </a:r>
            <a:endParaRPr lang="en-GB" dirty="0"/>
          </a:p>
        </p:txBody>
      </p:sp>
      <p:sp>
        <p:nvSpPr>
          <p:cNvPr id="3" name="Content Placeholder 2"/>
          <p:cNvSpPr>
            <a:spLocks noGrp="1"/>
          </p:cNvSpPr>
          <p:nvPr>
            <p:ph idx="1"/>
          </p:nvPr>
        </p:nvSpPr>
        <p:spPr/>
        <p:txBody>
          <a:bodyPr>
            <a:normAutofit/>
          </a:bodyPr>
          <a:lstStyle/>
          <a:p>
            <a:r>
              <a:rPr lang="es-ES" dirty="0" smtClean="0"/>
              <a:t>El islam es la segunda religión del país</a:t>
            </a:r>
          </a:p>
          <a:p>
            <a:r>
              <a:rPr lang="es-ES" dirty="0"/>
              <a:t>1,3 millones de musulmanes residentes en España.</a:t>
            </a:r>
            <a:endParaRPr lang="en-GB" dirty="0"/>
          </a:p>
          <a:p>
            <a:r>
              <a:rPr lang="es-ES" dirty="0" smtClean="0"/>
              <a:t>Hay miedo, inseguridad con respecto al islam</a:t>
            </a:r>
            <a:endParaRPr lang="en-GB" dirty="0"/>
          </a:p>
        </p:txBody>
      </p:sp>
      <p:sp>
        <p:nvSpPr>
          <p:cNvPr id="4" name="Rectangle 3"/>
          <p:cNvSpPr/>
          <p:nvPr/>
        </p:nvSpPr>
        <p:spPr>
          <a:xfrm>
            <a:off x="899592" y="5085184"/>
            <a:ext cx="734481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El País </a:t>
            </a:r>
            <a:r>
              <a:rPr lang="en-GB" dirty="0" smtClean="0"/>
              <a:t>, </a:t>
            </a:r>
            <a:r>
              <a:rPr lang="en-GB" dirty="0" err="1" smtClean="0"/>
              <a:t>abril</a:t>
            </a:r>
            <a:r>
              <a:rPr lang="en-GB" dirty="0" smtClean="0"/>
              <a:t> </a:t>
            </a:r>
            <a:r>
              <a:rPr lang="en-GB" dirty="0" smtClean="0"/>
              <a:t>2013</a:t>
            </a:r>
            <a:endParaRPr lang="es-ES_tradnl" dirty="0"/>
          </a:p>
        </p:txBody>
      </p:sp>
    </p:spTree>
    <p:extLst>
      <p:ext uri="{BB962C8B-B14F-4D97-AF65-F5344CB8AC3E}">
        <p14:creationId xmlns:p14="http://schemas.microsoft.com/office/powerpoint/2010/main" val="217054647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Los </a:t>
            </a:r>
            <a:r>
              <a:rPr lang="en-GB" dirty="0" err="1" smtClean="0"/>
              <a:t>musulmanes</a:t>
            </a:r>
            <a:r>
              <a:rPr lang="en-GB" dirty="0" smtClean="0"/>
              <a:t> </a:t>
            </a:r>
            <a:r>
              <a:rPr lang="en-GB" dirty="0" err="1" smtClean="0"/>
              <a:t>por</a:t>
            </a:r>
            <a:r>
              <a:rPr lang="en-GB" dirty="0" smtClean="0"/>
              <a:t> </a:t>
            </a:r>
            <a:r>
              <a:rPr lang="en-GB" dirty="0" err="1" smtClean="0"/>
              <a:t>regiones</a:t>
            </a:r>
            <a:r>
              <a:rPr lang="en-GB" dirty="0" smtClean="0"/>
              <a:t> </a:t>
            </a:r>
            <a:endParaRPr lang="es-ES_tradnl" dirty="0"/>
          </a:p>
        </p:txBody>
      </p:sp>
      <p:sp>
        <p:nvSpPr>
          <p:cNvPr id="3" name="Content Placeholder 2"/>
          <p:cNvSpPr>
            <a:spLocks noGrp="1"/>
          </p:cNvSpPr>
          <p:nvPr>
            <p:ph idx="1"/>
          </p:nvPr>
        </p:nvSpPr>
        <p:spPr/>
        <p:txBody>
          <a:bodyPr/>
          <a:lstStyle/>
          <a:p>
            <a:r>
              <a:rPr lang="en-GB" dirty="0" smtClean="0"/>
              <a:t>Hay </a:t>
            </a:r>
            <a:r>
              <a:rPr lang="en-GB" dirty="0" err="1" smtClean="0"/>
              <a:t>más</a:t>
            </a:r>
            <a:r>
              <a:rPr lang="en-GB" dirty="0" smtClean="0"/>
              <a:t> </a:t>
            </a:r>
            <a:r>
              <a:rPr lang="en-GB" dirty="0" err="1" smtClean="0"/>
              <a:t>musulmanes</a:t>
            </a:r>
            <a:r>
              <a:rPr lang="en-GB" dirty="0" smtClean="0"/>
              <a:t> en el </a:t>
            </a:r>
            <a:r>
              <a:rPr lang="en-GB" dirty="0" err="1" smtClean="0"/>
              <a:t>sur</a:t>
            </a:r>
            <a:r>
              <a:rPr lang="en-GB" dirty="0" smtClean="0"/>
              <a:t> del </a:t>
            </a:r>
            <a:r>
              <a:rPr lang="en-GB" dirty="0" err="1" smtClean="0"/>
              <a:t>país</a:t>
            </a:r>
            <a:r>
              <a:rPr lang="en-GB" dirty="0" smtClean="0"/>
              <a:t>, a </a:t>
            </a:r>
            <a:r>
              <a:rPr lang="en-GB" dirty="0" err="1" smtClean="0"/>
              <a:t>causa</a:t>
            </a:r>
            <a:r>
              <a:rPr lang="en-GB" dirty="0" smtClean="0"/>
              <a:t> del </a:t>
            </a:r>
            <a:r>
              <a:rPr lang="en-GB" dirty="0" err="1" smtClean="0"/>
              <a:t>clima</a:t>
            </a:r>
            <a:r>
              <a:rPr lang="en-GB" dirty="0" smtClean="0"/>
              <a:t> y la </a:t>
            </a:r>
            <a:r>
              <a:rPr lang="en-GB" dirty="0" err="1" smtClean="0"/>
              <a:t>situación</a:t>
            </a:r>
            <a:r>
              <a:rPr lang="en-GB" dirty="0" smtClean="0"/>
              <a:t> </a:t>
            </a:r>
            <a:r>
              <a:rPr lang="en-GB" dirty="0" err="1" smtClean="0"/>
              <a:t>geográfica</a:t>
            </a:r>
            <a:endParaRPr lang="es-ES_tradn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996952"/>
            <a:ext cx="4249737" cy="318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366232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24604"/>
            <a:ext cx="8568951" cy="5562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6504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 </a:t>
            </a:r>
            <a:r>
              <a:rPr lang="en-GB" dirty="0" err="1" smtClean="0"/>
              <a:t>mujer</a:t>
            </a:r>
            <a:r>
              <a:rPr lang="en-GB" dirty="0" smtClean="0"/>
              <a:t> en </a:t>
            </a:r>
            <a:r>
              <a:rPr lang="en-GB" dirty="0" err="1" smtClean="0"/>
              <a:t>España</a:t>
            </a:r>
            <a:endParaRPr lang="en-GB" dirty="0"/>
          </a:p>
        </p:txBody>
      </p:sp>
      <p:sp>
        <p:nvSpPr>
          <p:cNvPr id="3" name="Content Placeholder 2"/>
          <p:cNvSpPr>
            <a:spLocks noGrp="1"/>
          </p:cNvSpPr>
          <p:nvPr>
            <p:ph idx="1"/>
          </p:nvPr>
        </p:nvSpPr>
        <p:spPr/>
        <p:txBody>
          <a:bodyPr/>
          <a:lstStyle/>
          <a:p>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889" y="1844824"/>
            <a:ext cx="8488192" cy="4250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92750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Integración</a:t>
            </a:r>
            <a:endParaRPr lang="en-GB" dirty="0"/>
          </a:p>
        </p:txBody>
      </p:sp>
      <p:sp>
        <p:nvSpPr>
          <p:cNvPr id="3" name="Content Placeholder 2"/>
          <p:cNvSpPr>
            <a:spLocks noGrp="1"/>
          </p:cNvSpPr>
          <p:nvPr>
            <p:ph idx="1"/>
          </p:nvPr>
        </p:nvSpPr>
        <p:spPr/>
        <p:txBody>
          <a:bodyPr/>
          <a:lstStyle/>
          <a:p>
            <a:r>
              <a:rPr lang="es-ES" dirty="0" smtClean="0"/>
              <a:t>El 83% de los encuestados se considera acomodado a la sociedad de su lugar de residencia en España</a:t>
            </a:r>
          </a:p>
          <a:p>
            <a:r>
              <a:rPr lang="es-ES" dirty="0"/>
              <a:t>E</a:t>
            </a:r>
            <a:r>
              <a:rPr lang="es-ES" dirty="0" smtClean="0"/>
              <a:t>l 86% dice no tener problemas para practicar su religión. </a:t>
            </a:r>
          </a:p>
        </p:txBody>
      </p:sp>
      <p:sp>
        <p:nvSpPr>
          <p:cNvPr id="4" name="Rectangle 3"/>
          <p:cNvSpPr/>
          <p:nvPr/>
        </p:nvSpPr>
        <p:spPr>
          <a:xfrm>
            <a:off x="899592" y="5517232"/>
            <a:ext cx="734481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a</a:t>
            </a:r>
            <a:r>
              <a:rPr lang="en-GB" dirty="0" err="1" smtClean="0"/>
              <a:t>bril</a:t>
            </a:r>
            <a:r>
              <a:rPr lang="en-GB" dirty="0" smtClean="0"/>
              <a:t> </a:t>
            </a:r>
            <a:r>
              <a:rPr lang="en-GB" dirty="0" smtClean="0"/>
              <a:t>2013 , el </a:t>
            </a:r>
            <a:r>
              <a:rPr lang="en-GB" dirty="0"/>
              <a:t>P</a:t>
            </a:r>
            <a:r>
              <a:rPr lang="en-GB" dirty="0" smtClean="0"/>
              <a:t>aís</a:t>
            </a:r>
            <a:endParaRPr lang="es-ES_tradnl" dirty="0"/>
          </a:p>
        </p:txBody>
      </p:sp>
    </p:spTree>
    <p:extLst>
      <p:ext uri="{BB962C8B-B14F-4D97-AF65-F5344CB8AC3E}">
        <p14:creationId xmlns:p14="http://schemas.microsoft.com/office/powerpoint/2010/main" val="21638682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Más</a:t>
            </a:r>
            <a:r>
              <a:rPr lang="en-GB" dirty="0" smtClean="0"/>
              <a:t> </a:t>
            </a:r>
            <a:r>
              <a:rPr lang="en-GB" dirty="0" err="1" smtClean="0"/>
              <a:t>integración</a:t>
            </a:r>
            <a:endParaRPr lang="en-GB" dirty="0"/>
          </a:p>
        </p:txBody>
      </p:sp>
      <p:sp>
        <p:nvSpPr>
          <p:cNvPr id="3" name="Content Placeholder 2"/>
          <p:cNvSpPr>
            <a:spLocks noGrp="1"/>
          </p:cNvSpPr>
          <p:nvPr>
            <p:ph idx="1"/>
          </p:nvPr>
        </p:nvSpPr>
        <p:spPr/>
        <p:txBody>
          <a:bodyPr>
            <a:normAutofit lnSpcReduction="10000"/>
          </a:bodyPr>
          <a:lstStyle/>
          <a:p>
            <a:r>
              <a:rPr lang="es-ES" dirty="0" smtClean="0"/>
              <a:t>Comparando </a:t>
            </a:r>
            <a:r>
              <a:rPr lang="es-ES" dirty="0" smtClean="0"/>
              <a:t>la situación con la del resto de Europa o con Estados Unidos, los inmigrantes de religión musulmana consideran que es en España donde existe un </a:t>
            </a:r>
            <a:r>
              <a:rPr lang="es-ES" b="1" dirty="0" smtClean="0"/>
              <a:t>menor</a:t>
            </a:r>
            <a:r>
              <a:rPr lang="es-ES" dirty="0" smtClean="0"/>
              <a:t> grado de rechazo y recelo hacia sus creencias. </a:t>
            </a:r>
          </a:p>
          <a:p>
            <a:r>
              <a:rPr lang="es-ES" dirty="0" smtClean="0"/>
              <a:t>Un 75% opina que en España, musulmanes y cristianos se esfuerzan por entenderse y respetarse mutuamente y solo un 7% piensa lo contrario.</a:t>
            </a:r>
            <a:endParaRPr lang="en-GB" dirty="0"/>
          </a:p>
        </p:txBody>
      </p:sp>
      <p:sp>
        <p:nvSpPr>
          <p:cNvPr id="4" name="Rectangle 3"/>
          <p:cNvSpPr/>
          <p:nvPr/>
        </p:nvSpPr>
        <p:spPr>
          <a:xfrm>
            <a:off x="827584" y="6057292"/>
            <a:ext cx="770485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El País </a:t>
            </a:r>
            <a:r>
              <a:rPr lang="en-GB" dirty="0" smtClean="0"/>
              <a:t>, </a:t>
            </a:r>
            <a:r>
              <a:rPr lang="en-GB" dirty="0" err="1" smtClean="0"/>
              <a:t>agosto</a:t>
            </a:r>
            <a:r>
              <a:rPr lang="en-GB" dirty="0" smtClean="0"/>
              <a:t> </a:t>
            </a:r>
            <a:r>
              <a:rPr lang="en-GB" dirty="0"/>
              <a:t>2011</a:t>
            </a:r>
            <a:endParaRPr lang="es-ES_tradnl" dirty="0"/>
          </a:p>
        </p:txBody>
      </p:sp>
    </p:spTree>
    <p:extLst>
      <p:ext uri="{BB962C8B-B14F-4D97-AF65-F5344CB8AC3E}">
        <p14:creationId xmlns:p14="http://schemas.microsoft.com/office/powerpoint/2010/main" val="11675633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Percepción</a:t>
            </a:r>
            <a:endParaRPr lang="en-GB" dirty="0"/>
          </a:p>
        </p:txBody>
      </p:sp>
      <p:sp>
        <p:nvSpPr>
          <p:cNvPr id="3" name="Content Placeholder 2"/>
          <p:cNvSpPr>
            <a:spLocks noGrp="1"/>
          </p:cNvSpPr>
          <p:nvPr>
            <p:ph idx="1"/>
          </p:nvPr>
        </p:nvSpPr>
        <p:spPr/>
        <p:txBody>
          <a:bodyPr>
            <a:normAutofit/>
          </a:bodyPr>
          <a:lstStyle/>
          <a:p>
            <a:r>
              <a:rPr lang="es-ES" dirty="0"/>
              <a:t>E</a:t>
            </a:r>
            <a:r>
              <a:rPr lang="es-ES" dirty="0" smtClean="0"/>
              <a:t>l 80% piensa que les resulta mas difícil encontrar un trabajo que a los españoles</a:t>
            </a:r>
          </a:p>
          <a:p>
            <a:r>
              <a:rPr lang="es-ES" dirty="0" smtClean="0"/>
              <a:t>El 67% afirma que se les discrimina a la hora de alquilar una casa </a:t>
            </a:r>
          </a:p>
          <a:p>
            <a:r>
              <a:rPr lang="es-ES" dirty="0" smtClean="0"/>
              <a:t>Pero el 37% opina incluso que le resulta más fácil que a los españoles acceder a la sanidad</a:t>
            </a:r>
            <a:endParaRPr lang="en-GB" dirty="0"/>
          </a:p>
        </p:txBody>
      </p:sp>
      <p:sp>
        <p:nvSpPr>
          <p:cNvPr id="4" name="Rectangle 3"/>
          <p:cNvSpPr/>
          <p:nvPr/>
        </p:nvSpPr>
        <p:spPr>
          <a:xfrm>
            <a:off x="755576" y="5373216"/>
            <a:ext cx="756084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Julio </a:t>
            </a:r>
            <a:r>
              <a:rPr lang="en-GB" dirty="0" smtClean="0"/>
              <a:t>2009, el País</a:t>
            </a:r>
            <a:endParaRPr lang="es-ES_tradnl" dirty="0"/>
          </a:p>
        </p:txBody>
      </p:sp>
    </p:spTree>
    <p:extLst>
      <p:ext uri="{BB962C8B-B14F-4D97-AF65-F5344CB8AC3E}">
        <p14:creationId xmlns:p14="http://schemas.microsoft.com/office/powerpoint/2010/main" val="178058737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8384" y="1732445"/>
            <a:ext cx="6267231" cy="4261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4877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Para </a:t>
            </a:r>
            <a:r>
              <a:rPr lang="en-GB" dirty="0" err="1" smtClean="0"/>
              <a:t>acabar</a:t>
            </a:r>
            <a:r>
              <a:rPr lang="en-GB" dirty="0" smtClean="0"/>
              <a:t>…un quiz </a:t>
            </a:r>
            <a:r>
              <a:rPr lang="en-GB" dirty="0" err="1" smtClean="0"/>
              <a:t>eliminatorio</a:t>
            </a:r>
            <a:endParaRPr lang="es-ES_tradnl" dirty="0"/>
          </a:p>
        </p:txBody>
      </p:sp>
      <p:sp>
        <p:nvSpPr>
          <p:cNvPr id="3" name="Content Placeholder 2"/>
          <p:cNvSpPr>
            <a:spLocks noGrp="1"/>
          </p:cNvSpPr>
          <p:nvPr>
            <p:ph idx="1"/>
          </p:nvPr>
        </p:nvSpPr>
        <p:spPr/>
        <p:txBody>
          <a:bodyPr/>
          <a:lstStyle/>
          <a:p>
            <a:endParaRPr lang="es-ES_tradn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204864"/>
            <a:ext cx="5272409" cy="3540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1276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1. ¿</a:t>
            </a:r>
            <a:r>
              <a:rPr lang="en-GB" dirty="0" err="1" smtClean="0"/>
              <a:t>qué</a:t>
            </a:r>
            <a:r>
              <a:rPr lang="en-GB" dirty="0" smtClean="0"/>
              <a:t> </a:t>
            </a:r>
            <a:r>
              <a:rPr lang="en-GB" dirty="0" err="1" smtClean="0"/>
              <a:t>significa</a:t>
            </a:r>
            <a:r>
              <a:rPr lang="en-GB" dirty="0" smtClean="0"/>
              <a:t> </a:t>
            </a:r>
            <a:r>
              <a:rPr lang="en-GB" dirty="0" err="1" smtClean="0"/>
              <a:t>trabajar</a:t>
            </a:r>
            <a:r>
              <a:rPr lang="en-GB" dirty="0" smtClean="0"/>
              <a:t> </a:t>
            </a:r>
            <a:r>
              <a:rPr lang="en-GB" dirty="0" err="1" smtClean="0"/>
              <a:t>como</a:t>
            </a:r>
            <a:r>
              <a:rPr lang="en-GB" dirty="0" smtClean="0"/>
              <a:t> un negro?</a:t>
            </a:r>
            <a:endParaRPr lang="es-ES_tradnl" dirty="0"/>
          </a:p>
        </p:txBody>
      </p:sp>
      <p:sp>
        <p:nvSpPr>
          <p:cNvPr id="3" name="Content Placeholder 2"/>
          <p:cNvSpPr>
            <a:spLocks noGrp="1"/>
          </p:cNvSpPr>
          <p:nvPr>
            <p:ph idx="1"/>
          </p:nvPr>
        </p:nvSpPr>
        <p:spPr/>
        <p:txBody>
          <a:bodyPr/>
          <a:lstStyle/>
          <a:p>
            <a:r>
              <a:rPr lang="en-GB" dirty="0" err="1" smtClean="0"/>
              <a:t>Trabajar</a:t>
            </a:r>
            <a:r>
              <a:rPr lang="en-GB" dirty="0" smtClean="0"/>
              <a:t> </a:t>
            </a:r>
            <a:r>
              <a:rPr lang="en-GB" dirty="0" err="1" smtClean="0"/>
              <a:t>muy</a:t>
            </a:r>
            <a:r>
              <a:rPr lang="en-GB" dirty="0" smtClean="0"/>
              <a:t> </a:t>
            </a:r>
            <a:r>
              <a:rPr lang="en-GB" dirty="0" err="1" smtClean="0"/>
              <a:t>duro</a:t>
            </a:r>
            <a:r>
              <a:rPr lang="en-GB" dirty="0" smtClean="0"/>
              <a:t>/ </a:t>
            </a:r>
            <a:r>
              <a:rPr lang="en-GB" dirty="0" err="1" smtClean="0"/>
              <a:t>trabajar</a:t>
            </a:r>
            <a:r>
              <a:rPr lang="en-GB" dirty="0" smtClean="0"/>
              <a:t> mucho </a:t>
            </a:r>
            <a:endParaRPr lang="es-ES_tradnl" dirty="0"/>
          </a:p>
        </p:txBody>
      </p:sp>
    </p:spTree>
    <p:extLst>
      <p:ext uri="{BB962C8B-B14F-4D97-AF65-F5344CB8AC3E}">
        <p14:creationId xmlns:p14="http://schemas.microsoft.com/office/powerpoint/2010/main" val="24178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2. ¿de </a:t>
            </a:r>
            <a:r>
              <a:rPr lang="en-GB" dirty="0" err="1" smtClean="0"/>
              <a:t>qué</a:t>
            </a:r>
            <a:r>
              <a:rPr lang="en-GB" dirty="0" smtClean="0"/>
              <a:t> </a:t>
            </a:r>
            <a:r>
              <a:rPr lang="en-GB" dirty="0" err="1" smtClean="0"/>
              <a:t>continente</a:t>
            </a:r>
            <a:r>
              <a:rPr lang="en-GB" dirty="0" smtClean="0"/>
              <a:t> son </a:t>
            </a:r>
            <a:r>
              <a:rPr lang="en-GB" dirty="0" err="1" smtClean="0"/>
              <a:t>las</a:t>
            </a:r>
            <a:r>
              <a:rPr lang="en-GB" dirty="0" smtClean="0"/>
              <a:t> </a:t>
            </a:r>
            <a:r>
              <a:rPr lang="en-GB" dirty="0" err="1" smtClean="0"/>
              <a:t>razas</a:t>
            </a:r>
            <a:r>
              <a:rPr lang="en-GB" dirty="0" smtClean="0"/>
              <a:t> </a:t>
            </a:r>
            <a:r>
              <a:rPr lang="en-GB" dirty="0" err="1" smtClean="0"/>
              <a:t>mejor</a:t>
            </a:r>
            <a:r>
              <a:rPr lang="en-GB" dirty="0" smtClean="0"/>
              <a:t> </a:t>
            </a:r>
            <a:r>
              <a:rPr lang="en-GB" dirty="0" err="1" smtClean="0"/>
              <a:t>aceptadas</a:t>
            </a:r>
            <a:r>
              <a:rPr lang="en-GB" dirty="0" smtClean="0"/>
              <a:t> </a:t>
            </a:r>
            <a:r>
              <a:rPr lang="en-GB" dirty="0" err="1" smtClean="0"/>
              <a:t>por</a:t>
            </a:r>
            <a:r>
              <a:rPr lang="en-GB" dirty="0" smtClean="0"/>
              <a:t> los </a:t>
            </a:r>
            <a:r>
              <a:rPr lang="en-GB" dirty="0" err="1" smtClean="0"/>
              <a:t>españoles</a:t>
            </a:r>
            <a:r>
              <a:rPr lang="en-GB" dirty="0" smtClean="0"/>
              <a:t>?</a:t>
            </a:r>
            <a:endParaRPr lang="es-ES_tradnl" dirty="0"/>
          </a:p>
        </p:txBody>
      </p:sp>
      <p:sp>
        <p:nvSpPr>
          <p:cNvPr id="3" name="Content Placeholder 2"/>
          <p:cNvSpPr>
            <a:spLocks noGrp="1"/>
          </p:cNvSpPr>
          <p:nvPr>
            <p:ph idx="1"/>
          </p:nvPr>
        </p:nvSpPr>
        <p:spPr/>
        <p:txBody>
          <a:bodyPr/>
          <a:lstStyle/>
          <a:p>
            <a:r>
              <a:rPr lang="en-GB" dirty="0" smtClean="0"/>
              <a:t>De </a:t>
            </a:r>
            <a:r>
              <a:rPr lang="en-GB" dirty="0" err="1" smtClean="0"/>
              <a:t>sudamérica</a:t>
            </a:r>
            <a:endParaRPr lang="es-ES_tradnl" dirty="0"/>
          </a:p>
        </p:txBody>
      </p:sp>
    </p:spTree>
    <p:extLst>
      <p:ext uri="{BB962C8B-B14F-4D97-AF65-F5344CB8AC3E}">
        <p14:creationId xmlns:p14="http://schemas.microsoft.com/office/powerpoint/2010/main" val="277215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3.  ¿hay </a:t>
            </a:r>
            <a:r>
              <a:rPr lang="en-GB" dirty="0" err="1" smtClean="0"/>
              <a:t>más</a:t>
            </a:r>
            <a:r>
              <a:rPr lang="en-GB" dirty="0" smtClean="0"/>
              <a:t> </a:t>
            </a:r>
            <a:r>
              <a:rPr lang="en-GB" dirty="0" err="1" smtClean="0"/>
              <a:t>mujeres</a:t>
            </a:r>
            <a:r>
              <a:rPr lang="en-GB" dirty="0" smtClean="0"/>
              <a:t> o hombres en </a:t>
            </a:r>
            <a:r>
              <a:rPr lang="en-GB" dirty="0" err="1" smtClean="0"/>
              <a:t>paro</a:t>
            </a:r>
            <a:r>
              <a:rPr lang="en-GB" dirty="0" smtClean="0"/>
              <a:t>?</a:t>
            </a:r>
            <a:endParaRPr lang="es-ES_tradnl" dirty="0"/>
          </a:p>
        </p:txBody>
      </p:sp>
      <p:sp>
        <p:nvSpPr>
          <p:cNvPr id="3" name="Content Placeholder 2"/>
          <p:cNvSpPr>
            <a:spLocks noGrp="1"/>
          </p:cNvSpPr>
          <p:nvPr>
            <p:ph idx="1"/>
          </p:nvPr>
        </p:nvSpPr>
        <p:spPr/>
        <p:txBody>
          <a:bodyPr/>
          <a:lstStyle/>
          <a:p>
            <a:r>
              <a:rPr lang="en-GB" dirty="0" err="1" smtClean="0"/>
              <a:t>Más</a:t>
            </a:r>
            <a:r>
              <a:rPr lang="en-GB" dirty="0" smtClean="0"/>
              <a:t> hombres </a:t>
            </a:r>
            <a:endParaRPr lang="es-ES_tradnl" dirty="0"/>
          </a:p>
        </p:txBody>
      </p:sp>
    </p:spTree>
    <p:extLst>
      <p:ext uri="{BB962C8B-B14F-4D97-AF65-F5344CB8AC3E}">
        <p14:creationId xmlns:p14="http://schemas.microsoft.com/office/powerpoint/2010/main" val="367004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4. ¿</a:t>
            </a:r>
            <a:r>
              <a:rPr lang="en-GB" dirty="0" err="1" smtClean="0"/>
              <a:t>Cuántas</a:t>
            </a:r>
            <a:r>
              <a:rPr lang="en-GB" dirty="0" smtClean="0"/>
              <a:t> </a:t>
            </a:r>
            <a:r>
              <a:rPr lang="en-GB" dirty="0" err="1" smtClean="0"/>
              <a:t>horas</a:t>
            </a:r>
            <a:r>
              <a:rPr lang="en-GB" dirty="0" smtClean="0"/>
              <a:t> </a:t>
            </a:r>
            <a:r>
              <a:rPr lang="en-GB" dirty="0" err="1" smtClean="0"/>
              <a:t>dedica</a:t>
            </a:r>
            <a:r>
              <a:rPr lang="en-GB" dirty="0" smtClean="0"/>
              <a:t> la </a:t>
            </a:r>
            <a:r>
              <a:rPr lang="en-GB" dirty="0" err="1" smtClean="0"/>
              <a:t>mujer</a:t>
            </a:r>
            <a:r>
              <a:rPr lang="en-GB" dirty="0" smtClean="0"/>
              <a:t> a </a:t>
            </a:r>
            <a:r>
              <a:rPr lang="en-GB" dirty="0" err="1" smtClean="0"/>
              <a:t>las</a:t>
            </a:r>
            <a:r>
              <a:rPr lang="en-GB" dirty="0" smtClean="0"/>
              <a:t> </a:t>
            </a:r>
            <a:r>
              <a:rPr lang="en-GB" dirty="0" err="1" smtClean="0"/>
              <a:t>tareas</a:t>
            </a:r>
            <a:r>
              <a:rPr lang="en-GB" dirty="0" smtClean="0"/>
              <a:t> de la casa?</a:t>
            </a:r>
            <a:endParaRPr lang="es-ES_tradnl" dirty="0"/>
          </a:p>
        </p:txBody>
      </p:sp>
      <p:sp>
        <p:nvSpPr>
          <p:cNvPr id="3" name="Content Placeholder 2"/>
          <p:cNvSpPr>
            <a:spLocks noGrp="1"/>
          </p:cNvSpPr>
          <p:nvPr>
            <p:ph idx="1"/>
          </p:nvPr>
        </p:nvSpPr>
        <p:spPr/>
        <p:txBody>
          <a:bodyPr/>
          <a:lstStyle/>
          <a:p>
            <a:r>
              <a:rPr lang="en-GB" dirty="0" smtClean="0"/>
              <a:t>4 </a:t>
            </a:r>
            <a:r>
              <a:rPr lang="en-GB" dirty="0" err="1" smtClean="0"/>
              <a:t>horas</a:t>
            </a:r>
            <a:r>
              <a:rPr lang="en-GB" dirty="0" smtClean="0"/>
              <a:t> y media</a:t>
            </a:r>
            <a:endParaRPr lang="es-ES_tradnl" dirty="0"/>
          </a:p>
        </p:txBody>
      </p:sp>
    </p:spTree>
    <p:extLst>
      <p:ext uri="{BB962C8B-B14F-4D97-AF65-F5344CB8AC3E}">
        <p14:creationId xmlns:p14="http://schemas.microsoft.com/office/powerpoint/2010/main" val="249802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5. ¿</a:t>
            </a:r>
            <a:r>
              <a:rPr lang="en-GB" dirty="0" err="1" smtClean="0"/>
              <a:t>Qué</a:t>
            </a:r>
            <a:r>
              <a:rPr lang="en-GB" dirty="0" smtClean="0"/>
              <a:t> </a:t>
            </a:r>
            <a:r>
              <a:rPr lang="en-GB" dirty="0" err="1" smtClean="0"/>
              <a:t>puesto</a:t>
            </a:r>
            <a:r>
              <a:rPr lang="en-GB" dirty="0" smtClean="0"/>
              <a:t> </a:t>
            </a:r>
            <a:r>
              <a:rPr lang="en-GB" dirty="0" err="1" smtClean="0"/>
              <a:t>ocupa</a:t>
            </a:r>
            <a:r>
              <a:rPr lang="en-GB" dirty="0" smtClean="0"/>
              <a:t> </a:t>
            </a:r>
            <a:r>
              <a:rPr lang="en-GB" dirty="0" err="1" smtClean="0"/>
              <a:t>España</a:t>
            </a:r>
            <a:r>
              <a:rPr lang="en-GB" dirty="0" smtClean="0"/>
              <a:t> en la </a:t>
            </a:r>
            <a:r>
              <a:rPr lang="en-GB" dirty="0" err="1" smtClean="0"/>
              <a:t>lista</a:t>
            </a:r>
            <a:r>
              <a:rPr lang="en-GB" dirty="0" smtClean="0"/>
              <a:t> de los </a:t>
            </a:r>
            <a:r>
              <a:rPr lang="en-GB" dirty="0" err="1" smtClean="0"/>
              <a:t>diez</a:t>
            </a:r>
            <a:r>
              <a:rPr lang="en-GB" dirty="0" smtClean="0"/>
              <a:t> </a:t>
            </a:r>
            <a:r>
              <a:rPr lang="en-GB" dirty="0" err="1" smtClean="0"/>
              <a:t>países</a:t>
            </a:r>
            <a:r>
              <a:rPr lang="en-GB" dirty="0" smtClean="0"/>
              <a:t> con </a:t>
            </a:r>
            <a:r>
              <a:rPr lang="en-GB" dirty="0" err="1" smtClean="0"/>
              <a:t>más</a:t>
            </a:r>
            <a:r>
              <a:rPr lang="en-GB" dirty="0" smtClean="0"/>
              <a:t> </a:t>
            </a:r>
            <a:r>
              <a:rPr lang="en-GB" dirty="0" err="1" smtClean="0"/>
              <a:t>inmigrantes</a:t>
            </a:r>
            <a:r>
              <a:rPr lang="en-GB" dirty="0" smtClean="0"/>
              <a:t>?</a:t>
            </a:r>
            <a:endParaRPr lang="es-ES_tradnl" dirty="0"/>
          </a:p>
        </p:txBody>
      </p:sp>
      <p:sp>
        <p:nvSpPr>
          <p:cNvPr id="3" name="Content Placeholder 2"/>
          <p:cNvSpPr>
            <a:spLocks noGrp="1"/>
          </p:cNvSpPr>
          <p:nvPr>
            <p:ph idx="1"/>
          </p:nvPr>
        </p:nvSpPr>
        <p:spPr/>
        <p:txBody>
          <a:bodyPr/>
          <a:lstStyle/>
          <a:p>
            <a:r>
              <a:rPr lang="en-GB" dirty="0" smtClean="0"/>
              <a:t>El </a:t>
            </a:r>
            <a:r>
              <a:rPr lang="en-GB" dirty="0" err="1" smtClean="0"/>
              <a:t>número</a:t>
            </a:r>
            <a:r>
              <a:rPr lang="en-GB" dirty="0" smtClean="0"/>
              <a:t> 8</a:t>
            </a:r>
            <a:endParaRPr lang="es-ES_tradnl" dirty="0"/>
          </a:p>
        </p:txBody>
      </p:sp>
    </p:spTree>
    <p:extLst>
      <p:ext uri="{BB962C8B-B14F-4D97-AF65-F5344CB8AC3E}">
        <p14:creationId xmlns:p14="http://schemas.microsoft.com/office/powerpoint/2010/main" val="329266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Verdad</a:t>
            </a:r>
            <a:r>
              <a:rPr lang="en-GB" dirty="0" smtClean="0"/>
              <a:t> o </a:t>
            </a:r>
            <a:r>
              <a:rPr lang="en-GB" dirty="0" err="1"/>
              <a:t>M</a:t>
            </a:r>
            <a:r>
              <a:rPr lang="en-GB" dirty="0" err="1" smtClean="0"/>
              <a:t>entira</a:t>
            </a:r>
            <a:endParaRPr lang="en-GB" dirty="0"/>
          </a:p>
        </p:txBody>
      </p:sp>
      <p:sp>
        <p:nvSpPr>
          <p:cNvPr id="3" name="Content Placeholder 2"/>
          <p:cNvSpPr>
            <a:spLocks noGrp="1"/>
          </p:cNvSpPr>
          <p:nvPr>
            <p:ph idx="1"/>
          </p:nvPr>
        </p:nvSpPr>
        <p:spPr/>
        <p:txBody>
          <a:bodyPr/>
          <a:lstStyle/>
          <a:p>
            <a:r>
              <a:rPr lang="es-ES_tradnl" dirty="0" smtClean="0"/>
              <a:t>Hay más mujeres que hombres en paro en España</a:t>
            </a:r>
            <a:endParaRPr lang="es-ES_tradn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780928"/>
            <a:ext cx="4247807" cy="3189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657433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6. ¿</a:t>
            </a:r>
            <a:r>
              <a:rPr lang="en-GB" dirty="0" err="1" smtClean="0"/>
              <a:t>Cuántas</a:t>
            </a:r>
            <a:r>
              <a:rPr lang="en-GB" dirty="0" smtClean="0"/>
              <a:t> </a:t>
            </a:r>
            <a:r>
              <a:rPr lang="en-GB" dirty="0" err="1" smtClean="0"/>
              <a:t>ministras</a:t>
            </a:r>
            <a:r>
              <a:rPr lang="en-GB" dirty="0" smtClean="0"/>
              <a:t> hay en el </a:t>
            </a:r>
            <a:r>
              <a:rPr lang="en-GB" dirty="0" err="1" smtClean="0"/>
              <a:t>gobierno</a:t>
            </a:r>
            <a:r>
              <a:rPr lang="en-GB" dirty="0" smtClean="0"/>
              <a:t> </a:t>
            </a:r>
            <a:r>
              <a:rPr lang="en-GB" dirty="0" err="1" smtClean="0"/>
              <a:t>español</a:t>
            </a:r>
            <a:r>
              <a:rPr lang="en-GB" dirty="0" smtClean="0"/>
              <a:t>?</a:t>
            </a:r>
            <a:endParaRPr lang="es-ES_tradnl" dirty="0"/>
          </a:p>
        </p:txBody>
      </p:sp>
      <p:sp>
        <p:nvSpPr>
          <p:cNvPr id="3" name="Content Placeholder 2"/>
          <p:cNvSpPr>
            <a:spLocks noGrp="1"/>
          </p:cNvSpPr>
          <p:nvPr>
            <p:ph idx="1"/>
          </p:nvPr>
        </p:nvSpPr>
        <p:spPr/>
        <p:txBody>
          <a:bodyPr/>
          <a:lstStyle/>
          <a:p>
            <a:r>
              <a:rPr lang="en-GB" dirty="0" smtClean="0"/>
              <a:t>4</a:t>
            </a:r>
            <a:endParaRPr lang="es-ES_tradnl" dirty="0"/>
          </a:p>
        </p:txBody>
      </p:sp>
    </p:spTree>
    <p:extLst>
      <p:ext uri="{BB962C8B-B14F-4D97-AF65-F5344CB8AC3E}">
        <p14:creationId xmlns:p14="http://schemas.microsoft.com/office/powerpoint/2010/main" val="146684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7. ¿</a:t>
            </a:r>
            <a:r>
              <a:rPr lang="en-GB" dirty="0" err="1" smtClean="0"/>
              <a:t>Qué</a:t>
            </a:r>
            <a:r>
              <a:rPr lang="en-GB" dirty="0" smtClean="0"/>
              <a:t> </a:t>
            </a:r>
            <a:r>
              <a:rPr lang="en-GB" dirty="0" err="1" smtClean="0"/>
              <a:t>tanto</a:t>
            </a:r>
            <a:r>
              <a:rPr lang="en-GB" dirty="0" smtClean="0"/>
              <a:t> </a:t>
            </a:r>
            <a:r>
              <a:rPr lang="en-GB" dirty="0" err="1" smtClean="0"/>
              <a:t>por</a:t>
            </a:r>
            <a:r>
              <a:rPr lang="en-GB" dirty="0" smtClean="0"/>
              <a:t> </a:t>
            </a:r>
            <a:r>
              <a:rPr lang="en-GB" dirty="0" err="1" smtClean="0"/>
              <a:t>ciento</a:t>
            </a:r>
            <a:r>
              <a:rPr lang="en-GB" dirty="0" smtClean="0"/>
              <a:t> de </a:t>
            </a:r>
            <a:r>
              <a:rPr lang="en-GB" dirty="0" err="1" smtClean="0"/>
              <a:t>mujeres</a:t>
            </a:r>
            <a:r>
              <a:rPr lang="en-GB" dirty="0" smtClean="0"/>
              <a:t> </a:t>
            </a:r>
            <a:r>
              <a:rPr lang="en-GB" dirty="0" err="1" smtClean="0"/>
              <a:t>ocupa</a:t>
            </a:r>
            <a:r>
              <a:rPr lang="en-GB" dirty="0" smtClean="0"/>
              <a:t> un cargo </a:t>
            </a:r>
            <a:r>
              <a:rPr lang="en-GB" dirty="0" err="1" smtClean="0"/>
              <a:t>ejecutivo</a:t>
            </a:r>
            <a:r>
              <a:rPr lang="en-GB" dirty="0" smtClean="0"/>
              <a:t>? </a:t>
            </a:r>
            <a:endParaRPr lang="es-ES_tradnl" dirty="0"/>
          </a:p>
        </p:txBody>
      </p:sp>
      <p:sp>
        <p:nvSpPr>
          <p:cNvPr id="3" name="Content Placeholder 2"/>
          <p:cNvSpPr>
            <a:spLocks noGrp="1"/>
          </p:cNvSpPr>
          <p:nvPr>
            <p:ph idx="1"/>
          </p:nvPr>
        </p:nvSpPr>
        <p:spPr/>
        <p:txBody>
          <a:bodyPr/>
          <a:lstStyle/>
          <a:p>
            <a:r>
              <a:rPr lang="en-GB" dirty="0" smtClean="0"/>
              <a:t>16%</a:t>
            </a:r>
            <a:endParaRPr lang="es-ES_tradnl" dirty="0"/>
          </a:p>
        </p:txBody>
      </p:sp>
    </p:spTree>
    <p:extLst>
      <p:ext uri="{BB962C8B-B14F-4D97-AF65-F5344CB8AC3E}">
        <p14:creationId xmlns:p14="http://schemas.microsoft.com/office/powerpoint/2010/main" val="14106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8. ¿</a:t>
            </a:r>
            <a:r>
              <a:rPr lang="en-GB" dirty="0" err="1" smtClean="0"/>
              <a:t>Cuántas</a:t>
            </a:r>
            <a:r>
              <a:rPr lang="en-GB" dirty="0" smtClean="0"/>
              <a:t> </a:t>
            </a:r>
            <a:r>
              <a:rPr lang="en-GB" dirty="0" err="1" smtClean="0"/>
              <a:t>mujeres</a:t>
            </a:r>
            <a:r>
              <a:rPr lang="en-GB" dirty="0" smtClean="0"/>
              <a:t> </a:t>
            </a:r>
            <a:r>
              <a:rPr lang="en-GB" dirty="0" err="1" smtClean="0"/>
              <a:t>han</a:t>
            </a:r>
            <a:r>
              <a:rPr lang="en-GB" dirty="0" smtClean="0"/>
              <a:t> </a:t>
            </a:r>
            <a:r>
              <a:rPr lang="en-GB" dirty="0" err="1" smtClean="0"/>
              <a:t>muerto</a:t>
            </a:r>
            <a:r>
              <a:rPr lang="en-GB" dirty="0" smtClean="0"/>
              <a:t> </a:t>
            </a:r>
            <a:r>
              <a:rPr lang="en-GB" dirty="0" err="1" smtClean="0"/>
              <a:t>este</a:t>
            </a:r>
            <a:r>
              <a:rPr lang="en-GB" dirty="0" smtClean="0"/>
              <a:t> </a:t>
            </a:r>
            <a:r>
              <a:rPr lang="en-GB" dirty="0" err="1" smtClean="0"/>
              <a:t>año</a:t>
            </a:r>
            <a:r>
              <a:rPr lang="en-GB" dirty="0" smtClean="0"/>
              <a:t> </a:t>
            </a:r>
            <a:r>
              <a:rPr lang="en-GB" dirty="0" err="1" smtClean="0"/>
              <a:t>por</a:t>
            </a:r>
            <a:r>
              <a:rPr lang="en-GB" dirty="0" smtClean="0"/>
              <a:t> </a:t>
            </a:r>
            <a:r>
              <a:rPr lang="en-GB" dirty="0" err="1" smtClean="0"/>
              <a:t>violencia</a:t>
            </a:r>
            <a:r>
              <a:rPr lang="en-GB" dirty="0" smtClean="0"/>
              <a:t> de </a:t>
            </a:r>
            <a:r>
              <a:rPr lang="en-GB" dirty="0" err="1" smtClean="0"/>
              <a:t>género</a:t>
            </a:r>
            <a:r>
              <a:rPr lang="en-GB" dirty="0" smtClean="0"/>
              <a:t>?</a:t>
            </a:r>
            <a:endParaRPr lang="es-ES_tradnl" dirty="0"/>
          </a:p>
        </p:txBody>
      </p:sp>
      <p:sp>
        <p:nvSpPr>
          <p:cNvPr id="3" name="Content Placeholder 2"/>
          <p:cNvSpPr>
            <a:spLocks noGrp="1"/>
          </p:cNvSpPr>
          <p:nvPr>
            <p:ph idx="1"/>
          </p:nvPr>
        </p:nvSpPr>
        <p:spPr/>
        <p:txBody>
          <a:bodyPr/>
          <a:lstStyle/>
          <a:p>
            <a:r>
              <a:rPr lang="en-GB" dirty="0" smtClean="0"/>
              <a:t>41</a:t>
            </a:r>
            <a:endParaRPr lang="es-ES_tradnl" dirty="0"/>
          </a:p>
        </p:txBody>
      </p:sp>
    </p:spTree>
    <p:extLst>
      <p:ext uri="{BB962C8B-B14F-4D97-AF65-F5344CB8AC3E}">
        <p14:creationId xmlns:p14="http://schemas.microsoft.com/office/powerpoint/2010/main" val="376569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dirty="0" smtClean="0"/>
              <a:t>9. ¿Qué diferencia existe entre lo que gana un hombre y una mujer?</a:t>
            </a:r>
            <a:endParaRPr lang="es-ES_tradnl" dirty="0"/>
          </a:p>
        </p:txBody>
      </p:sp>
      <p:sp>
        <p:nvSpPr>
          <p:cNvPr id="3" name="Content Placeholder 2"/>
          <p:cNvSpPr>
            <a:spLocks noGrp="1"/>
          </p:cNvSpPr>
          <p:nvPr>
            <p:ph idx="1"/>
          </p:nvPr>
        </p:nvSpPr>
        <p:spPr/>
        <p:txBody>
          <a:bodyPr/>
          <a:lstStyle/>
          <a:p>
            <a:r>
              <a:rPr lang="en-GB" dirty="0" smtClean="0"/>
              <a:t>Un 22%</a:t>
            </a:r>
            <a:endParaRPr lang="es-ES_tradnl" dirty="0"/>
          </a:p>
        </p:txBody>
      </p:sp>
    </p:spTree>
    <p:extLst>
      <p:ext uri="{BB962C8B-B14F-4D97-AF65-F5344CB8AC3E}">
        <p14:creationId xmlns:p14="http://schemas.microsoft.com/office/powerpoint/2010/main" val="147011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10.  ¿</a:t>
            </a:r>
            <a:r>
              <a:rPr lang="en-GB" dirty="0" err="1" smtClean="0"/>
              <a:t>Cuántos</a:t>
            </a:r>
            <a:r>
              <a:rPr lang="en-GB" dirty="0" smtClean="0"/>
              <a:t> </a:t>
            </a:r>
            <a:r>
              <a:rPr lang="en-GB" dirty="0" err="1" smtClean="0"/>
              <a:t>millones</a:t>
            </a:r>
            <a:r>
              <a:rPr lang="en-GB" dirty="0" smtClean="0"/>
              <a:t> de </a:t>
            </a:r>
            <a:r>
              <a:rPr lang="en-GB" dirty="0" err="1" smtClean="0"/>
              <a:t>musulmanes</a:t>
            </a:r>
            <a:r>
              <a:rPr lang="en-GB" dirty="0" smtClean="0"/>
              <a:t> </a:t>
            </a:r>
            <a:r>
              <a:rPr lang="en-GB" dirty="0" err="1" smtClean="0"/>
              <a:t>viven</a:t>
            </a:r>
            <a:r>
              <a:rPr lang="en-GB" dirty="0" smtClean="0"/>
              <a:t> en </a:t>
            </a:r>
            <a:r>
              <a:rPr lang="en-GB" dirty="0" err="1" smtClean="0"/>
              <a:t>España</a:t>
            </a:r>
            <a:r>
              <a:rPr lang="en-GB" dirty="0" smtClean="0"/>
              <a:t>?</a:t>
            </a:r>
            <a:endParaRPr lang="es-ES_tradnl" dirty="0"/>
          </a:p>
        </p:txBody>
      </p:sp>
      <p:sp>
        <p:nvSpPr>
          <p:cNvPr id="3" name="Content Placeholder 2"/>
          <p:cNvSpPr>
            <a:spLocks noGrp="1"/>
          </p:cNvSpPr>
          <p:nvPr>
            <p:ph idx="1"/>
          </p:nvPr>
        </p:nvSpPr>
        <p:spPr/>
        <p:txBody>
          <a:bodyPr/>
          <a:lstStyle/>
          <a:p>
            <a:r>
              <a:rPr lang="en-GB" dirty="0" smtClean="0"/>
              <a:t>1.3 </a:t>
            </a:r>
            <a:r>
              <a:rPr lang="en-GB" dirty="0" err="1" smtClean="0"/>
              <a:t>millones</a:t>
            </a:r>
            <a:endParaRPr lang="es-ES_tradnl" dirty="0"/>
          </a:p>
        </p:txBody>
      </p:sp>
    </p:spTree>
    <p:extLst>
      <p:ext uri="{BB962C8B-B14F-4D97-AF65-F5344CB8AC3E}">
        <p14:creationId xmlns:p14="http://schemas.microsoft.com/office/powerpoint/2010/main" val="291019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S_tradnl"/>
          </a:p>
        </p:txBody>
      </p:sp>
      <p:sp>
        <p:nvSpPr>
          <p:cNvPr id="3" name="Content Placeholder 2"/>
          <p:cNvSpPr>
            <a:spLocks noGrp="1"/>
          </p:cNvSpPr>
          <p:nvPr>
            <p:ph idx="1"/>
          </p:nvPr>
        </p:nvSpPr>
        <p:spPr/>
        <p:txBody>
          <a:bodyPr/>
          <a:lstStyle/>
          <a:p>
            <a:endParaRPr lang="es-ES_tradn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556792"/>
            <a:ext cx="5750942" cy="4465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601223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Extensión</a:t>
            </a:r>
            <a:r>
              <a:rPr lang="en-GB" dirty="0" smtClean="0"/>
              <a:t>: </a:t>
            </a:r>
            <a:r>
              <a:rPr lang="en-GB" dirty="0" err="1" smtClean="0"/>
              <a:t>Información</a:t>
            </a:r>
            <a:r>
              <a:rPr lang="en-GB" dirty="0" smtClean="0"/>
              <a:t> extra </a:t>
            </a:r>
            <a:r>
              <a:rPr lang="en-GB" dirty="0" err="1" smtClean="0"/>
              <a:t>sobre</a:t>
            </a:r>
            <a:r>
              <a:rPr lang="en-GB" dirty="0" smtClean="0"/>
              <a:t> la </a:t>
            </a:r>
            <a:r>
              <a:rPr lang="en-GB" dirty="0" err="1" smtClean="0"/>
              <a:t>inmigración</a:t>
            </a:r>
            <a:r>
              <a:rPr lang="en-GB" dirty="0" smtClean="0"/>
              <a:t>  </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967321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Una</a:t>
            </a:r>
            <a:r>
              <a:rPr lang="en-GB" dirty="0" smtClean="0"/>
              <a:t> </a:t>
            </a:r>
            <a:r>
              <a:rPr lang="en-GB" dirty="0" err="1" smtClean="0"/>
              <a:t>opiniٴón</a:t>
            </a:r>
            <a:r>
              <a:rPr lang="en-GB" dirty="0" smtClean="0"/>
              <a:t> </a:t>
            </a:r>
            <a:r>
              <a:rPr lang="en-GB" dirty="0" err="1" smtClean="0"/>
              <a:t>interesante</a:t>
            </a:r>
            <a:r>
              <a:rPr lang="en-GB" dirty="0" smtClean="0"/>
              <a:t> </a:t>
            </a:r>
            <a:endParaRPr lang="en-GB" dirty="0"/>
          </a:p>
        </p:txBody>
      </p:sp>
      <p:sp>
        <p:nvSpPr>
          <p:cNvPr id="3" name="Content Placeholder 2"/>
          <p:cNvSpPr>
            <a:spLocks noGrp="1"/>
          </p:cNvSpPr>
          <p:nvPr>
            <p:ph idx="1"/>
          </p:nvPr>
        </p:nvSpPr>
        <p:spPr/>
        <p:txBody>
          <a:bodyPr/>
          <a:lstStyle/>
          <a:p>
            <a:r>
              <a:rPr lang="es-ES" dirty="0" smtClean="0"/>
              <a:t>Granada. "Todos somos racistas. Los negros con los blancos, los magrebíes con los negros, los blancos con los magrebíes. Y también los negros de un país con los negros de otro, y los magrebíes del Norte con los magrebíes del Sur. Todos. Es que la gente siempre teme lo que desconoce. Así es. Y si no aceptamos las cosas como son, nunca se va a resolver nada".</a:t>
            </a:r>
            <a:endParaRPr lang="en-GB" dirty="0"/>
          </a:p>
        </p:txBody>
      </p:sp>
      <p:sp>
        <p:nvSpPr>
          <p:cNvPr id="4" name="Rectangle 3"/>
          <p:cNvSpPr/>
          <p:nvPr/>
        </p:nvSpPr>
        <p:spPr>
          <a:xfrm>
            <a:off x="539552" y="5949280"/>
            <a:ext cx="806489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25 </a:t>
            </a:r>
            <a:r>
              <a:rPr lang="en-GB" dirty="0" err="1"/>
              <a:t>nov</a:t>
            </a:r>
            <a:r>
              <a:rPr lang="en-GB" dirty="0"/>
              <a:t> </a:t>
            </a:r>
            <a:r>
              <a:rPr lang="en-GB" dirty="0" smtClean="0"/>
              <a:t>2011, </a:t>
            </a:r>
            <a:r>
              <a:rPr lang="en-GB" dirty="0"/>
              <a:t>El País</a:t>
            </a:r>
            <a:endParaRPr lang="es-ES_tradnl" dirty="0"/>
          </a:p>
        </p:txBody>
      </p:sp>
    </p:spTree>
    <p:extLst>
      <p:ext uri="{BB962C8B-B14F-4D97-AF65-F5344CB8AC3E}">
        <p14:creationId xmlns:p14="http://schemas.microsoft.com/office/powerpoint/2010/main" val="279241136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Historia</a:t>
            </a:r>
            <a:r>
              <a:rPr lang="en-GB" dirty="0" smtClean="0"/>
              <a:t> de un </a:t>
            </a:r>
            <a:r>
              <a:rPr lang="en-GB" dirty="0" err="1" smtClean="0"/>
              <a:t>inmigrante</a:t>
            </a:r>
            <a:endParaRPr lang="en-GB" dirty="0"/>
          </a:p>
        </p:txBody>
      </p:sp>
      <p:sp>
        <p:nvSpPr>
          <p:cNvPr id="3" name="Content Placeholder 2"/>
          <p:cNvSpPr>
            <a:spLocks noGrp="1"/>
          </p:cNvSpPr>
          <p:nvPr>
            <p:ph idx="1"/>
          </p:nvPr>
        </p:nvSpPr>
        <p:spPr/>
        <p:txBody>
          <a:bodyPr>
            <a:normAutofit fontScale="77500" lnSpcReduction="20000"/>
          </a:bodyPr>
          <a:lstStyle/>
          <a:p>
            <a:r>
              <a:rPr lang="es-ES" dirty="0" smtClean="0"/>
              <a:t>Albert </a:t>
            </a:r>
            <a:r>
              <a:rPr lang="es-ES" dirty="0" err="1" smtClean="0"/>
              <a:t>Bitoden</a:t>
            </a:r>
            <a:r>
              <a:rPr lang="es-ES" dirty="0" smtClean="0"/>
              <a:t> </a:t>
            </a:r>
            <a:r>
              <a:rPr lang="es-ES" dirty="0" err="1" smtClean="0"/>
              <a:t>Yaka</a:t>
            </a:r>
            <a:r>
              <a:rPr lang="es-ES" dirty="0" smtClean="0"/>
              <a:t>, camerunés, de 31 años de edad, habla español con un eco an­daluz. Hace cuatro años no hablaba nada. Lo aprendió durante los ocho meses que vivió en las calles de Melilla en 1996, dur­miendo a la intemperie. Con un dicciona­rio español-francés y leyendo </a:t>
            </a:r>
            <a:r>
              <a:rPr lang="es-ES" i="1" dirty="0" smtClean="0"/>
              <a:t>¡Hola!</a:t>
            </a:r>
            <a:r>
              <a:rPr lang="es-ES" dirty="0" smtClean="0"/>
              <a:t> "y otras revistas </a:t>
            </a:r>
            <a:r>
              <a:rPr lang="es-ES" i="1" dirty="0" smtClean="0"/>
              <a:t>del corazón",</a:t>
            </a:r>
            <a:r>
              <a:rPr lang="es-ES" dirty="0" smtClean="0"/>
              <a:t> como él cuen­ta, que encontraba tiradas en los basure­ros de la ciudad. Albert habla también inglés. Y cuatro o cinco idiomas más. De los que se hablan en Nigeria, Costa de Marfil, </a:t>
            </a:r>
            <a:r>
              <a:rPr lang="es-ES" dirty="0" err="1" smtClean="0"/>
              <a:t>Benin</a:t>
            </a:r>
            <a:r>
              <a:rPr lang="es-ES" dirty="0" smtClean="0"/>
              <a:t>, Burkina Faso, Ghana, Mali: los países que atravesó, trabajando y ahorrando en cada uno de ellos para poder se­guir viaje, durante la odisea de cinco años que le condujo finalmente a España. Odi­sea que incluyó una expedición de un mes de Sur a Norte, de Mali a Marruecos, a través del Sáhara. A pie.</a:t>
            </a:r>
            <a:endParaRPr lang="en-GB" dirty="0"/>
          </a:p>
        </p:txBody>
      </p:sp>
      <p:sp>
        <p:nvSpPr>
          <p:cNvPr id="4" name="Rectangle 3"/>
          <p:cNvSpPr/>
          <p:nvPr/>
        </p:nvSpPr>
        <p:spPr>
          <a:xfrm>
            <a:off x="755576" y="6165304"/>
            <a:ext cx="763284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25 </a:t>
            </a:r>
            <a:r>
              <a:rPr lang="en-GB" dirty="0" err="1"/>
              <a:t>nov</a:t>
            </a:r>
            <a:r>
              <a:rPr lang="en-GB" dirty="0"/>
              <a:t> </a:t>
            </a:r>
            <a:r>
              <a:rPr lang="en-GB" dirty="0" smtClean="0"/>
              <a:t>2011, el País</a:t>
            </a:r>
            <a:endParaRPr lang="es-ES_tradnl" dirty="0"/>
          </a:p>
        </p:txBody>
      </p:sp>
    </p:spTree>
    <p:extLst>
      <p:ext uri="{BB962C8B-B14F-4D97-AF65-F5344CB8AC3E}">
        <p14:creationId xmlns:p14="http://schemas.microsoft.com/office/powerpoint/2010/main" val="212637653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Otra</a:t>
            </a:r>
            <a:r>
              <a:rPr lang="en-GB" dirty="0" smtClean="0"/>
              <a:t> </a:t>
            </a:r>
            <a:r>
              <a:rPr lang="en-GB" dirty="0" err="1" smtClean="0"/>
              <a:t>historia</a:t>
            </a:r>
            <a:r>
              <a:rPr lang="en-GB" dirty="0" smtClean="0"/>
              <a:t> sin final </a:t>
            </a:r>
            <a:r>
              <a:rPr lang="en-GB" dirty="0" err="1" smtClean="0"/>
              <a:t>feliz</a:t>
            </a:r>
            <a:endParaRPr lang="en-GB" dirty="0"/>
          </a:p>
        </p:txBody>
      </p:sp>
      <p:sp>
        <p:nvSpPr>
          <p:cNvPr id="3" name="Content Placeholder 2"/>
          <p:cNvSpPr>
            <a:spLocks noGrp="1"/>
          </p:cNvSpPr>
          <p:nvPr>
            <p:ph idx="1"/>
          </p:nvPr>
        </p:nvSpPr>
        <p:spPr/>
        <p:txBody>
          <a:bodyPr>
            <a:normAutofit fontScale="85000" lnSpcReduction="20000"/>
          </a:bodyPr>
          <a:lstStyle/>
          <a:p>
            <a:r>
              <a:rPr lang="es-ES" dirty="0" smtClean="0"/>
              <a:t>Pero </a:t>
            </a:r>
            <a:r>
              <a:rPr lang="es-ES" dirty="0" err="1" smtClean="0"/>
              <a:t>Habiba</a:t>
            </a:r>
            <a:r>
              <a:rPr lang="es-ES" dirty="0" smtClean="0"/>
              <a:t> es una mujer amargada. No tanto por el trabajo, aunque es duro trabajar en el campo ocho horas al día. No tanto porque le exigen 30.000 pesetas men­suales por el alquiler del estrecho pisito donde vive. La amargura de </a:t>
            </a:r>
            <a:r>
              <a:rPr lang="es-ES" dirty="0" err="1" smtClean="0"/>
              <a:t>Habiba</a:t>
            </a:r>
            <a:r>
              <a:rPr lang="es-ES" dirty="0" smtClean="0"/>
              <a:t> parte del convencimiento de que vive en un país institucionalmente racista. Se separó de su marido malagueño cuando el hijo que tuvieron, Manolito, tenía menos de cuatro meses. Un juez le dio la custodia del bebé al padre. "Es un borracho que me aban­donó por la vecina, pero el juez dice que soy extranjera y no puedo criar un niño", dice </a:t>
            </a:r>
            <a:r>
              <a:rPr lang="es-ES" dirty="0" err="1" smtClean="0"/>
              <a:t>Habiba</a:t>
            </a:r>
            <a:r>
              <a:rPr lang="es-ES" dirty="0" smtClean="0"/>
              <a:t>. "Si fuese española, dudo mu­cho que le quitaran el niño", dice su abo­gada.</a:t>
            </a:r>
            <a:endParaRPr lang="en-GB" dirty="0"/>
          </a:p>
        </p:txBody>
      </p:sp>
      <p:sp>
        <p:nvSpPr>
          <p:cNvPr id="4" name="Rectangle 3"/>
          <p:cNvSpPr/>
          <p:nvPr/>
        </p:nvSpPr>
        <p:spPr>
          <a:xfrm>
            <a:off x="683568" y="6165304"/>
            <a:ext cx="777686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25 </a:t>
            </a:r>
            <a:r>
              <a:rPr lang="en-GB" dirty="0" err="1"/>
              <a:t>nov</a:t>
            </a:r>
            <a:r>
              <a:rPr lang="en-GB" dirty="0"/>
              <a:t> </a:t>
            </a:r>
            <a:r>
              <a:rPr lang="en-GB" dirty="0" smtClean="0"/>
              <a:t>2011, el País</a:t>
            </a:r>
            <a:endParaRPr lang="es-ES_tradnl" dirty="0"/>
          </a:p>
        </p:txBody>
      </p:sp>
    </p:spTree>
    <p:extLst>
      <p:ext uri="{BB962C8B-B14F-4D97-AF65-F5344CB8AC3E}">
        <p14:creationId xmlns:p14="http://schemas.microsoft.com/office/powerpoint/2010/main" val="4073808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Paro</a:t>
            </a:r>
            <a:r>
              <a:rPr lang="en-GB" dirty="0" smtClean="0"/>
              <a:t> </a:t>
            </a:r>
            <a:r>
              <a:rPr lang="en-GB" dirty="0" err="1" smtClean="0"/>
              <a:t>femenino</a:t>
            </a:r>
            <a:endParaRPr lang="en-GB" dirty="0"/>
          </a:p>
        </p:txBody>
      </p:sp>
      <p:sp>
        <p:nvSpPr>
          <p:cNvPr id="3" name="Content Placeholder 2"/>
          <p:cNvSpPr>
            <a:spLocks noGrp="1"/>
          </p:cNvSpPr>
          <p:nvPr>
            <p:ph idx="1"/>
          </p:nvPr>
        </p:nvSpPr>
        <p:spPr/>
        <p:txBody>
          <a:bodyPr>
            <a:normAutofit/>
          </a:bodyPr>
          <a:lstStyle/>
          <a:p>
            <a:r>
              <a:rPr lang="es-ES" dirty="0" smtClean="0"/>
              <a:t>Ahora están desempleadas 2,4 millones de mujeres y 2,8 millones de hombres</a:t>
            </a:r>
          </a:p>
          <a:p>
            <a:r>
              <a:rPr lang="es-ES" dirty="0" smtClean="0"/>
              <a:t>“Ellas afrontan mejor el hecho de quedarse sin empleo si tienen un flotador económico en la pareja. En cambio, los varones llevan peor esa misma situación, porque la cultura imperante les hace sentirse fracasados”</a:t>
            </a:r>
          </a:p>
        </p:txBody>
      </p:sp>
      <p:sp>
        <p:nvSpPr>
          <p:cNvPr id="4" name="Rectangle 3"/>
          <p:cNvSpPr/>
          <p:nvPr/>
        </p:nvSpPr>
        <p:spPr>
          <a:xfrm>
            <a:off x="539552" y="5949280"/>
            <a:ext cx="8064896"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El País, 7 </a:t>
            </a:r>
            <a:r>
              <a:rPr lang="en-GB" dirty="0" err="1" smtClean="0"/>
              <a:t>marzo</a:t>
            </a:r>
            <a:r>
              <a:rPr lang="en-GB" dirty="0" smtClean="0"/>
              <a:t> 2012 </a:t>
            </a:r>
            <a:endParaRPr lang="en-GB" dirty="0"/>
          </a:p>
        </p:txBody>
      </p:sp>
    </p:spTree>
    <p:extLst>
      <p:ext uri="{BB962C8B-B14F-4D97-AF65-F5344CB8AC3E}">
        <p14:creationId xmlns:p14="http://schemas.microsoft.com/office/powerpoint/2010/main" val="2489429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966</TotalTime>
  <Words>3061</Words>
  <Application>Microsoft Office PowerPoint</Application>
  <PresentationFormat>On-screen Show (4:3)</PresentationFormat>
  <Paragraphs>352</Paragraphs>
  <Slides>89</Slides>
  <Notes>1</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Office Theme</vt:lpstr>
      <vt:lpstr>Las Desigualdades Sociales  en España</vt:lpstr>
      <vt:lpstr>Objetivos </vt:lpstr>
      <vt:lpstr>Participación </vt:lpstr>
      <vt:lpstr>PowerPoint Presentation</vt:lpstr>
      <vt:lpstr>PowerPoint Presentation</vt:lpstr>
      <vt:lpstr>PowerPoint Presentation</vt:lpstr>
      <vt:lpstr>La mujer en España</vt:lpstr>
      <vt:lpstr>Verdad o Mentira</vt:lpstr>
      <vt:lpstr>Paro femenino</vt:lpstr>
      <vt:lpstr>La crisis económica y sus efectos en el paro femenino</vt:lpstr>
      <vt:lpstr>Paro: antes y después de la crisis</vt:lpstr>
      <vt:lpstr>Salarios</vt:lpstr>
      <vt:lpstr>Salarios</vt:lpstr>
      <vt:lpstr>PowerPoint Presentation</vt:lpstr>
      <vt:lpstr>Mujeres en el trabajo:  cargos de responsabilidad</vt:lpstr>
      <vt:lpstr>Mujeres en el trabajo:  cargos de responsabilidad</vt:lpstr>
      <vt:lpstr>Mujeres en el trabajo:  cargos de responsabilidad</vt:lpstr>
      <vt:lpstr>Mujeres en el trabajo:  cargos de responsabilidad</vt:lpstr>
      <vt:lpstr>La mujer en altos cargos: economía </vt:lpstr>
      <vt:lpstr>Video mujeres al poder</vt:lpstr>
      <vt:lpstr>Preguntas sobre el video:</vt:lpstr>
      <vt:lpstr>Preguntas sobre el video:</vt:lpstr>
      <vt:lpstr>Preguntas sobre el video:</vt:lpstr>
      <vt:lpstr>Preguntas sobre el video:</vt:lpstr>
      <vt:lpstr>Preguntas sobre el video:</vt:lpstr>
      <vt:lpstr>Preguntas sobre el video:</vt:lpstr>
      <vt:lpstr>Preguntas sobre el video:</vt:lpstr>
      <vt:lpstr>La mujer en la política </vt:lpstr>
      <vt:lpstr>La mujer en la política </vt:lpstr>
      <vt:lpstr>La mujer en la política </vt:lpstr>
      <vt:lpstr>La mujer en la política </vt:lpstr>
      <vt:lpstr>La mujer en la política </vt:lpstr>
      <vt:lpstr>Contraste con Noruega</vt:lpstr>
      <vt:lpstr>Tareas domésticas</vt:lpstr>
      <vt:lpstr>Tareas domésticas</vt:lpstr>
      <vt:lpstr>Tareas domésticas</vt:lpstr>
      <vt:lpstr>Tareas domésticas</vt:lpstr>
      <vt:lpstr>“Ellas han sabido ver más oportunidad en la crisis que los hombres”</vt:lpstr>
      <vt:lpstr>Violencia de género</vt:lpstr>
      <vt:lpstr>Violencia de género: campañas</vt:lpstr>
      <vt:lpstr>Esperanza….</vt:lpstr>
      <vt:lpstr>La mujer en la Educación</vt:lpstr>
      <vt:lpstr>En resumen, la cosa esta difícil para las mujeres</vt:lpstr>
      <vt:lpstr>Segundo grupo maltratado</vt:lpstr>
      <vt:lpstr>inmigración</vt:lpstr>
      <vt:lpstr>Inmigración, España</vt:lpstr>
      <vt:lpstr>Verdad o mentira</vt:lpstr>
      <vt:lpstr>Mentira</vt:lpstr>
      <vt:lpstr>Proyección de la población de España a corto plazo 2011-2021</vt:lpstr>
      <vt:lpstr>Proyección de la población de España a corto plazo 2011-2021</vt:lpstr>
      <vt:lpstr>Proyección de la población de España a corto plazo 2011-2021</vt:lpstr>
      <vt:lpstr>Aceptación de razas</vt:lpstr>
      <vt:lpstr>Racismo,  un fenómeno relativamente reciente </vt:lpstr>
      <vt:lpstr>Africanos </vt:lpstr>
      <vt:lpstr>Videos contra el racismo</vt:lpstr>
      <vt:lpstr>El español: Lengua racista</vt:lpstr>
      <vt:lpstr>Racismo en el fútbol</vt:lpstr>
      <vt:lpstr>Video racismo en el fútbol</vt:lpstr>
      <vt:lpstr>Multas </vt:lpstr>
      <vt:lpstr>Multas </vt:lpstr>
      <vt:lpstr>Los gitanos: los eternos segregados </vt:lpstr>
      <vt:lpstr>Distancia social de los jóvenes en aumento </vt:lpstr>
      <vt:lpstr>Segregación social</vt:lpstr>
      <vt:lpstr>Cifras de racismo en los colegios</vt:lpstr>
      <vt:lpstr>PowerPoint Presentation</vt:lpstr>
      <vt:lpstr>Racistas sí, pero no violentos</vt:lpstr>
      <vt:lpstr>Islamofobia</vt:lpstr>
      <vt:lpstr>Los musulmanes por regiones </vt:lpstr>
      <vt:lpstr>PowerPoint Presentation</vt:lpstr>
      <vt:lpstr>Integración</vt:lpstr>
      <vt:lpstr>Más integración</vt:lpstr>
      <vt:lpstr>Percepción</vt:lpstr>
      <vt:lpstr>PowerPoint Presentation</vt:lpstr>
      <vt:lpstr>Para acabar…un quiz eliminatorio</vt:lpstr>
      <vt:lpstr>1. ¿qué significa trabajar como un negro?</vt:lpstr>
      <vt:lpstr>2. ¿de qué continente son las razas mejor aceptadas por los españoles?</vt:lpstr>
      <vt:lpstr>3.  ¿hay más mujeres o hombres en paro?</vt:lpstr>
      <vt:lpstr>4. ¿Cuántas horas dedica la mujer a las tareas de la casa?</vt:lpstr>
      <vt:lpstr>5. ¿Qué puesto ocupa España en la lista de los diez países con más inmigrantes?</vt:lpstr>
      <vt:lpstr>6. ¿Cuántas ministras hay en el gobierno español?</vt:lpstr>
      <vt:lpstr>7. ¿Qué tanto por ciento de mujeres ocupa un cargo ejecutivo? </vt:lpstr>
      <vt:lpstr>8. ¿Cuántas mujeres han muerto este año por violencia de género?</vt:lpstr>
      <vt:lpstr>9. ¿Qué diferencia existe entre lo que gana un hombre y una mujer?</vt:lpstr>
      <vt:lpstr>10.  ¿Cuántos millones de musulmanes viven en España?</vt:lpstr>
      <vt:lpstr>PowerPoint Presentation</vt:lpstr>
      <vt:lpstr>Extensión: Información extra sobre la inmigración  </vt:lpstr>
      <vt:lpstr>Una opiniٴón interesante </vt:lpstr>
      <vt:lpstr>Historia de un inmigrante</vt:lpstr>
      <vt:lpstr>Otra historia sin final feliz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edmdcmg</cp:lastModifiedBy>
  <cp:revision>81</cp:revision>
  <dcterms:created xsi:type="dcterms:W3CDTF">2013-11-10T11:31:59Z</dcterms:created>
  <dcterms:modified xsi:type="dcterms:W3CDTF">2013-11-13T14:34:31Z</dcterms:modified>
</cp:coreProperties>
</file>