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65" r:id="rId3"/>
    <p:sldId id="263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0066"/>
    <a:srgbClr val="008000"/>
    <a:srgbClr val="003300"/>
    <a:srgbClr val="0000FF"/>
    <a:srgbClr val="009900"/>
    <a:srgbClr val="FFCC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66B4680-86A7-4E1A-A5FD-C5ACAC8D9D7B}" type="datetimeFigureOut">
              <a:rPr lang="en-GB"/>
              <a:pPr>
                <a:defRPr/>
              </a:pPr>
              <a:t>26/09/2016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988701-790F-4769-A5B9-F25AB541A8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955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-ato/-ito as well as ado ido?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A70B53-6352-4C15-947A-F9CF3E3A87A9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2DCA0-4128-4D3F-B458-06DC223A913C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1C27-7D78-4242-A10D-F927BB04759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B4A07-2AC5-4209-A042-452853352DFE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B3F43-2E86-493A-9CBB-3588BF32A0D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08028-80D1-4D37-9EEB-4A5D64DFC20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9F695-462E-4B6E-9D22-6158B3720344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507D8-CFF8-4A51-871B-B393D9C5D46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74A63-84DC-4B78-A771-3E3570D484C3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FD766-AF02-4391-82C5-18EE63794B1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CC47A-AD85-4DE4-8242-55055FC60C5B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A599-0BF1-40C5-8F76-3D936397BDAF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48E8485-990E-4E02-AE46-00A7004651CE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211960" y="1916832"/>
            <a:ext cx="3096344" cy="2376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51520" y="1988840"/>
            <a:ext cx="2088232" cy="2376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2627313" y="4837"/>
            <a:ext cx="295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u="sng" dirty="0"/>
              <a:t>What’s the problem?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250825" y="836613"/>
            <a:ext cx="85693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There’re 2 verbs that mean “TO BE” in Spanish, each one </a:t>
            </a:r>
            <a:r>
              <a:rPr lang="en-GB" dirty="0" smtClean="0"/>
              <a:t>with different </a:t>
            </a:r>
            <a:r>
              <a:rPr lang="en-GB" dirty="0"/>
              <a:t>forms for persons </a:t>
            </a:r>
            <a:r>
              <a:rPr lang="en-GB" dirty="0" smtClean="0"/>
              <a:t>/ </a:t>
            </a:r>
            <a:r>
              <a:rPr lang="en-GB" dirty="0"/>
              <a:t>tenses; this is </a:t>
            </a:r>
            <a:r>
              <a:rPr lang="en-GB" dirty="0" smtClean="0"/>
              <a:t>present and imperfect:</a:t>
            </a:r>
            <a:endParaRPr lang="en-GB" dirty="0"/>
          </a:p>
          <a:p>
            <a:endParaRPr lang="en-GB" dirty="0"/>
          </a:p>
          <a:p>
            <a:r>
              <a:rPr lang="en-GB" u="sng" dirty="0"/>
              <a:t>s</a:t>
            </a:r>
            <a:r>
              <a:rPr lang="en-GB" b="1" u="sng" dirty="0">
                <a:solidFill>
                  <a:srgbClr val="7030A0"/>
                </a:solidFill>
              </a:rPr>
              <a:t>er</a:t>
            </a:r>
            <a:r>
              <a:rPr lang="en-GB" dirty="0"/>
              <a:t> 	 </a:t>
            </a:r>
            <a:r>
              <a:rPr lang="en-GB" u="sng" dirty="0" err="1"/>
              <a:t>est</a:t>
            </a:r>
            <a:r>
              <a:rPr lang="en-GB" b="1" u="sng" dirty="0" err="1">
                <a:solidFill>
                  <a:srgbClr val="CC3300"/>
                </a:solidFill>
              </a:rPr>
              <a:t>ar</a:t>
            </a:r>
            <a:endParaRPr lang="en-GB" b="1" u="sng" dirty="0">
              <a:solidFill>
                <a:srgbClr val="CC3300"/>
              </a:solidFill>
            </a:endParaRPr>
          </a:p>
          <a:p>
            <a:r>
              <a:rPr lang="es-ES" sz="2000" dirty="0">
                <a:solidFill>
                  <a:srgbClr val="7030A0"/>
                </a:solidFill>
                <a:latin typeface="Comic Sans MS" pitchFamily="66" charset="0"/>
              </a:rPr>
              <a:t>soy</a:t>
            </a:r>
          </a:p>
          <a:p>
            <a:r>
              <a:rPr lang="es-ES" sz="1700" dirty="0">
                <a:latin typeface="Comic Sans MS" pitchFamily="66" charset="0"/>
              </a:rPr>
              <a:t>¿</a:t>
            </a:r>
            <a:r>
              <a:rPr lang="es-ES" sz="2000" dirty="0" smtClean="0">
                <a:solidFill>
                  <a:srgbClr val="7030A0"/>
                </a:solidFill>
                <a:latin typeface="Comic Sans MS" pitchFamily="66" charset="0"/>
              </a:rPr>
              <a:t>eres</a:t>
            </a:r>
            <a:r>
              <a:rPr lang="es-ES" sz="2000" dirty="0">
                <a:latin typeface="Comic Sans MS" pitchFamily="66" charset="0"/>
              </a:rPr>
              <a:t>?</a:t>
            </a:r>
          </a:p>
          <a:p>
            <a:r>
              <a:rPr lang="es-ES" sz="2000" dirty="0">
                <a:solidFill>
                  <a:srgbClr val="7030A0"/>
                </a:solidFill>
                <a:latin typeface="Comic Sans MS" pitchFamily="66" charset="0"/>
              </a:rPr>
              <a:t>es</a:t>
            </a:r>
          </a:p>
          <a:p>
            <a:r>
              <a:rPr lang="es-ES" sz="2000" dirty="0">
                <a:latin typeface="Comic Sans MS" pitchFamily="66" charset="0"/>
              </a:rPr>
              <a:t>somos</a:t>
            </a:r>
          </a:p>
          <a:p>
            <a:r>
              <a:rPr lang="es-ES" sz="2000" dirty="0">
                <a:latin typeface="Comic Sans MS" pitchFamily="66" charset="0"/>
              </a:rPr>
              <a:t>sois</a:t>
            </a:r>
          </a:p>
          <a:p>
            <a:r>
              <a:rPr lang="es-ES" sz="2000" dirty="0">
                <a:latin typeface="Comic Sans MS" pitchFamily="66" charset="0"/>
              </a:rPr>
              <a:t>son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247775" y="2303463"/>
            <a:ext cx="140335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s-ES" sz="1700" dirty="0">
                <a:solidFill>
                  <a:srgbClr val="CC3300"/>
                </a:solidFill>
                <a:latin typeface="Comic Sans MS" pitchFamily="66" charset="0"/>
              </a:rPr>
              <a:t>estoy</a:t>
            </a:r>
          </a:p>
          <a:p>
            <a:pPr marL="342900" indent="-342900">
              <a:spcBef>
                <a:spcPct val="20000"/>
              </a:spcBef>
            </a:pPr>
            <a:r>
              <a:rPr lang="es-ES" sz="1700" dirty="0">
                <a:latin typeface="Comic Sans MS" pitchFamily="66" charset="0"/>
              </a:rPr>
              <a:t>¿</a:t>
            </a:r>
            <a:r>
              <a:rPr lang="es-ES" sz="1700" dirty="0" smtClean="0">
                <a:solidFill>
                  <a:srgbClr val="CC3300"/>
                </a:solidFill>
                <a:latin typeface="Comic Sans MS" pitchFamily="66" charset="0"/>
              </a:rPr>
              <a:t>estás</a:t>
            </a:r>
            <a:r>
              <a:rPr lang="es-ES" sz="1700" dirty="0">
                <a:latin typeface="Comic Sans MS" pitchFamily="66" charset="0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r>
              <a:rPr lang="es-ES" sz="1700" dirty="0">
                <a:solidFill>
                  <a:srgbClr val="CC3300"/>
                </a:solidFill>
                <a:latin typeface="Comic Sans MS" pitchFamily="66" charset="0"/>
              </a:rPr>
              <a:t>está</a:t>
            </a:r>
          </a:p>
          <a:p>
            <a:pPr marL="342900" indent="-342900">
              <a:spcBef>
                <a:spcPct val="20000"/>
              </a:spcBef>
            </a:pPr>
            <a:r>
              <a:rPr lang="es-ES" sz="1700" dirty="0">
                <a:latin typeface="Comic Sans MS" pitchFamily="66" charset="0"/>
              </a:rPr>
              <a:t>estamos</a:t>
            </a:r>
          </a:p>
          <a:p>
            <a:pPr marL="342900" indent="-342900">
              <a:spcBef>
                <a:spcPct val="20000"/>
              </a:spcBef>
            </a:pPr>
            <a:r>
              <a:rPr lang="es-ES" sz="1700" dirty="0">
                <a:latin typeface="Comic Sans MS" pitchFamily="66" charset="0"/>
              </a:rPr>
              <a:t>estáis</a:t>
            </a:r>
          </a:p>
          <a:p>
            <a:pPr marL="342900" indent="-342900">
              <a:spcBef>
                <a:spcPct val="20000"/>
              </a:spcBef>
            </a:pPr>
            <a:r>
              <a:rPr lang="es-ES" sz="1700" dirty="0">
                <a:latin typeface="Comic Sans MS" pitchFamily="66" charset="0"/>
              </a:rPr>
              <a:t>están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1691680" y="4365104"/>
            <a:ext cx="55435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In practice, you will be using mostly the highlighted ones…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683568" y="5373216"/>
            <a:ext cx="7777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/>
              <a:t>so: if you want to say “</a:t>
            </a:r>
            <a:r>
              <a:rPr lang="en-GB" i="1" dirty="0"/>
              <a:t>I am</a:t>
            </a:r>
            <a:r>
              <a:rPr lang="en-GB" dirty="0"/>
              <a:t>”… do you say “</a:t>
            </a:r>
            <a:r>
              <a:rPr lang="en-GB" i="1" dirty="0"/>
              <a:t>soy</a:t>
            </a:r>
            <a:r>
              <a:rPr lang="en-GB" dirty="0"/>
              <a:t>” or “</a:t>
            </a:r>
            <a:r>
              <a:rPr lang="en-GB" i="1" dirty="0" err="1"/>
              <a:t>estoy</a:t>
            </a:r>
            <a:r>
              <a:rPr lang="en-GB" dirty="0"/>
              <a:t>”?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This is what the question “¿ser o </a:t>
            </a:r>
            <a:r>
              <a:rPr lang="en-GB" dirty="0" err="1"/>
              <a:t>estar</a:t>
            </a:r>
            <a:r>
              <a:rPr lang="en-GB" dirty="0"/>
              <a:t>?” means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12160" y="1916832"/>
            <a:ext cx="140335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GB" u="sng" dirty="0" err="1" smtClean="0"/>
              <a:t>est</a:t>
            </a:r>
            <a:r>
              <a:rPr lang="en-GB" b="1" u="sng" dirty="0" err="1" smtClean="0">
                <a:solidFill>
                  <a:srgbClr val="CC3300"/>
                </a:solidFill>
              </a:rPr>
              <a:t>ar</a:t>
            </a:r>
            <a:r>
              <a:rPr lang="en-GB" b="1" u="sng" dirty="0" smtClean="0">
                <a:solidFill>
                  <a:srgbClr val="CC3300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s-ES" sz="1700" dirty="0" smtClean="0">
                <a:solidFill>
                  <a:srgbClr val="CC3300"/>
                </a:solidFill>
                <a:latin typeface="Comic Sans MS" pitchFamily="66" charset="0"/>
              </a:rPr>
              <a:t>estaba</a:t>
            </a:r>
            <a:endParaRPr lang="es-ES" sz="1700" dirty="0">
              <a:solidFill>
                <a:srgbClr val="CC3300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s-ES" sz="1700" dirty="0" smtClean="0">
                <a:latin typeface="Comic Sans MS" pitchFamily="66" charset="0"/>
              </a:rPr>
              <a:t>estabas</a:t>
            </a:r>
            <a:endParaRPr lang="es-ES" sz="17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s-ES" sz="1700" dirty="0" smtClean="0">
                <a:solidFill>
                  <a:srgbClr val="CC3300"/>
                </a:solidFill>
                <a:latin typeface="Comic Sans MS" pitchFamily="66" charset="0"/>
              </a:rPr>
              <a:t>estaba</a:t>
            </a:r>
            <a:endParaRPr lang="es-ES" sz="1700" dirty="0">
              <a:solidFill>
                <a:srgbClr val="CC3300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s-ES" sz="1700" dirty="0" smtClean="0">
                <a:latin typeface="Comic Sans MS" pitchFamily="66" charset="0"/>
              </a:rPr>
              <a:t>estábamos</a:t>
            </a:r>
            <a:endParaRPr lang="es-ES" sz="17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s-ES" sz="1700" dirty="0" err="1" smtClean="0">
                <a:latin typeface="Comic Sans MS" pitchFamily="66" charset="0"/>
              </a:rPr>
              <a:t>estábais</a:t>
            </a:r>
            <a:endParaRPr lang="es-ES" sz="170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s-ES" sz="1700" dirty="0" err="1" smtClean="0">
                <a:latin typeface="Comic Sans MS" pitchFamily="66" charset="0"/>
              </a:rPr>
              <a:t>estában</a:t>
            </a:r>
            <a:endParaRPr lang="es-ES" sz="1700" dirty="0">
              <a:latin typeface="Comic Sans MS" pitchFamily="66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283968" y="1942902"/>
            <a:ext cx="140335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GB" u="sng" dirty="0" smtClean="0"/>
              <a:t>s</a:t>
            </a:r>
            <a:r>
              <a:rPr lang="en-GB" b="1" u="sng" dirty="0" smtClean="0">
                <a:solidFill>
                  <a:srgbClr val="7030A0"/>
                </a:solidFill>
              </a:rPr>
              <a:t>er</a:t>
            </a:r>
            <a:endParaRPr lang="es-ES" dirty="0" smtClean="0">
              <a:solidFill>
                <a:srgbClr val="CC3300"/>
              </a:solidFill>
              <a:latin typeface="Comic Sans MS" pitchFamily="66" charset="0"/>
            </a:endParaRPr>
          </a:p>
          <a:p>
            <a:r>
              <a:rPr lang="es-ES" sz="1800" dirty="0" smtClean="0">
                <a:solidFill>
                  <a:srgbClr val="7030A0"/>
                </a:solidFill>
                <a:latin typeface="Comic Sans MS" pitchFamily="66" charset="0"/>
              </a:rPr>
              <a:t>era</a:t>
            </a:r>
          </a:p>
          <a:p>
            <a:r>
              <a:rPr lang="es-ES" sz="1600" dirty="0" smtClean="0">
                <a:latin typeface="Comic Sans MS" pitchFamily="66" charset="0"/>
              </a:rPr>
              <a:t>eras</a:t>
            </a:r>
            <a:endParaRPr lang="es-ES" sz="1800" dirty="0" smtClean="0">
              <a:latin typeface="Comic Sans MS" pitchFamily="66" charset="0"/>
            </a:endParaRPr>
          </a:p>
          <a:p>
            <a:r>
              <a:rPr lang="es-ES" sz="1800" dirty="0" smtClean="0">
                <a:solidFill>
                  <a:srgbClr val="7030A0"/>
                </a:solidFill>
                <a:latin typeface="Comic Sans MS" pitchFamily="66" charset="0"/>
              </a:rPr>
              <a:t>era</a:t>
            </a:r>
          </a:p>
          <a:p>
            <a:r>
              <a:rPr lang="es-ES" sz="1800" dirty="0" smtClean="0">
                <a:latin typeface="Comic Sans MS" pitchFamily="66" charset="0"/>
              </a:rPr>
              <a:t>éramos</a:t>
            </a:r>
          </a:p>
          <a:p>
            <a:r>
              <a:rPr lang="es-ES" sz="1800" dirty="0" err="1" smtClean="0">
                <a:latin typeface="Comic Sans MS" pitchFamily="66" charset="0"/>
              </a:rPr>
              <a:t>érais</a:t>
            </a:r>
            <a:endParaRPr lang="es-ES" sz="1800" dirty="0" smtClean="0">
              <a:latin typeface="Comic Sans MS" pitchFamily="66" charset="0"/>
            </a:endParaRPr>
          </a:p>
          <a:p>
            <a:r>
              <a:rPr lang="es-ES" sz="1800" dirty="0" smtClean="0">
                <a:latin typeface="Comic Sans MS" pitchFamily="66" charset="0"/>
              </a:rPr>
              <a:t>eran</a:t>
            </a:r>
            <a:endParaRPr lang="en-GB" sz="1800" dirty="0">
              <a:latin typeface="Comic Sans MS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1187624" y="1556792"/>
            <a:ext cx="42484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5868144" y="1628800"/>
            <a:ext cx="136815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backinforce.com/wp-content/uploads/2011/03/iStock_000005899693Small-202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363" y="147638"/>
            <a:ext cx="19240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133350"/>
            <a:ext cx="2900363" cy="708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000" dirty="0"/>
              <a:t>¿</a:t>
            </a:r>
            <a:r>
              <a:rPr lang="en-GB" sz="4000" dirty="0" err="1"/>
              <a:t>ser</a:t>
            </a:r>
            <a:r>
              <a:rPr lang="en-GB" sz="4000" dirty="0"/>
              <a:t> o </a:t>
            </a:r>
            <a:r>
              <a:rPr lang="en-GB" sz="4000" dirty="0" err="1"/>
              <a:t>estar</a:t>
            </a:r>
            <a:r>
              <a:rPr lang="en-GB" sz="4000" dirty="0"/>
              <a:t>?</a:t>
            </a:r>
          </a:p>
        </p:txBody>
      </p:sp>
      <p:sp>
        <p:nvSpPr>
          <p:cNvPr id="3076" name="TextBox 11"/>
          <p:cNvSpPr txBox="1">
            <a:spLocks noChangeArrowheads="1"/>
          </p:cNvSpPr>
          <p:nvPr/>
        </p:nvSpPr>
        <p:spPr bwMode="auto">
          <a:xfrm>
            <a:off x="3013075" y="2420938"/>
            <a:ext cx="53752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If it’s none of the about, then you do have to choose, but it is very </a:t>
            </a:r>
            <a:r>
              <a:rPr lang="en-GB" dirty="0" smtClean="0"/>
              <a:t>simple if you remember this. If you don’t, you lose: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If it’s…</a:t>
            </a:r>
            <a:endParaRPr lang="en-GB" dirty="0"/>
          </a:p>
          <a:p>
            <a:pPr lvl="1"/>
            <a:r>
              <a:rPr lang="en-GB" b="1" dirty="0" err="1" smtClean="0">
                <a:solidFill>
                  <a:srgbClr val="CC3300"/>
                </a:solidFill>
              </a:rPr>
              <a:t>LO</a:t>
            </a:r>
            <a:r>
              <a:rPr lang="en-GB" b="1" dirty="0" err="1" smtClean="0"/>
              <a:t>cation</a:t>
            </a:r>
            <a:endParaRPr lang="en-GB" b="1" dirty="0"/>
          </a:p>
          <a:p>
            <a:pPr lvl="1"/>
            <a:r>
              <a:rPr lang="en-GB" b="1" dirty="0" err="1" smtClean="0">
                <a:solidFill>
                  <a:srgbClr val="CC3300"/>
                </a:solidFill>
              </a:rPr>
              <a:t>S</a:t>
            </a:r>
            <a:r>
              <a:rPr lang="en-GB" b="1" dirty="0" err="1" smtClean="0"/>
              <a:t>pecialword</a:t>
            </a:r>
            <a:endParaRPr lang="en-GB" b="1" dirty="0"/>
          </a:p>
          <a:p>
            <a:pPr lvl="1"/>
            <a:r>
              <a:rPr lang="en-GB" b="1" dirty="0" smtClean="0">
                <a:solidFill>
                  <a:srgbClr val="CC3300"/>
                </a:solidFill>
              </a:rPr>
              <a:t>E</a:t>
            </a:r>
            <a:r>
              <a:rPr lang="en-GB" b="1" dirty="0" smtClean="0"/>
              <a:t>motion</a:t>
            </a:r>
          </a:p>
          <a:p>
            <a:pPr lvl="1"/>
            <a:endParaRPr lang="en-GB" b="1" dirty="0" smtClean="0"/>
          </a:p>
          <a:p>
            <a:r>
              <a:rPr lang="en-GB" dirty="0" smtClean="0"/>
              <a:t>Use </a:t>
            </a:r>
            <a:r>
              <a:rPr lang="en-GB" b="1" dirty="0" err="1">
                <a:solidFill>
                  <a:srgbClr val="CC3300"/>
                </a:solidFill>
              </a:rPr>
              <a:t>estar</a:t>
            </a:r>
            <a:endParaRPr lang="en-GB" b="1" dirty="0">
              <a:solidFill>
                <a:srgbClr val="CC3300"/>
              </a:solidFill>
            </a:endParaRPr>
          </a:p>
          <a:p>
            <a:r>
              <a:rPr lang="en-GB" dirty="0" smtClean="0"/>
              <a:t>¡Otherwise, “</a:t>
            </a:r>
            <a:r>
              <a:rPr lang="en-GB" b="1" dirty="0">
                <a:solidFill>
                  <a:srgbClr val="7030A0"/>
                </a:solidFill>
              </a:rPr>
              <a:t>ser</a:t>
            </a:r>
            <a:r>
              <a:rPr lang="en-GB" dirty="0" smtClean="0"/>
              <a:t>”!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00363" y="133350"/>
            <a:ext cx="6243637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If you are talking about:</a:t>
            </a:r>
          </a:p>
          <a:p>
            <a:pPr>
              <a:defRPr/>
            </a:pPr>
            <a:r>
              <a:rPr lang="en-GB" b="1" dirty="0"/>
              <a:t>Weather</a:t>
            </a:r>
            <a:r>
              <a:rPr lang="en-GB" dirty="0"/>
              <a:t>: don’t bother choosing!</a:t>
            </a:r>
          </a:p>
          <a:p>
            <a:pPr>
              <a:defRPr/>
            </a:pPr>
            <a:r>
              <a:rPr lang="en-GB" dirty="0"/>
              <a:t>	we use “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</a:rPr>
              <a:t>hace</a:t>
            </a:r>
            <a:r>
              <a:rPr lang="en-GB" dirty="0"/>
              <a:t>” or “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</a:rPr>
              <a:t>hacía</a:t>
            </a:r>
            <a:r>
              <a:rPr lang="en-GB" dirty="0"/>
              <a:t>”</a:t>
            </a:r>
          </a:p>
          <a:p>
            <a:pPr>
              <a:defRPr/>
            </a:pPr>
            <a:r>
              <a:rPr lang="en-GB" b="1" dirty="0"/>
              <a:t>There is / was, etc</a:t>
            </a:r>
            <a:r>
              <a:rPr lang="en-GB" dirty="0"/>
              <a:t>.: don’t bother choosing!</a:t>
            </a:r>
          </a:p>
          <a:p>
            <a:pPr>
              <a:defRPr/>
            </a:pPr>
            <a:r>
              <a:rPr lang="en-GB" dirty="0"/>
              <a:t>	we use “</a:t>
            </a:r>
            <a:r>
              <a:rPr lang="en-GB" b="1" dirty="0">
                <a:solidFill>
                  <a:srgbClr val="008000"/>
                </a:solidFill>
              </a:rPr>
              <a:t>hay</a:t>
            </a:r>
            <a:r>
              <a:rPr lang="en-GB" dirty="0"/>
              <a:t>” or “</a:t>
            </a:r>
            <a:r>
              <a:rPr lang="en-GB" b="1" dirty="0" err="1">
                <a:solidFill>
                  <a:srgbClr val="008000"/>
                </a:solidFill>
              </a:rPr>
              <a:t>había</a:t>
            </a:r>
            <a:r>
              <a:rPr lang="en-GB" dirty="0"/>
              <a:t>”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38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544914"/>
              </p:ext>
            </p:extLst>
          </p:nvPr>
        </p:nvGraphicFramePr>
        <p:xfrm>
          <a:off x="65088" y="76200"/>
          <a:ext cx="9078912" cy="7407275"/>
        </p:xfrm>
        <a:graphic>
          <a:graphicData uri="http://schemas.openxmlformats.org/drawingml/2006/table">
            <a:tbl>
              <a:tblPr/>
              <a:tblGrid>
                <a:gridCol w="2830513"/>
                <a:gridCol w="6248399"/>
              </a:tblGrid>
              <a:tr h="7407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2000" b="1" kern="1200" dirty="0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Use </a:t>
                      </a:r>
                      <a:r>
                        <a:rPr lang="es-ES" sz="2000" b="1" kern="1200" dirty="0" err="1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always</a:t>
                      </a:r>
                      <a:r>
                        <a:rPr lang="es-ES" sz="2000" b="1" kern="1200" baseline="0" dirty="0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2000" b="1" kern="1200" baseline="0" dirty="0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     </a:t>
                      </a:r>
                      <a:r>
                        <a:rPr lang="es-ES" sz="2000" b="1" kern="1200" dirty="0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SER*  </a:t>
                      </a:r>
                      <a:r>
                        <a:rPr kumimoji="0" lang="es-E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unless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…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noProof="0" dirty="0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en-GB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+mn-ea"/>
                          <a:cs typeface="+mn-cs"/>
                        </a:rPr>
                        <a:t>These go with </a:t>
                      </a:r>
                      <a:r>
                        <a:rPr lang="en-GB" sz="2000" b="1" kern="1200" noProof="0" dirty="0" err="1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ser</a:t>
                      </a:r>
                      <a:r>
                        <a:rPr lang="en-GB" sz="2000" b="1" kern="1200" noProof="0" dirty="0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s-ES" sz="2000" b="1" kern="1200" dirty="0" smtClean="0">
                        <a:solidFill>
                          <a:srgbClr val="7030A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2000" b="1" kern="1200" dirty="0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! Material</a:t>
                      </a: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: </a:t>
                      </a:r>
                      <a:r>
                        <a:rPr kumimoji="0" lang="es-E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La chaqueta es de cuero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.</a:t>
                      </a: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2000" b="1" kern="1200" dirty="0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! </a:t>
                      </a:r>
                      <a:r>
                        <a:rPr lang="es-ES" sz="2000" b="1" kern="1200" dirty="0" err="1" smtClean="0">
                          <a:solidFill>
                            <a:srgbClr val="7030A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Jobs</a:t>
                      </a: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:</a:t>
                      </a:r>
                      <a:r>
                        <a:rPr kumimoji="0" lang="es-E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es-E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 padre es doctor</a:t>
                      </a:r>
                      <a:endParaRPr kumimoji="0" lang="es-ES_tradn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LOcation</a:t>
                      </a: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+mn-ea"/>
                          <a:cs typeface="+mn-cs"/>
                        </a:rPr>
                        <a:t>: you’re saying “where” something is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Salisbury </a:t>
                      </a:r>
                      <a:r>
                        <a:rPr kumimoji="0" lang="en-GB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está</a:t>
                      </a: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en </a:t>
                      </a:r>
                      <a:r>
                        <a:rPr kumimoji="0" lang="en-GB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Inglaterra</a:t>
                      </a:r>
                      <a:endParaRPr kumimoji="0" lang="en-GB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Specialwords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está</a:t>
                      </a: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en-GB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limpio≠sucio</a:t>
                      </a: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, </a:t>
                      </a:r>
                      <a:r>
                        <a:rPr kumimoji="0" lang="en-GB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abierto≠cerrado,roto</a:t>
                      </a: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(broken)</a:t>
                      </a:r>
                      <a:endParaRPr kumimoji="0" lang="en-GB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Emotion</a:t>
                      </a: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+mn-ea"/>
                          <a:cs typeface="+mn-cs"/>
                        </a:rPr>
                        <a:t>that might be over after a cuppa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nervioso</a:t>
                      </a: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, </a:t>
                      </a:r>
                      <a:r>
                        <a:rPr kumimoji="0" lang="en-GB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enfadado</a:t>
                      </a:r>
                      <a:r>
                        <a:rPr kumimoji="0" lang="en-GB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, </a:t>
                      </a:r>
                      <a:r>
                        <a:rPr kumimoji="0" lang="en-GB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aburrido</a:t>
                      </a: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…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***</a:t>
                      </a:r>
                      <a:endParaRPr kumimoji="0" lang="en-GB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charset="0"/>
                          <a:ea typeface="+mn-ea"/>
                          <a:cs typeface="+mn-cs"/>
                        </a:rPr>
                        <a:t>These also go with </a:t>
                      </a:r>
                      <a:r>
                        <a:rPr kumimoji="0" lang="en-GB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estar</a:t>
                      </a: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 –</a:t>
                      </a:r>
                      <a:r>
                        <a:rPr kumimoji="0" lang="es-ES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ado</a:t>
                      </a:r>
                      <a:r>
                        <a:rPr kumimoji="0" lang="es-E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 / -ido </a:t>
                      </a:r>
                      <a:r>
                        <a:rPr kumimoji="0" lang="es-ES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words</a:t>
                      </a:r>
                      <a:r>
                        <a:rPr kumimoji="0" lang="es-E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aburrido</a:t>
                      </a: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, </a:t>
                      </a:r>
                      <a:r>
                        <a:rPr kumimoji="0" lang="en-GB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cansado</a:t>
                      </a: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, </a:t>
                      </a:r>
                      <a:r>
                        <a:rPr kumimoji="0" lang="en-GB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deprimido</a:t>
                      </a:r>
                      <a:endParaRPr kumimoji="0" lang="en-GB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casado</a:t>
                      </a: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(married), </a:t>
                      </a:r>
                      <a:r>
                        <a:rPr kumimoji="0" lang="en-GB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acostumbrado</a:t>
                      </a:r>
                      <a:r>
                        <a:rPr kumimoji="0" lang="en-GB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(I’m used to)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  <a:ea typeface="+mn-ea"/>
                          <a:cs typeface="+mn-cs"/>
                        </a:rPr>
                        <a:t> muerto</a:t>
                      </a:r>
                      <a:r>
                        <a:rPr kumimoji="0" lang="es-ES" sz="2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+mn-ea"/>
                          <a:cs typeface="+mn-cs"/>
                        </a:rPr>
                        <a:t>: mi hámster está muerto </a:t>
                      </a:r>
                      <a:r>
                        <a:rPr kumimoji="0" lang="es-ES" sz="2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+mn-ea"/>
                          <a:cs typeface="+mn-cs"/>
                          <a:sym typeface="Wingdings" pitchFamily="2" charset="2"/>
                        </a:rPr>
                        <a:t></a:t>
                      </a:r>
                      <a:r>
                        <a:rPr kumimoji="0" lang="es-ES" sz="2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_tradnl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9" name="Rectangle 1"/>
          <p:cNvSpPr>
            <a:spLocks noChangeArrowheads="1"/>
          </p:cNvSpPr>
          <p:nvPr/>
        </p:nvSpPr>
        <p:spPr bwMode="auto">
          <a:xfrm>
            <a:off x="5280858" y="-10866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u="sng" dirty="0">
                <a:solidFill>
                  <a:srgbClr val="CC3300"/>
                </a:solidFill>
                <a:latin typeface="Comic Sans MS" pitchFamily="66" charset="0"/>
              </a:rPr>
              <a:t>ESTAR</a:t>
            </a:r>
            <a:endParaRPr lang="en-GB" u="sng" dirty="0">
              <a:solidFill>
                <a:srgbClr val="CC3300"/>
              </a:solidFill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915816" y="1997612"/>
            <a:ext cx="68286" cy="4860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1619696" y="917070"/>
            <a:ext cx="1296120" cy="1080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279</Words>
  <Application>Microsoft Office PowerPoint</Application>
  <PresentationFormat>On-screen Show (4:3)</PresentationFormat>
  <Paragraphs>79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</cp:lastModifiedBy>
  <cp:revision>40</cp:revision>
  <dcterms:created xsi:type="dcterms:W3CDTF">1601-01-01T00:00:00Z</dcterms:created>
  <dcterms:modified xsi:type="dcterms:W3CDTF">2016-09-26T10:38:47Z</dcterms:modified>
</cp:coreProperties>
</file>