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7" autoAdjust="0"/>
    <p:restoredTop sz="94660"/>
  </p:normalViewPr>
  <p:slideViewPr>
    <p:cSldViewPr>
      <p:cViewPr varScale="1">
        <p:scale>
          <a:sx n="80" d="100"/>
          <a:sy n="8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8BA4A-C0D2-40B6-B678-EA026C67E283}" type="datetimeFigureOut">
              <a:rPr lang="en-GB" smtClean="0"/>
              <a:t>29/06/2017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D7A4A-1E71-4548-B9EF-11E1A4E673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148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3F56C8-5F8F-4614-9516-64F2971D60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52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2008"/>
            <a:ext cx="9144000" cy="6669360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err="1" smtClean="0"/>
              <a:t>Prepara</a:t>
            </a:r>
            <a:r>
              <a:rPr lang="en-GB" sz="2000" dirty="0" smtClean="0"/>
              <a:t> </a:t>
            </a:r>
            <a:r>
              <a:rPr lang="en-GB" sz="2000" dirty="0" err="1" smtClean="0"/>
              <a:t>preguntas</a:t>
            </a:r>
            <a:r>
              <a:rPr lang="en-GB" sz="2000" dirty="0" smtClean="0"/>
              <a:t> Y </a:t>
            </a:r>
            <a:r>
              <a:rPr lang="en-GB" sz="2000" dirty="0" err="1" smtClean="0"/>
              <a:t>respuestas</a:t>
            </a:r>
            <a:r>
              <a:rPr lang="en-GB" sz="2000" dirty="0" smtClean="0"/>
              <a:t> con </a:t>
            </a:r>
            <a:r>
              <a:rPr lang="en-GB" sz="2000" dirty="0" err="1" smtClean="0"/>
              <a:t>estas</a:t>
            </a:r>
            <a:r>
              <a:rPr lang="en-GB" sz="2000" dirty="0" smtClean="0"/>
              <a:t> palabras. </a:t>
            </a:r>
          </a:p>
          <a:p>
            <a:pPr>
              <a:buNone/>
            </a:pPr>
            <a:r>
              <a:rPr lang="en-GB" sz="2000" dirty="0" err="1" smtClean="0"/>
              <a:t>Puedes</a:t>
            </a:r>
            <a:r>
              <a:rPr lang="en-GB" sz="2000" dirty="0" smtClean="0"/>
              <a:t> </a:t>
            </a:r>
            <a:r>
              <a:rPr lang="en-GB" sz="2000" dirty="0" err="1" smtClean="0"/>
              <a:t>usar</a:t>
            </a:r>
            <a:r>
              <a:rPr lang="en-GB" sz="2000" dirty="0" smtClean="0"/>
              <a:t> la </a:t>
            </a:r>
            <a:r>
              <a:rPr lang="en-GB" sz="2000" dirty="0" err="1" smtClean="0"/>
              <a:t>wikipedia</a:t>
            </a:r>
            <a:r>
              <a:rPr lang="en-GB" sz="2000" dirty="0" smtClean="0"/>
              <a:t> para </a:t>
            </a:r>
            <a:r>
              <a:rPr lang="en-GB" sz="2000" dirty="0" err="1" smtClean="0"/>
              <a:t>investigar</a:t>
            </a:r>
            <a:r>
              <a:rPr lang="en-GB" sz="2000" dirty="0" smtClean="0"/>
              <a:t>…</a:t>
            </a:r>
          </a:p>
          <a:p>
            <a:pPr>
              <a:buNone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Escocia</a:t>
            </a:r>
            <a:r>
              <a:rPr lang="en-GB" sz="2000" dirty="0" smtClean="0"/>
              <a:t> - parte </a:t>
            </a:r>
            <a:r>
              <a:rPr lang="en-GB" sz="2000" dirty="0"/>
              <a:t>del </a:t>
            </a:r>
            <a:r>
              <a:rPr lang="en-GB" sz="2000" dirty="0" err="1"/>
              <a:t>Reino</a:t>
            </a:r>
            <a:r>
              <a:rPr lang="en-GB" sz="2000" dirty="0"/>
              <a:t> </a:t>
            </a:r>
            <a:r>
              <a:rPr lang="en-GB" sz="2000" dirty="0" err="1" smtClean="0"/>
              <a:t>Unido</a:t>
            </a:r>
            <a:r>
              <a:rPr lang="en-GB" sz="2000" dirty="0" smtClean="0"/>
              <a:t>  </a:t>
            </a:r>
            <a:r>
              <a:rPr lang="en-GB" sz="2000" dirty="0" smtClean="0">
                <a:sym typeface="Wingdings" panose="05000000000000000000" pitchFamily="2" charset="2"/>
              </a:rPr>
              <a:t> </a:t>
            </a:r>
            <a:r>
              <a:rPr lang="en-GB" sz="2000" i="1" dirty="0" smtClean="0">
                <a:sym typeface="Wingdings" panose="05000000000000000000" pitchFamily="2" charset="2"/>
              </a:rPr>
              <a:t>	</a:t>
            </a:r>
            <a:r>
              <a:rPr lang="en-GB" sz="2000" i="1" dirty="0">
                <a:solidFill>
                  <a:srgbClr val="0000FF"/>
                </a:solidFill>
              </a:rPr>
              <a:t>¿</a:t>
            </a:r>
            <a:r>
              <a:rPr lang="en-GB" sz="2000" b="1" i="1" dirty="0" err="1">
                <a:solidFill>
                  <a:srgbClr val="0000FF"/>
                </a:solidFill>
              </a:rPr>
              <a:t>Cuánto</a:t>
            </a:r>
            <a:r>
              <a:rPr lang="en-GB" sz="2000" b="1" i="1" dirty="0">
                <a:solidFill>
                  <a:srgbClr val="0000FF"/>
                </a:solidFill>
              </a:rPr>
              <a:t> </a:t>
            </a:r>
            <a:r>
              <a:rPr lang="en-GB" sz="2000" b="1" i="1" dirty="0" err="1">
                <a:solidFill>
                  <a:srgbClr val="0000FF"/>
                </a:solidFill>
              </a:rPr>
              <a:t>tiempo</a:t>
            </a:r>
            <a:r>
              <a:rPr lang="en-GB" sz="2000" b="1" i="1" dirty="0">
                <a:solidFill>
                  <a:srgbClr val="0000FF"/>
                </a:solidFill>
              </a:rPr>
              <a:t> </a:t>
            </a:r>
            <a:r>
              <a:rPr lang="en-GB" sz="2000" b="1" i="1" dirty="0" err="1">
                <a:solidFill>
                  <a:srgbClr val="0000FF"/>
                </a:solidFill>
              </a:rPr>
              <a:t>hace</a:t>
            </a:r>
            <a:r>
              <a:rPr lang="en-GB" sz="2000" b="1" i="1" dirty="0">
                <a:solidFill>
                  <a:srgbClr val="0000FF"/>
                </a:solidFill>
              </a:rPr>
              <a:t> que </a:t>
            </a:r>
            <a:r>
              <a:rPr lang="en-GB" sz="2000" i="1" dirty="0" err="1">
                <a:solidFill>
                  <a:srgbClr val="0000FF"/>
                </a:solidFill>
              </a:rPr>
              <a:t>Escocia</a:t>
            </a:r>
            <a:r>
              <a:rPr lang="en-GB" sz="2000" i="1" dirty="0">
                <a:solidFill>
                  <a:srgbClr val="0000FF"/>
                </a:solidFill>
              </a:rPr>
              <a:t> 						</a:t>
            </a:r>
            <a:r>
              <a:rPr lang="en-GB" sz="2000" i="1" dirty="0" err="1">
                <a:solidFill>
                  <a:srgbClr val="0000FF"/>
                </a:solidFill>
              </a:rPr>
              <a:t>es</a:t>
            </a:r>
            <a:r>
              <a:rPr lang="en-GB" sz="2000" i="1" dirty="0">
                <a:solidFill>
                  <a:srgbClr val="0000FF"/>
                </a:solidFill>
              </a:rPr>
              <a:t> parte del </a:t>
            </a:r>
            <a:r>
              <a:rPr lang="en-GB" sz="2000" i="1" dirty="0" err="1">
                <a:solidFill>
                  <a:srgbClr val="0000FF"/>
                </a:solidFill>
              </a:rPr>
              <a:t>Reino</a:t>
            </a:r>
            <a:r>
              <a:rPr lang="en-GB" sz="2000" i="1" dirty="0">
                <a:solidFill>
                  <a:srgbClr val="0000FF"/>
                </a:solidFill>
              </a:rPr>
              <a:t> </a:t>
            </a:r>
            <a:r>
              <a:rPr lang="en-GB" sz="2000" i="1" dirty="0" err="1">
                <a:solidFill>
                  <a:srgbClr val="0000FF"/>
                </a:solidFill>
              </a:rPr>
              <a:t>Unido</a:t>
            </a:r>
            <a:r>
              <a:rPr lang="en-GB" sz="2000" i="1" dirty="0">
                <a:solidFill>
                  <a:srgbClr val="0000FF"/>
                </a:solidFill>
              </a:rPr>
              <a:t>? </a:t>
            </a:r>
            <a:r>
              <a:rPr lang="en-GB" sz="2000" i="1" dirty="0"/>
              <a:t>																</a:t>
            </a:r>
            <a:r>
              <a:rPr lang="en-GB" sz="2000" i="1" dirty="0" err="1">
                <a:solidFill>
                  <a:srgbClr val="0000FF"/>
                </a:solidFill>
              </a:rPr>
              <a:t>Escocia</a:t>
            </a:r>
            <a:r>
              <a:rPr lang="en-GB" sz="2000" i="1" dirty="0">
                <a:solidFill>
                  <a:srgbClr val="0000FF"/>
                </a:solidFill>
              </a:rPr>
              <a:t> </a:t>
            </a:r>
            <a:r>
              <a:rPr lang="en-GB" sz="2000" i="1" dirty="0" err="1">
                <a:solidFill>
                  <a:srgbClr val="0000FF"/>
                </a:solidFill>
              </a:rPr>
              <a:t>es</a:t>
            </a:r>
            <a:r>
              <a:rPr lang="en-GB" sz="2000" i="1" dirty="0">
                <a:solidFill>
                  <a:srgbClr val="0000FF"/>
                </a:solidFill>
              </a:rPr>
              <a:t> parte del </a:t>
            </a:r>
            <a:r>
              <a:rPr lang="en-GB" sz="2000" i="1" dirty="0" err="1">
                <a:solidFill>
                  <a:srgbClr val="0000FF"/>
                </a:solidFill>
              </a:rPr>
              <a:t>Reino</a:t>
            </a:r>
            <a:r>
              <a:rPr lang="en-GB" sz="2000" i="1" dirty="0">
                <a:solidFill>
                  <a:srgbClr val="0000FF"/>
                </a:solidFill>
              </a:rPr>
              <a:t> </a:t>
            </a:r>
            <a:r>
              <a:rPr lang="en-GB" sz="2000" i="1" dirty="0" err="1">
                <a:solidFill>
                  <a:srgbClr val="0000FF"/>
                </a:solidFill>
              </a:rPr>
              <a:t>Unido</a:t>
            </a:r>
            <a:r>
              <a:rPr lang="en-GB" sz="2000" i="1" dirty="0">
                <a:solidFill>
                  <a:srgbClr val="0000FF"/>
                </a:solidFill>
              </a:rPr>
              <a:t> </a:t>
            </a:r>
            <a:r>
              <a:rPr lang="en-GB" sz="2000" i="1" smtClean="0">
                <a:solidFill>
                  <a:srgbClr val="0000FF"/>
                </a:solidFill>
              </a:rPr>
              <a:t>desde</a:t>
            </a:r>
            <a:r>
              <a:rPr lang="en-GB" sz="2000" i="1" dirty="0">
                <a:solidFill>
                  <a:srgbClr val="0000FF"/>
                </a:solidFill>
              </a:rPr>
              <a:t>….</a:t>
            </a:r>
          </a:p>
          <a:p>
            <a:pPr marL="457200" indent="-457200">
              <a:buFont typeface="+mj-lt"/>
              <a:buAutoNum type="arabicPeriod"/>
            </a:pPr>
            <a:endParaRPr lang="en-GB" sz="2000" i="1" dirty="0" smtClean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Internet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Gibraltar – parte del </a:t>
            </a:r>
            <a:r>
              <a:rPr lang="en-GB" sz="2000" dirty="0" err="1" smtClean="0"/>
              <a:t>Reino</a:t>
            </a:r>
            <a:r>
              <a:rPr lang="en-GB" sz="2000" dirty="0" smtClean="0"/>
              <a:t> </a:t>
            </a:r>
            <a:r>
              <a:rPr lang="en-GB" sz="2000" dirty="0" err="1" smtClean="0"/>
              <a:t>Unido</a:t>
            </a: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Matrimonio</a:t>
            </a:r>
            <a:r>
              <a:rPr lang="en-GB" sz="2000" dirty="0" smtClean="0"/>
              <a:t> homosexual – legal – </a:t>
            </a:r>
            <a:r>
              <a:rPr lang="en-GB" sz="2000" dirty="0" err="1" smtClean="0"/>
              <a:t>España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Reino</a:t>
            </a:r>
            <a:r>
              <a:rPr lang="en-GB" sz="2000" dirty="0" smtClean="0"/>
              <a:t> </a:t>
            </a:r>
            <a:r>
              <a:rPr lang="en-GB" sz="2000" dirty="0" err="1" smtClean="0"/>
              <a:t>Unido</a:t>
            </a:r>
            <a:r>
              <a:rPr lang="en-GB" sz="2000" dirty="0" smtClean="0"/>
              <a:t> – parte de Europa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No </a:t>
            </a:r>
            <a:r>
              <a:rPr lang="en-GB" sz="2000" dirty="0" err="1" smtClean="0"/>
              <a:t>fumar</a:t>
            </a:r>
            <a:r>
              <a:rPr lang="en-GB" sz="2000" dirty="0" smtClean="0"/>
              <a:t> – bares </a:t>
            </a:r>
            <a:r>
              <a:rPr lang="en-GB" sz="2000" dirty="0" err="1" smtClean="0"/>
              <a:t>españoles</a:t>
            </a:r>
            <a:r>
              <a:rPr lang="en-GB" sz="2000" dirty="0" smtClean="0"/>
              <a:t> 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Para las </a:t>
            </a:r>
            <a:r>
              <a:rPr lang="en-GB" sz="2000" dirty="0" err="1" smtClean="0"/>
              <a:t>respuestas</a:t>
            </a:r>
            <a:r>
              <a:rPr lang="en-GB" sz="2000" dirty="0" smtClean="0"/>
              <a:t> </a:t>
            </a:r>
            <a:r>
              <a:rPr lang="en-GB" sz="2000" dirty="0" err="1" smtClean="0"/>
              <a:t>tienes</a:t>
            </a:r>
            <a:r>
              <a:rPr lang="en-GB" sz="2000" dirty="0" smtClean="0"/>
              <a:t> que </a:t>
            </a:r>
            <a:r>
              <a:rPr lang="en-GB" sz="2000" dirty="0" err="1" smtClean="0"/>
              <a:t>usar</a:t>
            </a:r>
            <a:r>
              <a:rPr lang="en-GB" sz="2000" dirty="0" smtClean="0"/>
              <a:t> “</a:t>
            </a:r>
            <a:r>
              <a:rPr lang="en-GB" sz="2000" dirty="0" err="1" smtClean="0"/>
              <a:t>desde</a:t>
            </a:r>
            <a:r>
              <a:rPr lang="en-GB" sz="2000" dirty="0" smtClean="0"/>
              <a:t>” y “</a:t>
            </a:r>
            <a:r>
              <a:rPr lang="en-GB" sz="2000" dirty="0" err="1" smtClean="0"/>
              <a:t>desde</a:t>
            </a:r>
            <a:r>
              <a:rPr lang="en-GB" sz="2000" dirty="0" smtClean="0"/>
              <a:t> </a:t>
            </a:r>
            <a:r>
              <a:rPr lang="en-GB" sz="2000" dirty="0" err="1" smtClean="0"/>
              <a:t>hace</a:t>
            </a:r>
            <a:r>
              <a:rPr lang="en-GB" sz="2000" dirty="0" smtClean="0"/>
              <a:t>” </a:t>
            </a:r>
            <a:r>
              <a:rPr lang="en-GB" sz="2000" dirty="0" err="1" smtClean="0"/>
              <a:t>alternativamente</a:t>
            </a: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187624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Deberes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74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6" y="-1134"/>
            <a:ext cx="8669199" cy="1143000"/>
          </a:xfrm>
        </p:spPr>
        <p:txBody>
          <a:bodyPr/>
          <a:lstStyle/>
          <a:p>
            <a:r>
              <a:rPr lang="en-GB" sz="4000" u="sng" dirty="0" smtClean="0"/>
              <a:t>“How long </a:t>
            </a:r>
            <a:r>
              <a:rPr lang="en-GB" sz="4000" u="sng" dirty="0" smtClean="0">
                <a:solidFill>
                  <a:srgbClr val="0000FF"/>
                </a:solidFill>
              </a:rPr>
              <a:t>have you been</a:t>
            </a:r>
            <a:r>
              <a:rPr lang="en-GB" sz="4000" u="sng" dirty="0" smtClean="0">
                <a:solidFill>
                  <a:srgbClr val="00B050"/>
                </a:solidFill>
              </a:rPr>
              <a:t> living </a:t>
            </a:r>
            <a:r>
              <a:rPr lang="en-GB" sz="4000" u="sng" dirty="0" smtClean="0"/>
              <a:t>…?</a:t>
            </a:r>
            <a:r>
              <a:rPr lang="en-GB" sz="4000" dirty="0" smtClean="0"/>
              <a:t>”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4293096"/>
            <a:ext cx="8856984" cy="1477328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u="sng" dirty="0" smtClean="0"/>
              <a:t>For &amp; Since</a:t>
            </a:r>
            <a:r>
              <a:rPr lang="en-GB" dirty="0" smtClean="0"/>
              <a:t> </a:t>
            </a:r>
          </a:p>
          <a:p>
            <a:r>
              <a:rPr lang="en-GB" dirty="0" smtClean="0"/>
              <a:t>English uses </a:t>
            </a:r>
            <a:r>
              <a:rPr lang="en-GB" b="1" i="1" dirty="0" smtClean="0"/>
              <a:t>since</a:t>
            </a:r>
            <a:r>
              <a:rPr lang="en-GB" dirty="0" smtClean="0"/>
              <a:t>  and </a:t>
            </a:r>
            <a:r>
              <a:rPr lang="en-GB" b="1" i="1" dirty="0" smtClean="0"/>
              <a:t>for</a:t>
            </a:r>
            <a:r>
              <a:rPr lang="en-GB" dirty="0" smtClean="0"/>
              <a:t> </a:t>
            </a:r>
            <a:r>
              <a:rPr lang="en-GB" dirty="0" err="1" smtClean="0"/>
              <a:t>for</a:t>
            </a:r>
            <a:r>
              <a:rPr lang="en-GB" dirty="0" smtClean="0"/>
              <a:t> something that started in the past and is still going on.</a:t>
            </a:r>
          </a:p>
          <a:p>
            <a:r>
              <a:rPr lang="en-GB" dirty="0" smtClean="0"/>
              <a:t>Spanish uses </a:t>
            </a:r>
            <a:r>
              <a:rPr lang="en-GB" b="1" i="1" dirty="0" err="1" smtClean="0"/>
              <a:t>desde</a:t>
            </a:r>
            <a:r>
              <a:rPr lang="en-GB" dirty="0" smtClean="0"/>
              <a:t> and </a:t>
            </a:r>
            <a:r>
              <a:rPr lang="en-GB" b="1" i="1" dirty="0" err="1" smtClean="0"/>
              <a:t>desde</a:t>
            </a:r>
            <a:r>
              <a:rPr lang="en-GB" b="1" i="1" dirty="0" smtClean="0"/>
              <a:t> </a:t>
            </a:r>
            <a:r>
              <a:rPr lang="en-GB" b="1" i="1" dirty="0" err="1" smtClean="0"/>
              <a:t>hace</a:t>
            </a:r>
            <a:endParaRPr lang="en-GB" i="1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 err="1" smtClean="0"/>
              <a:t>desde</a:t>
            </a:r>
            <a:r>
              <a:rPr lang="en-GB" dirty="0" smtClean="0"/>
              <a:t> 	    	</a:t>
            </a:r>
            <a:r>
              <a:rPr lang="en-GB" i="1" dirty="0" smtClean="0"/>
              <a:t>2002 	(point in time)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 err="1" smtClean="0"/>
              <a:t>desde</a:t>
            </a:r>
            <a:r>
              <a:rPr lang="en-GB" dirty="0" smtClean="0"/>
              <a:t> </a:t>
            </a:r>
            <a:r>
              <a:rPr lang="en-GB" u="sng" dirty="0" err="1" smtClean="0"/>
              <a:t>hace</a:t>
            </a:r>
            <a:r>
              <a:rPr lang="en-GB" dirty="0" smtClean="0"/>
              <a:t>  	</a:t>
            </a:r>
            <a:r>
              <a:rPr lang="en-GB" i="1" dirty="0" smtClean="0"/>
              <a:t>10 </a:t>
            </a:r>
            <a:r>
              <a:rPr lang="en-GB" i="1" dirty="0" err="1" smtClean="0"/>
              <a:t>años</a:t>
            </a:r>
            <a:r>
              <a:rPr lang="en-GB" i="1" dirty="0"/>
              <a:t> </a:t>
            </a:r>
            <a:r>
              <a:rPr lang="en-GB" i="1" dirty="0" smtClean="0"/>
              <a:t>(amount of time)</a:t>
            </a:r>
            <a:endParaRPr lang="en-GB" i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96969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		¿</a:t>
            </a:r>
            <a:r>
              <a:rPr lang="en-GB" sz="2800" dirty="0" err="1" smtClean="0"/>
              <a:t>Cuánto</a:t>
            </a:r>
            <a:r>
              <a:rPr lang="en-GB" sz="2800" dirty="0" smtClean="0"/>
              <a:t> </a:t>
            </a:r>
            <a:r>
              <a:rPr lang="en-GB" sz="2800" dirty="0" err="1" smtClean="0"/>
              <a:t>tiempo</a:t>
            </a:r>
            <a:r>
              <a:rPr lang="en-GB" sz="2800" dirty="0" smtClean="0"/>
              <a:t> </a:t>
            </a:r>
            <a:r>
              <a:rPr lang="en-GB" sz="2800" dirty="0" err="1" smtClean="0">
                <a:solidFill>
                  <a:srgbClr val="0000FF"/>
                </a:solidFill>
              </a:rPr>
              <a:t>hace</a:t>
            </a:r>
            <a:r>
              <a:rPr lang="en-GB" sz="2800" dirty="0" smtClean="0">
                <a:solidFill>
                  <a:srgbClr val="0000FF"/>
                </a:solidFill>
              </a:rPr>
              <a:t> </a:t>
            </a:r>
            <a:r>
              <a:rPr lang="en-GB" sz="2800" dirty="0" smtClean="0"/>
              <a:t>que </a:t>
            </a:r>
            <a:r>
              <a:rPr lang="en-GB" sz="2800" dirty="0" err="1" smtClean="0">
                <a:solidFill>
                  <a:srgbClr val="00B050"/>
                </a:solidFill>
              </a:rPr>
              <a:t>vives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smtClean="0"/>
              <a:t>… ?</a:t>
            </a:r>
          </a:p>
          <a:p>
            <a:r>
              <a:rPr lang="en-GB" sz="2800" dirty="0"/>
              <a:t>	</a:t>
            </a:r>
            <a:r>
              <a:rPr lang="en-GB" sz="2800" dirty="0" smtClean="0"/>
              <a:t>	</a:t>
            </a:r>
            <a:r>
              <a:rPr lang="en-GB" sz="2800" dirty="0"/>
              <a:t> </a:t>
            </a:r>
            <a:r>
              <a:rPr lang="en-GB" sz="2800" dirty="0" smtClean="0"/>
              <a:t>     </a:t>
            </a:r>
            <a:r>
              <a:rPr lang="en-GB" sz="2000" dirty="0" smtClean="0"/>
              <a:t>verbs are in </a:t>
            </a:r>
            <a:r>
              <a:rPr lang="en-GB" sz="2000" dirty="0">
                <a:solidFill>
                  <a:srgbClr val="00B050"/>
                </a:solidFill>
              </a:rPr>
              <a:t>present tense </a:t>
            </a:r>
            <a:r>
              <a:rPr lang="en-GB" sz="2000" dirty="0" smtClean="0"/>
              <a:t>in Spanish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79512" y="2276872"/>
            <a:ext cx="8964488" cy="1569660"/>
            <a:chOff x="179512" y="2276872"/>
            <a:chExt cx="8964488" cy="1569660"/>
          </a:xfrm>
        </p:grpSpPr>
        <p:sp>
          <p:nvSpPr>
            <p:cNvPr id="8" name="Rectangle 7"/>
            <p:cNvSpPr/>
            <p:nvPr/>
          </p:nvSpPr>
          <p:spPr>
            <a:xfrm>
              <a:off x="179512" y="2276872"/>
              <a:ext cx="8676456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3"/>
              <a:r>
                <a:rPr lang="en-GB" sz="2800" dirty="0">
                  <a:solidFill>
                    <a:srgbClr val="000000"/>
                  </a:solidFill>
                </a:rPr>
                <a:t>¿</a:t>
              </a:r>
              <a:r>
                <a:rPr lang="en-GB" sz="2800" dirty="0" err="1">
                  <a:solidFill>
                    <a:srgbClr val="000000"/>
                  </a:solidFill>
                </a:rPr>
                <a:t>Cuánto</a:t>
              </a:r>
              <a:r>
                <a:rPr lang="en-GB" sz="2800" dirty="0">
                  <a:solidFill>
                    <a:srgbClr val="000000"/>
                  </a:solidFill>
                </a:rPr>
                <a:t> </a:t>
              </a:r>
              <a:r>
                <a:rPr lang="en-GB" sz="2800" dirty="0" err="1">
                  <a:solidFill>
                    <a:srgbClr val="000000"/>
                  </a:solidFill>
                </a:rPr>
                <a:t>tiempo</a:t>
              </a:r>
              <a:r>
                <a:rPr lang="en-GB" sz="2800" dirty="0">
                  <a:solidFill>
                    <a:srgbClr val="000000"/>
                  </a:solidFill>
                </a:rPr>
                <a:t> </a:t>
              </a:r>
              <a:r>
                <a:rPr lang="en-GB" sz="2800" dirty="0" err="1">
                  <a:solidFill>
                    <a:srgbClr val="000000"/>
                  </a:solidFill>
                </a:rPr>
                <a:t>hace</a:t>
              </a:r>
              <a:r>
                <a:rPr lang="en-GB" sz="2800" dirty="0">
                  <a:solidFill>
                    <a:srgbClr val="000000"/>
                  </a:solidFill>
                </a:rPr>
                <a:t> que </a:t>
              </a:r>
              <a:r>
                <a:rPr lang="en-GB" sz="2800" dirty="0" err="1">
                  <a:solidFill>
                    <a:srgbClr val="00B050"/>
                  </a:solidFill>
                </a:rPr>
                <a:t>juegas</a:t>
              </a:r>
              <a:r>
                <a:rPr lang="en-GB" sz="2000" dirty="0">
                  <a:solidFill>
                    <a:srgbClr val="000000"/>
                  </a:solidFill>
                </a:rPr>
                <a:t> al </a:t>
              </a:r>
              <a:r>
                <a:rPr lang="en-GB" sz="2000" dirty="0" err="1">
                  <a:solidFill>
                    <a:srgbClr val="000000"/>
                  </a:solidFill>
                </a:rPr>
                <a:t>Fifa</a:t>
              </a:r>
              <a:r>
                <a:rPr lang="en-GB" sz="2000" dirty="0">
                  <a:solidFill>
                    <a:srgbClr val="000000"/>
                  </a:solidFill>
                </a:rPr>
                <a:t> 19?</a:t>
              </a:r>
            </a:p>
            <a:p>
              <a:pPr lvl="3"/>
              <a:endParaRPr lang="en-GB" sz="2000" dirty="0">
                <a:solidFill>
                  <a:srgbClr val="000000"/>
                </a:solidFill>
              </a:endParaRPr>
            </a:p>
            <a:p>
              <a:pPr lvl="3"/>
              <a:r>
                <a:rPr lang="en-GB" sz="2400" b="1" dirty="0" err="1">
                  <a:solidFill>
                    <a:srgbClr val="00B050"/>
                  </a:solidFill>
                </a:rPr>
                <a:t>Juego</a:t>
              </a:r>
              <a:r>
                <a:rPr lang="en-GB" dirty="0">
                  <a:solidFill>
                    <a:srgbClr val="000000"/>
                  </a:solidFill>
                </a:rPr>
                <a:t> </a:t>
              </a:r>
              <a:r>
                <a:rPr lang="en-GB" sz="2000" dirty="0">
                  <a:solidFill>
                    <a:srgbClr val="000000"/>
                  </a:solidFill>
                </a:rPr>
                <a:t>al </a:t>
              </a:r>
              <a:r>
                <a:rPr lang="en-GB" sz="2000" dirty="0" err="1">
                  <a:solidFill>
                    <a:srgbClr val="000000"/>
                  </a:solidFill>
                </a:rPr>
                <a:t>Fifa</a:t>
              </a:r>
              <a:r>
                <a:rPr lang="en-GB" sz="2000" dirty="0">
                  <a:solidFill>
                    <a:srgbClr val="000000"/>
                  </a:solidFill>
                </a:rPr>
                <a:t> 19 </a:t>
              </a:r>
              <a:r>
                <a:rPr lang="en-GB" sz="2000" u="sng" dirty="0" err="1">
                  <a:solidFill>
                    <a:srgbClr val="000000"/>
                  </a:solidFill>
                </a:rPr>
                <a:t>desde</a:t>
              </a:r>
              <a:r>
                <a:rPr lang="en-GB" sz="2000" u="sng" dirty="0">
                  <a:solidFill>
                    <a:srgbClr val="000000"/>
                  </a:solidFill>
                </a:rPr>
                <a:t> </a:t>
              </a:r>
              <a:r>
                <a:rPr lang="en-GB" sz="2000" u="sng" dirty="0" err="1">
                  <a:solidFill>
                    <a:srgbClr val="000000"/>
                  </a:solidFill>
                </a:rPr>
                <a:t>hace</a:t>
              </a:r>
              <a:r>
                <a:rPr lang="en-GB" sz="2000" dirty="0">
                  <a:solidFill>
                    <a:srgbClr val="000000"/>
                  </a:solidFill>
                </a:rPr>
                <a:t> 2 </a:t>
              </a:r>
              <a:r>
                <a:rPr lang="en-GB" sz="2000" dirty="0" err="1">
                  <a:solidFill>
                    <a:srgbClr val="000000"/>
                  </a:solidFill>
                </a:rPr>
                <a:t>años</a:t>
              </a:r>
              <a:endParaRPr lang="en-GB" sz="2000" dirty="0">
                <a:solidFill>
                  <a:srgbClr val="000000"/>
                </a:solidFill>
              </a:endParaRPr>
            </a:p>
            <a:p>
              <a:pPr lvl="3"/>
              <a:r>
                <a:rPr lang="en-GB" sz="2400" b="1" dirty="0" err="1" smtClean="0">
                  <a:solidFill>
                    <a:srgbClr val="00B050"/>
                  </a:solidFill>
                </a:rPr>
                <a:t>Juego</a:t>
              </a:r>
              <a:r>
                <a:rPr lang="en-GB" dirty="0" smtClean="0">
                  <a:solidFill>
                    <a:srgbClr val="000000"/>
                  </a:solidFill>
                </a:rPr>
                <a:t> </a:t>
              </a:r>
              <a:r>
                <a:rPr lang="en-GB" sz="2000" dirty="0">
                  <a:solidFill>
                    <a:srgbClr val="000000"/>
                  </a:solidFill>
                </a:rPr>
                <a:t>al </a:t>
              </a:r>
              <a:r>
                <a:rPr lang="en-GB" sz="2000" dirty="0" err="1">
                  <a:solidFill>
                    <a:srgbClr val="000000"/>
                  </a:solidFill>
                </a:rPr>
                <a:t>Fifa</a:t>
              </a:r>
              <a:r>
                <a:rPr lang="en-GB" sz="2000" dirty="0">
                  <a:solidFill>
                    <a:srgbClr val="000000"/>
                  </a:solidFill>
                </a:rPr>
                <a:t> 19 </a:t>
              </a:r>
              <a:r>
                <a:rPr lang="en-GB" sz="2000" u="sng" dirty="0" err="1">
                  <a:solidFill>
                    <a:srgbClr val="000000"/>
                  </a:solidFill>
                </a:rPr>
                <a:t>desde</a:t>
              </a:r>
              <a:r>
                <a:rPr lang="en-GB" sz="2000" dirty="0">
                  <a:solidFill>
                    <a:srgbClr val="000000"/>
                  </a:solidFill>
                </a:rPr>
                <a:t> </a:t>
              </a:r>
              <a:r>
                <a:rPr lang="en-GB" sz="2000" dirty="0" smtClean="0">
                  <a:solidFill>
                    <a:srgbClr val="000000"/>
                  </a:solidFill>
                </a:rPr>
                <a:t>2015</a:t>
              </a:r>
              <a:endParaRPr lang="en-GB" sz="2000" dirty="0">
                <a:solidFill>
                  <a:srgbClr val="0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156176" y="3067621"/>
              <a:ext cx="2987824" cy="707886"/>
            </a:xfrm>
            <a:prstGeom prst="rect">
              <a:avLst/>
            </a:prstGeom>
            <a:solidFill>
              <a:schemeClr val="accent5"/>
            </a:solidFill>
          </p:spPr>
          <p:txBody>
            <a:bodyPr wrap="square" rtlCol="0">
              <a:spAutoFit/>
            </a:bodyPr>
            <a:lstStyle/>
            <a:p>
              <a:r>
                <a:rPr lang="en-GB" sz="2000" i="1" dirty="0" smtClean="0"/>
                <a:t>¿</a:t>
              </a:r>
              <a:r>
                <a:rPr lang="en-GB" sz="2000" i="1" u="sng" dirty="0" smtClean="0"/>
                <a:t>Punto</a:t>
              </a:r>
              <a:r>
                <a:rPr lang="en-GB" sz="2000" i="1" dirty="0" smtClean="0"/>
                <a:t> </a:t>
              </a:r>
              <a:r>
                <a:rPr lang="en-GB" sz="2000" i="1" dirty="0" err="1" smtClean="0"/>
                <a:t>en</a:t>
              </a:r>
              <a:r>
                <a:rPr lang="en-GB" sz="2000" i="1" dirty="0" smtClean="0"/>
                <a:t> el </a:t>
              </a:r>
              <a:r>
                <a:rPr lang="en-GB" sz="2000" i="1" dirty="0" err="1" smtClean="0"/>
                <a:t>tiempo</a:t>
              </a:r>
              <a:r>
                <a:rPr lang="en-GB" sz="2000" i="1" dirty="0" smtClean="0"/>
                <a:t> 	   o  </a:t>
              </a:r>
              <a:r>
                <a:rPr lang="en-GB" sz="2000" i="1" u="sng" dirty="0" err="1" smtClean="0"/>
                <a:t>período</a:t>
              </a:r>
              <a:r>
                <a:rPr lang="en-GB" sz="2000" i="1" dirty="0" smtClean="0"/>
                <a:t> de </a:t>
              </a:r>
              <a:r>
                <a:rPr lang="en-GB" sz="2000" i="1" dirty="0" err="1" smtClean="0"/>
                <a:t>tiempo</a:t>
              </a:r>
              <a:r>
                <a:rPr lang="en-GB" sz="2000" i="1" dirty="0" smtClean="0"/>
                <a:t>?</a:t>
              </a:r>
              <a:endParaRPr lang="en-GB" sz="2000" i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79512" y="5903664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Note that “</a:t>
            </a:r>
            <a:r>
              <a:rPr lang="en-GB" i="1" dirty="0" err="1" smtClean="0"/>
              <a:t>hace</a:t>
            </a:r>
            <a:r>
              <a:rPr lang="en-GB" i="1" dirty="0" smtClean="0"/>
              <a:t>”  can also be a time adverb – how…? </a:t>
            </a:r>
          </a:p>
          <a:p>
            <a:r>
              <a:rPr lang="en-GB" i="1" dirty="0" smtClean="0"/>
              <a:t>Note that the words above have other  meanings that are not related to time</a:t>
            </a:r>
            <a:endParaRPr lang="en-GB" i="1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295400"/>
            <a:ext cx="149688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Copy all this in your book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16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2008"/>
            <a:ext cx="8712968" cy="6669360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err="1" smtClean="0"/>
              <a:t>Prepara</a:t>
            </a:r>
            <a:r>
              <a:rPr lang="en-GB" sz="2000" dirty="0" smtClean="0"/>
              <a:t> </a:t>
            </a:r>
            <a:r>
              <a:rPr lang="en-GB" sz="2000" dirty="0" err="1" smtClean="0"/>
              <a:t>preguntas</a:t>
            </a:r>
            <a:r>
              <a:rPr lang="en-GB" sz="2000" dirty="0" smtClean="0"/>
              <a:t> con </a:t>
            </a:r>
            <a:r>
              <a:rPr lang="en-GB" sz="2000" dirty="0" err="1" smtClean="0"/>
              <a:t>estas</a:t>
            </a:r>
            <a:r>
              <a:rPr lang="en-GB" sz="2000" dirty="0" smtClean="0"/>
              <a:t> palabras. </a:t>
            </a:r>
            <a:r>
              <a:rPr lang="en-GB" sz="2000" dirty="0" err="1" smtClean="0"/>
              <a:t>Usa</a:t>
            </a:r>
            <a:r>
              <a:rPr lang="en-GB" sz="2000" dirty="0" smtClean="0"/>
              <a:t> “</a:t>
            </a:r>
            <a:r>
              <a:rPr lang="en-GB" sz="2000" dirty="0" err="1" smtClean="0"/>
              <a:t>cuánto</a:t>
            </a:r>
            <a:r>
              <a:rPr lang="en-GB" sz="2000" dirty="0" smtClean="0"/>
              <a:t> </a:t>
            </a:r>
            <a:r>
              <a:rPr lang="en-GB" sz="2000" dirty="0" err="1" smtClean="0"/>
              <a:t>tiempo</a:t>
            </a:r>
            <a:r>
              <a:rPr lang="en-GB" sz="2000" dirty="0" smtClean="0"/>
              <a:t> </a:t>
            </a:r>
            <a:r>
              <a:rPr lang="en-GB" sz="2000" dirty="0" err="1" smtClean="0"/>
              <a:t>hace</a:t>
            </a:r>
            <a:r>
              <a:rPr lang="en-GB" sz="2000" dirty="0" smtClean="0"/>
              <a:t> que” + un </a:t>
            </a:r>
            <a:r>
              <a:rPr lang="en-GB" sz="2000" dirty="0" err="1" smtClean="0"/>
              <a:t>verbo</a:t>
            </a:r>
            <a:r>
              <a:rPr lang="en-GB" sz="2000" dirty="0" smtClean="0"/>
              <a:t>.</a:t>
            </a:r>
          </a:p>
          <a:p>
            <a:pPr>
              <a:buNone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Español</a:t>
            </a:r>
            <a:r>
              <a:rPr lang="en-GB" sz="2000" dirty="0"/>
              <a:t>	</a:t>
            </a:r>
            <a:r>
              <a:rPr lang="en-GB" sz="2000" smtClean="0">
                <a:sym typeface="Wingdings" panose="05000000000000000000" pitchFamily="2" charset="2"/>
              </a:rPr>
              <a:t> </a:t>
            </a:r>
            <a:r>
              <a:rPr lang="en-GB" sz="2000" b="1" i="1" smtClean="0"/>
              <a:t>¿</a:t>
            </a:r>
            <a:r>
              <a:rPr lang="en-GB" sz="2000" b="1" i="1" dirty="0" err="1" smtClean="0"/>
              <a:t>cuánto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tiempo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hace</a:t>
            </a:r>
            <a:r>
              <a:rPr lang="en-GB" sz="2000" b="1" i="1" dirty="0" smtClean="0"/>
              <a:t> que </a:t>
            </a:r>
            <a:r>
              <a:rPr lang="en-GB" sz="2000" b="1" i="1" dirty="0" err="1" smtClean="0"/>
              <a:t>hablas</a:t>
            </a:r>
            <a:r>
              <a:rPr lang="en-GB" sz="2000" b="1" i="1" dirty="0" smtClean="0"/>
              <a:t> / </a:t>
            </a:r>
            <a:r>
              <a:rPr lang="en-GB" sz="2000" b="1" i="1" dirty="0" err="1" smtClean="0"/>
              <a:t>aprendes</a:t>
            </a:r>
            <a:r>
              <a:rPr lang="en-GB" sz="2000" b="1" i="1" dirty="0" smtClean="0"/>
              <a:t> / </a:t>
            </a:r>
            <a:r>
              <a:rPr lang="en-GB" sz="2000" b="1" i="1" dirty="0" err="1" smtClean="0"/>
              <a:t>estudias</a:t>
            </a:r>
            <a:r>
              <a:rPr lang="en-GB" sz="2000" b="1" i="1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Inglaterra</a:t>
            </a: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Bigote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Minecraft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Teléfono</a:t>
            </a:r>
            <a:r>
              <a:rPr lang="en-GB" sz="2000" dirty="0" smtClean="0"/>
              <a:t> </a:t>
            </a:r>
            <a:r>
              <a:rPr lang="en-GB" sz="2000" dirty="0" err="1" smtClean="0"/>
              <a:t>móvil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				</a:t>
            </a:r>
            <a:endParaRPr lang="en-GB" sz="2000" b="1" dirty="0" smtClean="0"/>
          </a:p>
          <a:p>
            <a:pPr marL="457200" indent="-457200">
              <a:buFont typeface="+mj-lt"/>
              <a:buAutoNum type="arabicPeriod" startAt="6"/>
            </a:pPr>
            <a:r>
              <a:rPr lang="en-GB" sz="2000" dirty="0" err="1" smtClean="0"/>
              <a:t>Bicicleta</a:t>
            </a:r>
            <a:endParaRPr lang="en-GB" sz="2000" dirty="0" smtClean="0"/>
          </a:p>
          <a:p>
            <a:pPr marL="457200" indent="-457200">
              <a:buFont typeface="+mj-lt"/>
              <a:buAutoNum type="arabicPeriod" startAt="6"/>
            </a:pPr>
            <a:r>
              <a:rPr lang="en-GB" sz="2000" dirty="0" smtClean="0"/>
              <a:t>BWS</a:t>
            </a:r>
            <a:endParaRPr lang="en-GB" sz="2000" dirty="0"/>
          </a:p>
          <a:p>
            <a:pPr marL="457200" indent="-457200">
              <a:buFont typeface="+mj-lt"/>
              <a:buAutoNum type="arabicPeriod" startAt="6"/>
            </a:pPr>
            <a:r>
              <a:rPr lang="en-GB" sz="2000" dirty="0" smtClean="0"/>
              <a:t>Ballet  /</a:t>
            </a:r>
            <a:r>
              <a:rPr lang="en-GB" sz="2000" dirty="0" err="1" smtClean="0"/>
              <a:t>ba</a:t>
            </a:r>
            <a:r>
              <a:rPr lang="en-GB" sz="2000" dirty="0" smtClean="0"/>
              <a:t>-LÉH/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GB" sz="2000" dirty="0" err="1"/>
              <a:t>Humano</a:t>
            </a:r>
            <a:endParaRPr lang="en-GB" sz="2000" dirty="0" smtClean="0"/>
          </a:p>
          <a:p>
            <a:pPr marL="457200" indent="-457200">
              <a:buFont typeface="+mj-lt"/>
              <a:buAutoNum type="arabicPeriod" startAt="6"/>
            </a:pPr>
            <a:r>
              <a:rPr lang="en-GB" sz="2000" dirty="0"/>
              <a:t>Sr. </a:t>
            </a:r>
            <a:r>
              <a:rPr lang="en-GB" sz="2000" dirty="0" smtClean="0"/>
              <a:t>Torres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187624" cy="36933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Practica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791200" y="2438400"/>
            <a:ext cx="25146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Copy only the example</a:t>
            </a:r>
            <a:r>
              <a:rPr lang="en-GB" dirty="0"/>
              <a:t> </a:t>
            </a:r>
            <a:r>
              <a:rPr lang="en-GB" dirty="0" smtClean="0"/>
              <a:t>and write down your sentences directly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354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152</Words>
  <Application>Microsoft Office PowerPoint</Application>
  <PresentationFormat>On-screen Show (4:3)</PresentationFormat>
  <Paragraphs>47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“How long have you been living …?”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“How long have you been living …?”</dc:title>
  <dc:creator>J Torres-Sanchez</dc:creator>
  <cp:lastModifiedBy>setup-Software Setup Account</cp:lastModifiedBy>
  <cp:revision>7</cp:revision>
  <dcterms:created xsi:type="dcterms:W3CDTF">2006-08-16T00:00:00Z</dcterms:created>
  <dcterms:modified xsi:type="dcterms:W3CDTF">2017-06-29T08:30:02Z</dcterms:modified>
</cp:coreProperties>
</file>