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63" r:id="rId2"/>
    <p:sldId id="265" r:id="rId3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BB5A"/>
    <a:srgbClr val="4BACC6"/>
    <a:srgbClr val="8282BC"/>
    <a:srgbClr val="E85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86BA8-7144-4EB6-BBF9-051818383893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F0FFE-C57B-40A1-8C5F-3E6C17EC4E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20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F0FFE-C57B-40A1-8C5F-3E6C17EC4ED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834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726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688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490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9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7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98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09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518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08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222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48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73055-458A-4F25-A540-85010154F42C}" type="datetimeFigureOut">
              <a:rPr lang="en-GB" smtClean="0"/>
              <a:t>28/01/2018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A6F0A-F9C9-461A-A8B9-6BC005D8C6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39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hdphoto" Target="../media/hdphoto3.wdp"/><Relationship Id="rId5" Type="http://schemas.microsoft.com/office/2007/relationships/hdphoto" Target="../media/hdphoto1.wdp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2123728" y="5679177"/>
            <a:ext cx="1368152" cy="106182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b="1" u="sng" dirty="0" smtClean="0"/>
              <a:t>Content</a:t>
            </a:r>
            <a:r>
              <a:rPr lang="en-GB" sz="1100" b="1" dirty="0" smtClean="0"/>
              <a:t> /10</a:t>
            </a:r>
            <a:endParaRPr lang="en-GB" sz="1000" b="1" dirty="0" smtClean="0"/>
          </a:p>
          <a:p>
            <a:endParaRPr lang="en-GB" sz="10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Cover </a:t>
            </a:r>
            <a:r>
              <a:rPr lang="en-GB" sz="1000" b="1" u="sng" dirty="0" smtClean="0"/>
              <a:t>ALL</a:t>
            </a:r>
            <a:r>
              <a:rPr lang="en-GB" sz="1000" b="1" dirty="0" smtClean="0"/>
              <a:t> </a:t>
            </a:r>
            <a:r>
              <a:rPr lang="en-GB" sz="1000" dirty="0" smtClean="0"/>
              <a:t>aspects of the task!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Opinion</a:t>
            </a:r>
            <a:r>
              <a:rPr lang="en-GB" sz="1000" b="1" u="sng" dirty="0" smtClean="0"/>
              <a:t>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A lot of information</a:t>
            </a:r>
            <a:endParaRPr lang="en-GB" sz="1200" dirty="0"/>
          </a:p>
        </p:txBody>
      </p:sp>
      <p:sp>
        <p:nvSpPr>
          <p:cNvPr id="8" name="Rounded Rectangle 7"/>
          <p:cNvSpPr/>
          <p:nvPr/>
        </p:nvSpPr>
        <p:spPr>
          <a:xfrm>
            <a:off x="57830" y="1085702"/>
            <a:ext cx="2664296" cy="256288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01233" y="422485"/>
            <a:ext cx="70711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German </a:t>
            </a:r>
            <a:r>
              <a:rPr lang="en-GB" sz="4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90</a:t>
            </a:r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Word Paper </a:t>
            </a:r>
            <a:r>
              <a:rPr lang="en-GB" sz="4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Writing Mat</a:t>
            </a: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4261" y="220578"/>
            <a:ext cx="40286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Lucida Handwriting" panose="03010101010101010101" pitchFamily="66" charset="0"/>
              </a:rPr>
              <a:t> GCSE German Writing </a:t>
            </a:r>
            <a:r>
              <a:rPr lang="en-GB" sz="2000" dirty="0" smtClean="0">
                <a:latin typeface="Lucida Handwriting" panose="03010101010101010101" pitchFamily="66" charset="0"/>
              </a:rPr>
              <a:t>M</a:t>
            </a:r>
            <a:r>
              <a:rPr lang="en-GB" sz="2000" dirty="0" smtClean="0">
                <a:latin typeface="Lucida Handwriting" panose="03010101010101010101" pitchFamily="66" charset="0"/>
              </a:rPr>
              <a:t>at</a:t>
            </a:r>
            <a:endParaRPr lang="en-GB" sz="2000" dirty="0">
              <a:latin typeface="Lucida Handwriting" panose="03010101010101010101" pitchFamily="66" charset="0"/>
            </a:endParaRPr>
          </a:p>
        </p:txBody>
      </p:sp>
      <p:pic>
        <p:nvPicPr>
          <p:cNvPr id="2053" name="Picture 5" descr="C:\Users\grs.ASHMOLE.013\AppData\Local\Microsoft\Windows\Temporary Internet Files\Content.IE5\RFNASKDN\writing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733" flipH="1">
            <a:off x="225747" y="57543"/>
            <a:ext cx="717401" cy="7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862" y="1133476"/>
            <a:ext cx="2464749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Lucida Handwriting" panose="03010101010101010101" pitchFamily="66" charset="0"/>
              </a:rPr>
              <a:t>Score 5 ingredients…</a:t>
            </a:r>
            <a:endParaRPr lang="en-GB" sz="1400" b="1" i="1" dirty="0" smtClean="0">
              <a:latin typeface="Lucida Handwriting" panose="03010101010101010101" pitchFamily="66" charset="0"/>
            </a:endParaRP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b="1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ALL</a:t>
            </a: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 bullet points of task covered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At least 2 opinions </a:t>
            </a:r>
            <a:r>
              <a:rPr lang="en-GB" sz="800" u="sng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with a reason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Past tense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Present tense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Future tense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Talk about self and at least 1 other person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Connective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Adjective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DIFFERENT adjective to last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Adverb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Intensifier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Interesting vocabulary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endParaRPr lang="en-GB" sz="800" i="1" dirty="0">
              <a:latin typeface="Lucida Handwriting" panose="03010101010101010101" pitchFamily="66" charset="0"/>
            </a:endParaRPr>
          </a:p>
          <a:p>
            <a:r>
              <a:rPr lang="en-GB" sz="1100" i="1" dirty="0" smtClean="0">
                <a:latin typeface="Lucida Handwriting" panose="03010101010101010101" pitchFamily="66" charset="0"/>
              </a:rPr>
              <a:t>Some Score  8 ingredients….</a:t>
            </a:r>
            <a:endParaRPr lang="en-GB" sz="1100" b="1" i="1" dirty="0" smtClean="0">
              <a:latin typeface="Lucida Handwriting" panose="03010101010101010101" pitchFamily="66" charset="0"/>
            </a:endParaRP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Comparative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Conditional tense used</a:t>
            </a:r>
          </a:p>
          <a:p>
            <a:pPr marL="285750" indent="-285750">
              <a:buFont typeface="Lucida Handwriting" panose="03010101010101010101" pitchFamily="66" charset="0"/>
              <a:buChar char="√"/>
            </a:pPr>
            <a:r>
              <a:rPr lang="en-GB" sz="800" dirty="0" smtClean="0">
                <a:latin typeface="Leelawadee" panose="020B0502040204020203" pitchFamily="34" charset="-34"/>
                <a:cs typeface="Leelawadee" panose="020B0502040204020203" pitchFamily="34" charset="-34"/>
              </a:rPr>
              <a:t>An idiom used</a:t>
            </a:r>
            <a:endParaRPr lang="en-GB" sz="1400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pic>
        <p:nvPicPr>
          <p:cNvPr id="2054" name="Picture 6" descr="C:\Users\grs.ASHMOLE.013\AppData\Local\Microsoft\Windows\Temporary Internet Files\Content.IE5\3Q3N807U\ricette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619" flipH="1">
            <a:off x="2160825" y="2348092"/>
            <a:ext cx="582448" cy="60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6348872" y="1083664"/>
            <a:ext cx="2592288" cy="2436884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ounded Rectangle 15"/>
          <p:cNvSpPr/>
          <p:nvPr/>
        </p:nvSpPr>
        <p:spPr>
          <a:xfrm>
            <a:off x="71786" y="5949280"/>
            <a:ext cx="1907926" cy="878888"/>
          </a:xfrm>
          <a:prstGeom prst="roundRect">
            <a:avLst/>
          </a:prstGeom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800" b="1" dirty="0" smtClean="0">
              <a:latin typeface="Calibri (Body)"/>
            </a:endParaRPr>
          </a:p>
          <a:p>
            <a:r>
              <a:rPr lang="en-GB" sz="800" b="1" dirty="0" smtClean="0">
                <a:latin typeface="Calibri (Body)"/>
              </a:rPr>
              <a:t>Ich </a:t>
            </a:r>
            <a:r>
              <a:rPr lang="en-GB" sz="800" b="1" dirty="0" err="1" smtClean="0">
                <a:latin typeface="Calibri (Body)"/>
              </a:rPr>
              <a:t>möchte</a:t>
            </a:r>
            <a:r>
              <a:rPr lang="en-GB" sz="800" b="1" dirty="0" smtClean="0">
                <a:latin typeface="Calibri (Body)"/>
              </a:rPr>
              <a:t> 	</a:t>
            </a:r>
            <a:r>
              <a:rPr lang="en-GB" sz="800" dirty="0" smtClean="0">
                <a:latin typeface="Calibri (Body)"/>
              </a:rPr>
              <a:t>I would</a:t>
            </a:r>
            <a:r>
              <a:rPr lang="en-GB" sz="800" b="1" dirty="0" smtClean="0">
                <a:latin typeface="Calibri (Body)"/>
              </a:rPr>
              <a:t> </a:t>
            </a:r>
            <a:r>
              <a:rPr lang="en-GB" sz="800" dirty="0" smtClean="0">
                <a:latin typeface="Calibri (Body)"/>
              </a:rPr>
              <a:t>like</a:t>
            </a:r>
          </a:p>
          <a:p>
            <a:r>
              <a:rPr lang="en-GB" sz="800" b="1" dirty="0" err="1" smtClean="0">
                <a:latin typeface="Calibri (Body)"/>
              </a:rPr>
              <a:t>Es</a:t>
            </a:r>
            <a:r>
              <a:rPr lang="en-GB" sz="800" b="1" dirty="0" smtClean="0">
                <a:latin typeface="Calibri (Body)"/>
              </a:rPr>
              <a:t> </a:t>
            </a:r>
            <a:r>
              <a:rPr lang="en-GB" sz="800" b="1" dirty="0" err="1" smtClean="0">
                <a:latin typeface="Calibri (Body)"/>
              </a:rPr>
              <a:t>wäre</a:t>
            </a:r>
            <a:r>
              <a:rPr lang="en-GB" sz="800" b="1" dirty="0" smtClean="0">
                <a:latin typeface="Calibri (Body)"/>
              </a:rPr>
              <a:t>  	</a:t>
            </a:r>
            <a:r>
              <a:rPr lang="en-GB" sz="800" dirty="0" smtClean="0">
                <a:latin typeface="Calibri (Body)"/>
              </a:rPr>
              <a:t>It would be</a:t>
            </a:r>
          </a:p>
          <a:p>
            <a:r>
              <a:rPr lang="en-GB" sz="800" b="1" dirty="0" err="1" smtClean="0">
                <a:latin typeface="Calibri (Body)"/>
              </a:rPr>
              <a:t>Wir</a:t>
            </a:r>
            <a:r>
              <a:rPr lang="en-GB" sz="800" b="1" dirty="0" smtClean="0">
                <a:latin typeface="Calibri (Body)"/>
              </a:rPr>
              <a:t> </a:t>
            </a:r>
            <a:r>
              <a:rPr lang="en-GB" sz="800" b="1" dirty="0" err="1" smtClean="0">
                <a:latin typeface="Calibri (Body)"/>
              </a:rPr>
              <a:t>könnten</a:t>
            </a:r>
            <a:r>
              <a:rPr lang="en-GB" sz="800" b="1" dirty="0" smtClean="0">
                <a:latin typeface="Calibri (Body)"/>
              </a:rPr>
              <a:t>	</a:t>
            </a:r>
            <a:r>
              <a:rPr lang="en-GB" sz="800" dirty="0" smtClean="0">
                <a:latin typeface="Calibri (Body)"/>
              </a:rPr>
              <a:t>We could..</a:t>
            </a:r>
          </a:p>
          <a:p>
            <a:r>
              <a:rPr lang="en-GB" sz="800" b="1" dirty="0" err="1" smtClean="0">
                <a:latin typeface="Calibri (Body)"/>
              </a:rPr>
              <a:t>Wir</a:t>
            </a:r>
            <a:r>
              <a:rPr lang="en-GB" sz="800" b="1" dirty="0" smtClean="0">
                <a:latin typeface="Calibri (Body)"/>
              </a:rPr>
              <a:t> </a:t>
            </a:r>
            <a:r>
              <a:rPr lang="en-GB" sz="800" b="1" dirty="0" err="1" smtClean="0">
                <a:latin typeface="Calibri (Body)"/>
              </a:rPr>
              <a:t>sollten</a:t>
            </a:r>
            <a:r>
              <a:rPr lang="en-GB" sz="800" b="1" dirty="0" smtClean="0">
                <a:latin typeface="Calibri (Body)"/>
              </a:rPr>
              <a:t>	</a:t>
            </a:r>
            <a:r>
              <a:rPr lang="en-GB" sz="800" dirty="0" smtClean="0">
                <a:latin typeface="Calibri (Body)"/>
              </a:rPr>
              <a:t>We should</a:t>
            </a:r>
            <a:endParaRPr lang="en-GB" sz="800" dirty="0">
              <a:latin typeface="Calibri (Body)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843808" y="1085703"/>
            <a:ext cx="3312368" cy="3495426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7261" y="3657659"/>
            <a:ext cx="2664296" cy="851462"/>
            <a:chOff x="25297" y="4365103"/>
            <a:chExt cx="2664296" cy="936105"/>
          </a:xfrm>
        </p:grpSpPr>
        <p:sp>
          <p:nvSpPr>
            <p:cNvPr id="18" name="Rounded Rectangle 17"/>
            <p:cNvSpPr/>
            <p:nvPr/>
          </p:nvSpPr>
          <p:spPr>
            <a:xfrm>
              <a:off x="25297" y="4365103"/>
              <a:ext cx="2664296" cy="93610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4514" y="4365104"/>
              <a:ext cx="15167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i="1" dirty="0" smtClean="0">
                  <a:latin typeface="Lucida Handwriting" panose="03010101010101010101" pitchFamily="66" charset="0"/>
                </a:rPr>
                <a:t>Intensifiers…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494" y="4598119"/>
            <a:ext cx="2401110" cy="1417365"/>
            <a:chOff x="82659" y="5589240"/>
            <a:chExt cx="2689141" cy="1159011"/>
          </a:xfrm>
        </p:grpSpPr>
        <p:sp>
          <p:nvSpPr>
            <p:cNvPr id="19" name="Rounded Rectangle 18"/>
            <p:cNvSpPr/>
            <p:nvPr/>
          </p:nvSpPr>
          <p:spPr>
            <a:xfrm>
              <a:off x="107504" y="5589240"/>
              <a:ext cx="2664296" cy="1080120"/>
            </a:xfrm>
            <a:prstGeom prst="roundRect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2659" y="5603126"/>
              <a:ext cx="2689140" cy="1145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i="1" dirty="0" smtClean="0">
                  <a:latin typeface="Lucida Handwriting" panose="03010101010101010101" pitchFamily="66" charset="0"/>
                </a:rPr>
                <a:t>Idioms…</a:t>
              </a:r>
            </a:p>
            <a:p>
              <a:r>
                <a:rPr lang="en-GB" altLang="en-US" sz="700" b="1" dirty="0" smtClean="0">
                  <a:cs typeface="Times New Roman" panose="02020603050405020304" pitchFamily="18" charset="0"/>
                </a:rPr>
                <a:t>um den </a:t>
              </a:r>
              <a:r>
                <a:rPr lang="en-GB" altLang="en-US" sz="700" b="1" dirty="0" err="1" smtClean="0">
                  <a:cs typeface="Times New Roman" panose="02020603050405020304" pitchFamily="18" charset="0"/>
                </a:rPr>
                <a:t>heißen</a:t>
              </a:r>
              <a:r>
                <a:rPr lang="en-GB" altLang="en-US" sz="700" b="1" dirty="0" smtClean="0">
                  <a:cs typeface="Times New Roman" panose="02020603050405020304" pitchFamily="18" charset="0"/>
                </a:rPr>
                <a:t> </a:t>
              </a:r>
              <a:r>
                <a:rPr lang="en-GB" altLang="en-US" sz="700" b="1" dirty="0" err="1" smtClean="0">
                  <a:cs typeface="Times New Roman" panose="02020603050405020304" pitchFamily="18" charset="0"/>
                </a:rPr>
                <a:t>Brei</a:t>
              </a:r>
              <a:r>
                <a:rPr lang="en-GB" altLang="en-US" sz="700" b="1" dirty="0" smtClean="0">
                  <a:cs typeface="Times New Roman" panose="02020603050405020304" pitchFamily="18" charset="0"/>
                </a:rPr>
                <a:t> </a:t>
              </a:r>
              <a:r>
                <a:rPr lang="en-GB" altLang="en-US" sz="700" b="1" dirty="0" err="1" smtClean="0">
                  <a:cs typeface="Times New Roman" panose="02020603050405020304" pitchFamily="18" charset="0"/>
                </a:rPr>
                <a:t>herumreden</a:t>
              </a:r>
              <a:r>
                <a:rPr lang="en-GB" altLang="en-US" sz="700" b="1" dirty="0" smtClean="0">
                  <a:cs typeface="Times New Roman" panose="02020603050405020304" pitchFamily="18" charset="0"/>
                </a:rPr>
                <a:t> </a:t>
              </a:r>
              <a:r>
                <a:rPr lang="en-GB" altLang="en-US" sz="700" dirty="0" smtClean="0">
                  <a:cs typeface="Times New Roman" panose="02020603050405020304" pitchFamily="18" charset="0"/>
                </a:rPr>
                <a:t>– to beat around the bush</a:t>
              </a:r>
            </a:p>
            <a:p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du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kannst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Gift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drauf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nehmen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- </a:t>
              </a:r>
              <a:r>
                <a:rPr lang="en-GB" sz="700" dirty="0" smtClean="0">
                  <a:ea typeface="Times New Roman"/>
                  <a:cs typeface="Times New Roman" panose="02020603050405020304" pitchFamily="18" charset="0"/>
                </a:rPr>
                <a:t> you can bet your life on that</a:t>
              </a:r>
            </a:p>
            <a:p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eine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Extrawurst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verlangen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– </a:t>
              </a:r>
              <a:r>
                <a:rPr lang="en-GB" sz="700" dirty="0" smtClean="0">
                  <a:ea typeface="Times New Roman"/>
                  <a:cs typeface="Times New Roman" panose="02020603050405020304" pitchFamily="18" charset="0"/>
                </a:rPr>
                <a:t>to ask of special treatment</a:t>
              </a:r>
            </a:p>
            <a:p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zwei</a:t>
              </a:r>
              <a:r>
                <a:rPr lang="en-GB" sz="700" b="1" dirty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Fliegen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mit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einer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Klappe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schlagen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500" dirty="0" smtClean="0">
                  <a:ea typeface="Times New Roman"/>
                  <a:cs typeface="Times New Roman" panose="02020603050405020304" pitchFamily="18" charset="0"/>
                </a:rPr>
                <a:t>– to kill 2 birds with 1 stone</a:t>
              </a:r>
            </a:p>
            <a:p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sich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zum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Affen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machen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– </a:t>
              </a:r>
              <a:r>
                <a:rPr lang="en-GB" sz="700" dirty="0" smtClean="0">
                  <a:ea typeface="Times New Roman"/>
                  <a:cs typeface="Times New Roman" panose="02020603050405020304" pitchFamily="18" charset="0"/>
                </a:rPr>
                <a:t>to make a fool of oneself</a:t>
              </a:r>
            </a:p>
            <a:p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da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steppt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der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Bär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– </a:t>
              </a:r>
              <a:r>
                <a:rPr lang="en-GB" sz="700" dirty="0" smtClean="0">
                  <a:ea typeface="Times New Roman"/>
                  <a:cs typeface="Times New Roman" panose="02020603050405020304" pitchFamily="18" charset="0"/>
                </a:rPr>
                <a:t>it will be a good party</a:t>
              </a:r>
            </a:p>
            <a:p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Tomaten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auf den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Augen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– </a:t>
              </a:r>
              <a:r>
                <a:rPr lang="en-GB" sz="700" dirty="0" smtClean="0">
                  <a:ea typeface="Times New Roman"/>
                  <a:cs typeface="Times New Roman" panose="02020603050405020304" pitchFamily="18" charset="0"/>
                </a:rPr>
                <a:t>to be oblivious of </a:t>
              </a:r>
              <a:r>
                <a:rPr lang="en-GB" sz="700" dirty="0" err="1" smtClean="0">
                  <a:ea typeface="Times New Roman"/>
                  <a:cs typeface="Times New Roman" panose="02020603050405020304" pitchFamily="18" charset="0"/>
                </a:rPr>
                <a:t>whats</a:t>
              </a:r>
              <a:r>
                <a:rPr lang="en-GB" sz="700" dirty="0" smtClean="0">
                  <a:ea typeface="Times New Roman"/>
                  <a:cs typeface="Times New Roman" panose="02020603050405020304" pitchFamily="18" charset="0"/>
                </a:rPr>
                <a:t> going on</a:t>
              </a:r>
            </a:p>
            <a:p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den Nagel auf den Nagel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treffen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– </a:t>
              </a:r>
              <a:r>
                <a:rPr lang="en-GB" sz="700" dirty="0" smtClean="0">
                  <a:ea typeface="Times New Roman"/>
                  <a:cs typeface="Times New Roman" panose="02020603050405020304" pitchFamily="18" charset="0"/>
                </a:rPr>
                <a:t>to hit the nail on the head</a:t>
              </a:r>
            </a:p>
            <a:p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ich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verstehe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nur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b="1" dirty="0" err="1" smtClean="0">
                  <a:ea typeface="Times New Roman"/>
                  <a:cs typeface="Times New Roman" panose="02020603050405020304" pitchFamily="18" charset="0"/>
                </a:rPr>
                <a:t>Bahnhof</a:t>
              </a:r>
              <a:r>
                <a:rPr lang="en-GB" sz="700" b="1" dirty="0" smtClean="0">
                  <a:ea typeface="Times New Roman"/>
                  <a:cs typeface="Times New Roman" panose="02020603050405020304" pitchFamily="18" charset="0"/>
                </a:rPr>
                <a:t> </a:t>
              </a:r>
              <a:r>
                <a:rPr lang="en-GB" sz="700" dirty="0" smtClean="0">
                  <a:ea typeface="Times New Roman"/>
                  <a:cs typeface="Times New Roman" panose="02020603050405020304" pitchFamily="18" charset="0"/>
                </a:rPr>
                <a:t>– it’s all Greek to me</a:t>
              </a:r>
              <a:endParaRPr lang="fr-FR" sz="600" b="1" dirty="0">
                <a:ea typeface="Times New Roman"/>
                <a:cs typeface="Leelawadee" panose="020B0502040204020203" pitchFamily="34" charset="-34"/>
              </a:endParaRPr>
            </a:p>
            <a:p>
              <a:endParaRPr lang="en-GB" sz="800" i="1" dirty="0">
                <a:latin typeface="Lucida Handwriting" panose="03010101010101010101" pitchFamily="66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914314" y="1065505"/>
            <a:ext cx="3313870" cy="473975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GB" sz="1400" i="1" dirty="0" smtClean="0">
                <a:latin typeface="Lucida Handwriting" panose="03010101010101010101" pitchFamily="66" charset="0"/>
                <a:cs typeface="Leelawadee" panose="020B0502040204020203" pitchFamily="34" charset="-34"/>
              </a:rPr>
              <a:t>Opinions</a:t>
            </a:r>
            <a:r>
              <a:rPr lang="fr-FR" sz="800" b="1" dirty="0" smtClean="0">
                <a:latin typeface="Leelawadee" panose="020B0502040204020203" pitchFamily="34" charset="-34"/>
                <a:ea typeface="Times New Roman"/>
                <a:cs typeface="Leelawadee" panose="020B0502040204020203" pitchFamily="34" charset="-34"/>
              </a:rPr>
              <a:t>	</a:t>
            </a:r>
          </a:p>
          <a:p>
            <a:r>
              <a:rPr lang="de-DE" altLang="en-US" sz="800" b="1" dirty="0">
                <a:solidFill>
                  <a:srgbClr val="000000"/>
                </a:solidFill>
                <a:cs typeface="Times New Roman" panose="02020603050405020304" pitchFamily="18" charset="0"/>
              </a:rPr>
              <a:t>Ich würde sagen </a:t>
            </a:r>
            <a:r>
              <a:rPr lang="de-DE" altLang="en-US" sz="800" dirty="0">
                <a:solidFill>
                  <a:srgbClr val="000000"/>
                </a:solidFill>
                <a:cs typeface="Times New Roman" panose="02020603050405020304" pitchFamily="18" charset="0"/>
              </a:rPr>
              <a:t>= I would say</a:t>
            </a:r>
            <a:endParaRPr lang="en-GB" altLang="en-US" sz="800" dirty="0">
              <a:cs typeface="Times New Roman" panose="02020603050405020304" pitchFamily="18" charset="0"/>
            </a:endParaRPr>
          </a:p>
          <a:p>
            <a:r>
              <a:rPr lang="de-DE" altLang="en-US" sz="800" b="1" dirty="0">
                <a:solidFill>
                  <a:srgbClr val="000000"/>
                </a:solidFill>
                <a:cs typeface="Times New Roman" panose="02020603050405020304" pitchFamily="18" charset="0"/>
              </a:rPr>
              <a:t>wenn Sie mich fragen </a:t>
            </a:r>
            <a:r>
              <a:rPr lang="de-DE" altLang="en-US" sz="800" dirty="0">
                <a:solidFill>
                  <a:srgbClr val="000000"/>
                </a:solidFill>
                <a:cs typeface="Times New Roman" panose="02020603050405020304" pitchFamily="18" charset="0"/>
              </a:rPr>
              <a:t>= if you ask me</a:t>
            </a:r>
            <a:endParaRPr lang="en-GB" altLang="en-US" sz="800" dirty="0">
              <a:cs typeface="Times New Roman" panose="02020603050405020304" pitchFamily="18" charset="0"/>
            </a:endParaRPr>
          </a:p>
          <a:p>
            <a:r>
              <a:rPr lang="de-DE" altLang="en-US" sz="800" b="1" dirty="0">
                <a:solidFill>
                  <a:srgbClr val="000000"/>
                </a:solidFill>
                <a:cs typeface="Times New Roman" panose="02020603050405020304" pitchFamily="18" charset="0"/>
              </a:rPr>
              <a:t>meiner Meinung nach </a:t>
            </a:r>
            <a:r>
              <a:rPr lang="de-DE" altLang="en-US" sz="800" dirty="0">
                <a:solidFill>
                  <a:srgbClr val="000000"/>
                </a:solidFill>
                <a:cs typeface="Times New Roman" panose="02020603050405020304" pitchFamily="18" charset="0"/>
              </a:rPr>
              <a:t>= in  my opinion</a:t>
            </a:r>
          </a:p>
          <a:p>
            <a:r>
              <a:rPr lang="de-DE" altLang="en-US" sz="800" b="1" dirty="0">
                <a:cs typeface="Times New Roman" panose="02020603050405020304" pitchFamily="18" charset="0"/>
              </a:rPr>
              <a:t>auf der einen Seite </a:t>
            </a:r>
            <a:r>
              <a:rPr lang="de-DE" altLang="en-US" sz="800" dirty="0">
                <a:cs typeface="Times New Roman" panose="02020603050405020304" pitchFamily="18" charset="0"/>
              </a:rPr>
              <a:t>= on the one hand</a:t>
            </a:r>
            <a:endParaRPr lang="en-GB" altLang="en-US" sz="800" dirty="0">
              <a:cs typeface="Times New Roman" panose="02020603050405020304" pitchFamily="18" charset="0"/>
            </a:endParaRPr>
          </a:p>
          <a:p>
            <a:r>
              <a:rPr lang="en-GB" altLang="en-US" sz="800" b="1" dirty="0">
                <a:cs typeface="Times New Roman" panose="02020603050405020304" pitchFamily="18" charset="0"/>
              </a:rPr>
              <a:t>auf der </a:t>
            </a:r>
            <a:r>
              <a:rPr lang="en-GB" altLang="en-US" sz="800" b="1" dirty="0" err="1">
                <a:cs typeface="Times New Roman" panose="02020603050405020304" pitchFamily="18" charset="0"/>
              </a:rPr>
              <a:t>anderen</a:t>
            </a:r>
            <a:r>
              <a:rPr lang="en-GB" altLang="en-US" sz="800" b="1" dirty="0">
                <a:cs typeface="Times New Roman" panose="02020603050405020304" pitchFamily="18" charset="0"/>
              </a:rPr>
              <a:t> </a:t>
            </a:r>
            <a:r>
              <a:rPr lang="en-GB" altLang="en-US" sz="800" b="1" dirty="0" err="1">
                <a:cs typeface="Times New Roman" panose="02020603050405020304" pitchFamily="18" charset="0"/>
              </a:rPr>
              <a:t>Seite</a:t>
            </a:r>
            <a:r>
              <a:rPr lang="en-GB" altLang="en-US" sz="800" b="1" dirty="0">
                <a:cs typeface="Times New Roman" panose="02020603050405020304" pitchFamily="18" charset="0"/>
              </a:rPr>
              <a:t>	</a:t>
            </a:r>
            <a:r>
              <a:rPr lang="en-GB" altLang="en-US" sz="800" dirty="0">
                <a:cs typeface="Times New Roman" panose="02020603050405020304" pitchFamily="18" charset="0"/>
              </a:rPr>
              <a:t>=  on the other hand</a:t>
            </a:r>
          </a:p>
          <a:p>
            <a:r>
              <a:rPr lang="en-GB" altLang="en-US" sz="800" b="1" dirty="0" err="1">
                <a:cs typeface="Times New Roman" panose="02020603050405020304" pitchFamily="18" charset="0"/>
              </a:rPr>
              <a:t>wie</a:t>
            </a:r>
            <a:r>
              <a:rPr lang="en-GB" altLang="en-US" sz="800" b="1" dirty="0">
                <a:cs typeface="Times New Roman" panose="02020603050405020304" pitchFamily="18" charset="0"/>
              </a:rPr>
              <a:t> </a:t>
            </a:r>
            <a:r>
              <a:rPr lang="en-GB" altLang="en-US" sz="800" b="1" dirty="0" err="1">
                <a:cs typeface="Times New Roman" panose="02020603050405020304" pitchFamily="18" charset="0"/>
              </a:rPr>
              <a:t>gesagt</a:t>
            </a:r>
            <a:r>
              <a:rPr lang="en-GB" altLang="en-US" sz="800" b="1" dirty="0">
                <a:cs typeface="Times New Roman" panose="02020603050405020304" pitchFamily="18" charset="0"/>
              </a:rPr>
              <a:t> </a:t>
            </a:r>
            <a:r>
              <a:rPr lang="en-GB" altLang="en-US" sz="800" dirty="0">
                <a:cs typeface="Times New Roman" panose="02020603050405020304" pitchFamily="18" charset="0"/>
              </a:rPr>
              <a:t>= as I </a:t>
            </a:r>
            <a:r>
              <a:rPr lang="en-GB" altLang="en-US" sz="800" dirty="0" smtClean="0">
                <a:cs typeface="Times New Roman" panose="02020603050405020304" pitchFamily="18" charset="0"/>
              </a:rPr>
              <a:t>said</a:t>
            </a:r>
          </a:p>
          <a:p>
            <a:pPr>
              <a:spcAft>
                <a:spcPts val="0"/>
              </a:spcAft>
            </a:pPr>
            <a:r>
              <a:rPr lang="fr-FR" sz="800" b="1" dirty="0" smtClean="0">
                <a:ea typeface="Times New Roman"/>
                <a:cs typeface="Leelawadee" panose="020B0502040204020203" pitchFamily="34" charset="-34"/>
              </a:rPr>
              <a:t>Ich </a:t>
            </a:r>
            <a:r>
              <a:rPr lang="fr-FR" sz="800" b="1" dirty="0" err="1">
                <a:ea typeface="Times New Roman"/>
                <a:cs typeface="Leelawadee" panose="020B0502040204020203" pitchFamily="34" charset="-34"/>
              </a:rPr>
              <a:t>denke</a:t>
            </a:r>
            <a:r>
              <a:rPr lang="fr-FR" sz="800" b="1" dirty="0">
                <a:ea typeface="Times New Roman"/>
                <a:cs typeface="Leelawadee" panose="020B0502040204020203" pitchFamily="34" charset="-34"/>
              </a:rPr>
              <a:t>, </a:t>
            </a:r>
            <a:r>
              <a:rPr lang="fr-FR" sz="800" b="1" dirty="0" err="1">
                <a:ea typeface="Times New Roman"/>
                <a:cs typeface="Leelawadee" panose="020B0502040204020203" pitchFamily="34" charset="-34"/>
              </a:rPr>
              <a:t>dass</a:t>
            </a:r>
            <a:r>
              <a:rPr lang="fr-FR" sz="800" b="1" dirty="0">
                <a:ea typeface="Times New Roman"/>
                <a:cs typeface="Leelawadee" panose="020B0502040204020203" pitchFamily="34" charset="-34"/>
              </a:rPr>
              <a:t> – </a:t>
            </a:r>
            <a:r>
              <a:rPr lang="fr-FR" sz="800" dirty="0">
                <a:ea typeface="Times New Roman"/>
                <a:cs typeface="Leelawadee" panose="020B0502040204020203" pitchFamily="34" charset="-34"/>
              </a:rPr>
              <a:t>I </a:t>
            </a:r>
            <a:r>
              <a:rPr lang="fr-FR" sz="800" dirty="0" err="1">
                <a:ea typeface="Times New Roman"/>
                <a:cs typeface="Leelawadee" panose="020B0502040204020203" pitchFamily="34" charset="-34"/>
              </a:rPr>
              <a:t>think</a:t>
            </a:r>
            <a:r>
              <a:rPr lang="fr-FR" sz="800" dirty="0">
                <a:ea typeface="Times New Roman"/>
                <a:cs typeface="Leelawadee" panose="020B0502040204020203" pitchFamily="34" charset="-34"/>
              </a:rPr>
              <a:t> </a:t>
            </a:r>
            <a:r>
              <a:rPr lang="fr-FR" sz="800" dirty="0" err="1">
                <a:ea typeface="Times New Roman"/>
                <a:cs typeface="Leelawadee" panose="020B0502040204020203" pitchFamily="34" charset="-34"/>
              </a:rPr>
              <a:t>that</a:t>
            </a:r>
            <a:endParaRPr lang="fr-FR" sz="800" dirty="0"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r>
              <a:rPr lang="fr-FR" sz="800" b="1" dirty="0">
                <a:ea typeface="Times New Roman"/>
                <a:cs typeface="Leelawadee" panose="020B0502040204020203" pitchFamily="34" charset="-34"/>
              </a:rPr>
              <a:t>Ich </a:t>
            </a:r>
            <a:r>
              <a:rPr lang="fr-FR" sz="800" b="1" dirty="0" err="1">
                <a:ea typeface="Times New Roman"/>
                <a:cs typeface="Leelawadee" panose="020B0502040204020203" pitchFamily="34" charset="-34"/>
              </a:rPr>
              <a:t>finde</a:t>
            </a:r>
            <a:r>
              <a:rPr lang="fr-FR" sz="800" b="1" dirty="0">
                <a:ea typeface="Times New Roman"/>
                <a:cs typeface="Leelawadee" panose="020B0502040204020203" pitchFamily="34" charset="-34"/>
              </a:rPr>
              <a:t>, </a:t>
            </a:r>
            <a:r>
              <a:rPr lang="fr-FR" sz="800" b="1" dirty="0" err="1">
                <a:ea typeface="Times New Roman"/>
                <a:cs typeface="Leelawadee" panose="020B0502040204020203" pitchFamily="34" charset="-34"/>
              </a:rPr>
              <a:t>dass</a:t>
            </a:r>
            <a:r>
              <a:rPr lang="fr-FR" sz="800" b="1" dirty="0">
                <a:ea typeface="Times New Roman"/>
                <a:cs typeface="Leelawadee" panose="020B0502040204020203" pitchFamily="34" charset="-34"/>
              </a:rPr>
              <a:t> </a:t>
            </a:r>
            <a:r>
              <a:rPr lang="fr-FR" sz="800" dirty="0">
                <a:ea typeface="Times New Roman"/>
                <a:cs typeface="Leelawadee" panose="020B0502040204020203" pitchFamily="34" charset="-34"/>
              </a:rPr>
              <a:t>– I </a:t>
            </a:r>
            <a:r>
              <a:rPr lang="fr-FR" sz="800" dirty="0" err="1">
                <a:ea typeface="Times New Roman"/>
                <a:cs typeface="Leelawadee" panose="020B0502040204020203" pitchFamily="34" charset="-34"/>
              </a:rPr>
              <a:t>find</a:t>
            </a:r>
            <a:r>
              <a:rPr lang="fr-FR" sz="800" dirty="0">
                <a:ea typeface="Times New Roman"/>
                <a:cs typeface="Leelawadee" panose="020B0502040204020203" pitchFamily="34" charset="-34"/>
              </a:rPr>
              <a:t> </a:t>
            </a:r>
            <a:r>
              <a:rPr lang="fr-FR" sz="800" dirty="0" err="1">
                <a:ea typeface="Times New Roman"/>
                <a:cs typeface="Leelawadee" panose="020B0502040204020203" pitchFamily="34" charset="-34"/>
              </a:rPr>
              <a:t>that</a:t>
            </a:r>
            <a:endParaRPr lang="fr-FR" sz="800" dirty="0"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r>
              <a:rPr lang="fr-FR" sz="800" b="1" dirty="0">
                <a:ea typeface="Times New Roman"/>
                <a:cs typeface="Leelawadee" panose="020B0502040204020203" pitchFamily="34" charset="-34"/>
              </a:rPr>
              <a:t>Ich </a:t>
            </a:r>
            <a:r>
              <a:rPr lang="fr-FR" sz="800" b="1" dirty="0" err="1">
                <a:ea typeface="Times New Roman"/>
                <a:cs typeface="Leelawadee" panose="020B0502040204020203" pitchFamily="34" charset="-34"/>
              </a:rPr>
              <a:t>meine</a:t>
            </a:r>
            <a:r>
              <a:rPr lang="fr-FR" sz="800" b="1" dirty="0">
                <a:ea typeface="Times New Roman"/>
                <a:cs typeface="Leelawadee" panose="020B0502040204020203" pitchFamily="34" charset="-34"/>
              </a:rPr>
              <a:t>, </a:t>
            </a:r>
            <a:r>
              <a:rPr lang="fr-FR" sz="800" b="1" dirty="0" err="1">
                <a:ea typeface="Times New Roman"/>
                <a:cs typeface="Leelawadee" panose="020B0502040204020203" pitchFamily="34" charset="-34"/>
              </a:rPr>
              <a:t>dass</a:t>
            </a:r>
            <a:r>
              <a:rPr lang="fr-FR" sz="800" b="1" dirty="0">
                <a:ea typeface="Times New Roman"/>
                <a:cs typeface="Leelawadee" panose="020B0502040204020203" pitchFamily="34" charset="-34"/>
              </a:rPr>
              <a:t> </a:t>
            </a:r>
            <a:r>
              <a:rPr lang="fr-FR" sz="800" dirty="0">
                <a:ea typeface="Times New Roman"/>
                <a:cs typeface="Leelawadee" panose="020B0502040204020203" pitchFamily="34" charset="-34"/>
              </a:rPr>
              <a:t>– I </a:t>
            </a:r>
            <a:r>
              <a:rPr lang="fr-FR" sz="800" dirty="0" err="1">
                <a:ea typeface="Times New Roman"/>
                <a:cs typeface="Leelawadee" panose="020B0502040204020203" pitchFamily="34" charset="-34"/>
              </a:rPr>
              <a:t>think</a:t>
            </a:r>
            <a:r>
              <a:rPr lang="fr-FR" sz="800" dirty="0">
                <a:ea typeface="Times New Roman"/>
                <a:cs typeface="Leelawadee" panose="020B0502040204020203" pitchFamily="34" charset="-34"/>
              </a:rPr>
              <a:t> </a:t>
            </a:r>
            <a:r>
              <a:rPr lang="fr-FR" sz="800" dirty="0" err="1">
                <a:ea typeface="Times New Roman"/>
                <a:cs typeface="Leelawadee" panose="020B0502040204020203" pitchFamily="34" charset="-34"/>
              </a:rPr>
              <a:t>that</a:t>
            </a:r>
            <a:endParaRPr lang="fr-FR" sz="800" dirty="0">
              <a:ea typeface="Times New Roman"/>
              <a:cs typeface="Leelawadee" panose="020B0502040204020203" pitchFamily="34" charset="-34"/>
            </a:endParaRPr>
          </a:p>
          <a:p>
            <a:endParaRPr lang="en-GB" altLang="en-US" sz="800" dirty="0"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pPr>
              <a:spcAft>
                <a:spcPts val="0"/>
              </a:spcAft>
            </a:pPr>
            <a:endParaRPr lang="fr-FR" sz="800" b="1" dirty="0" smtClean="0">
              <a:latin typeface="+mj-lt"/>
              <a:ea typeface="Times New Roman"/>
              <a:cs typeface="Leelawadee" panose="020B0502040204020203" pitchFamily="34" charset="-34"/>
            </a:endParaRPr>
          </a:p>
          <a:p>
            <a:endParaRPr lang="en-GB" sz="1600" i="1" dirty="0">
              <a:latin typeface="Leelawadee" panose="020B0502040204020203" pitchFamily="34" charset="-34"/>
              <a:cs typeface="Leelawadee" panose="020B0502040204020203" pitchFamily="34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473151" y="3599261"/>
            <a:ext cx="2629580" cy="1321238"/>
            <a:chOff x="3203848" y="4005064"/>
            <a:chExt cx="2664296" cy="864096"/>
          </a:xfrm>
        </p:grpSpPr>
        <p:sp>
          <p:nvSpPr>
            <p:cNvPr id="21" name="Rounded Rectangle 20"/>
            <p:cNvSpPr/>
            <p:nvPr/>
          </p:nvSpPr>
          <p:spPr>
            <a:xfrm>
              <a:off x="3203848" y="4005064"/>
              <a:ext cx="2664296" cy="864096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41411" y="4005180"/>
              <a:ext cx="1426343" cy="1710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i="1" dirty="0" smtClean="0">
                  <a:latin typeface="Lucida Handwriting" panose="03010101010101010101" pitchFamily="66" charset="0"/>
                </a:rPr>
                <a:t>Comparatives…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6549462" y="1060281"/>
            <a:ext cx="2520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 smtClean="0">
                <a:latin typeface="Lucida Handwriting" panose="03010101010101010101" pitchFamily="66" charset="0"/>
              </a:rPr>
              <a:t>Linking words…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/>
              <a:t>denn </a:t>
            </a:r>
            <a:r>
              <a:rPr lang="de-DE" sz="900" dirty="0"/>
              <a:t>= because</a:t>
            </a:r>
            <a:endParaRPr lang="en-GB" sz="9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/>
              <a:t>aber = but</a:t>
            </a:r>
            <a:endParaRPr lang="en-GB" sz="9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/>
              <a:t>und = and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err="1"/>
              <a:t>jedoch</a:t>
            </a:r>
            <a:r>
              <a:rPr lang="en-GB" sz="900" dirty="0"/>
              <a:t> = however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/>
              <a:t>also = therefore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err="1"/>
              <a:t>trotzdem</a:t>
            </a:r>
            <a:r>
              <a:rPr lang="en-GB" sz="900" dirty="0"/>
              <a:t> =   in spite of that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/>
              <a:t>kurz gesagt = in short</a:t>
            </a:r>
            <a:endParaRPr lang="en-GB" sz="9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/>
              <a:t>nur = </a:t>
            </a:r>
            <a:r>
              <a:rPr lang="de-DE" sz="900" dirty="0" smtClean="0"/>
              <a:t>only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err="1"/>
              <a:t>außerdem</a:t>
            </a:r>
            <a:r>
              <a:rPr lang="en-GB" sz="900" dirty="0"/>
              <a:t> = moreover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 err="1"/>
              <a:t>deswegen</a:t>
            </a:r>
            <a:r>
              <a:rPr lang="en-GB" sz="900" dirty="0"/>
              <a:t>  =  because of that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 err="1" smtClean="0"/>
              <a:t>dass</a:t>
            </a:r>
            <a:r>
              <a:rPr lang="en-GB" sz="900" i="1" dirty="0" smtClean="0"/>
              <a:t> </a:t>
            </a:r>
            <a:r>
              <a:rPr lang="en-GB" sz="900" i="1" dirty="0"/>
              <a:t>= that</a:t>
            </a:r>
            <a:endParaRPr lang="en-GB" sz="9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 err="1"/>
              <a:t>weil</a:t>
            </a:r>
            <a:r>
              <a:rPr lang="en-GB" sz="900" i="1" dirty="0"/>
              <a:t> = because</a:t>
            </a:r>
            <a:endParaRPr lang="en-GB" sz="9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 err="1"/>
              <a:t>obwohl</a:t>
            </a:r>
            <a:r>
              <a:rPr lang="en-GB" sz="900" i="1" dirty="0"/>
              <a:t> = although</a:t>
            </a:r>
            <a:endParaRPr lang="en-GB" sz="9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 err="1"/>
              <a:t>wenn</a:t>
            </a:r>
            <a:r>
              <a:rPr lang="en-GB" sz="900" i="1" dirty="0"/>
              <a:t> = when/if (</a:t>
            </a:r>
            <a:r>
              <a:rPr lang="en-GB" sz="900" i="1" dirty="0" err="1"/>
              <a:t>pres</a:t>
            </a:r>
            <a:r>
              <a:rPr lang="en-GB" sz="900" i="1" dirty="0"/>
              <a:t>/</a:t>
            </a:r>
            <a:r>
              <a:rPr lang="en-GB" sz="900" i="1" dirty="0" err="1"/>
              <a:t>fut</a:t>
            </a:r>
            <a:r>
              <a:rPr lang="en-GB" sz="900" i="1" dirty="0"/>
              <a:t>)</a:t>
            </a:r>
            <a:endParaRPr lang="en-GB" sz="9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 err="1"/>
              <a:t>als</a:t>
            </a:r>
            <a:r>
              <a:rPr lang="en-GB" sz="900" i="1" dirty="0"/>
              <a:t>  = when/as (past)</a:t>
            </a:r>
            <a:endParaRPr lang="en-GB" sz="9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i="1" dirty="0" err="1"/>
              <a:t>sobald</a:t>
            </a:r>
            <a:r>
              <a:rPr lang="en-GB" sz="900" i="1" dirty="0"/>
              <a:t> = as soon as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i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6478" y="6001543"/>
            <a:ext cx="1616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Lucida Handwriting" panose="03010101010101010101" pitchFamily="66" charset="0"/>
              </a:rPr>
              <a:t>Conditional…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1760" y="5220850"/>
            <a:ext cx="2073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MARKSCHEME /16</a:t>
            </a:r>
            <a:endParaRPr lang="en-GB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35753" y="5556066"/>
            <a:ext cx="1496287" cy="118494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100" b="1" u="sng" dirty="0" smtClean="0"/>
              <a:t>Response</a:t>
            </a:r>
            <a:r>
              <a:rPr lang="en-GB" sz="1100" b="1" dirty="0" smtClean="0"/>
              <a:t> /6</a:t>
            </a:r>
            <a:endParaRPr lang="en-GB" sz="1000" b="1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Variety of </a:t>
            </a:r>
            <a:r>
              <a:rPr lang="en-GB" sz="1000" i="1" dirty="0" smtClean="0"/>
              <a:t>appropriate</a:t>
            </a:r>
            <a:r>
              <a:rPr lang="en-GB" sz="1000" dirty="0" smtClean="0"/>
              <a:t> vocab (is it relevant?)</a:t>
            </a:r>
            <a:endParaRPr lang="en-GB" sz="1000" b="1" u="sng" dirty="0" smtClean="0"/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Complexity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Three time frames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Clear message</a:t>
            </a:r>
          </a:p>
          <a:p>
            <a:pPr marL="171450" indent="-171450">
              <a:buFont typeface="Wingdings" panose="05000000000000000000" pitchFamily="2" charset="2"/>
              <a:buChar char="q"/>
            </a:pPr>
            <a:r>
              <a:rPr lang="en-GB" sz="1000" dirty="0" smtClean="0"/>
              <a:t>Does it fit the task?</a:t>
            </a:r>
            <a:endParaRPr lang="en-GB" sz="1200" dirty="0"/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227" b="78223" l="25156" r="71172">
                        <a14:foregroundMark x1="29063" y1="38477" x2="39922" y2="70313"/>
                        <a14:foregroundMark x1="29219" y1="70605" x2="42500" y2="38965"/>
                        <a14:foregroundMark x1="29297" y1="39258" x2="43750" y2="40234"/>
                        <a14:foregroundMark x1="28750" y1="47559" x2="38047" y2="46875"/>
                        <a14:foregroundMark x1="29063" y1="53906" x2="44609" y2="55762"/>
                        <a14:foregroundMark x1="28438" y1="62207" x2="47109" y2="61719"/>
                        <a14:foregroundMark x1="29219" y1="69922" x2="41641" y2="69434"/>
                        <a14:foregroundMark x1="42266" y1="62988" x2="44297" y2="63379"/>
                        <a14:foregroundMark x1="30938" y1="34766" x2="61641" y2="38574"/>
                        <a14:foregroundMark x1="66875" y1="38184" x2="68047" y2="70117"/>
                        <a14:foregroundMark x1="32031" y1="72852" x2="65000" y2="74707"/>
                        <a14:foregroundMark x1="25859" y1="38281" x2="25625" y2="41309"/>
                        <a14:foregroundMark x1="34844" y1="33203" x2="61172" y2="33105"/>
                        <a14:foregroundMark x1="70313" y1="42383" x2="70703" y2="68945"/>
                        <a14:foregroundMark x1="25781" y1="72949" x2="28281" y2="75684"/>
                        <a14:foregroundMark x1="38750" y1="77148" x2="64922" y2="77246"/>
                        <a14:backgroundMark x1="26953" y1="33203" x2="25391" y2="34082"/>
                        <a14:backgroundMark x1="68984" y1="33008" x2="70938" y2="34375"/>
                        <a14:backgroundMark x1="25391" y1="75000" x2="26953" y2="77539"/>
                        <a14:backgroundMark x1="69297" y1="76660" x2="71328" y2="7490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844" t="32032" r="28906" b="21874"/>
          <a:stretch/>
        </p:blipFill>
        <p:spPr bwMode="auto">
          <a:xfrm rot="663999">
            <a:off x="2185627" y="1425477"/>
            <a:ext cx="690660" cy="55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-248900" y="3670754"/>
            <a:ext cx="3086935" cy="830997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endParaRPr lang="en-GB" altLang="en-US" sz="800" b="1" dirty="0" smtClean="0">
              <a:cs typeface="Times New Roman" panose="02020603050405020304" pitchFamily="18" charset="0"/>
            </a:endParaRPr>
          </a:p>
          <a:p>
            <a:pPr algn="ctr"/>
            <a:endParaRPr lang="en-GB" altLang="en-US" sz="800" b="1" dirty="0" smtClean="0">
              <a:cs typeface="Times New Roman" panose="02020603050405020304" pitchFamily="18" charset="0"/>
            </a:endParaRPr>
          </a:p>
          <a:p>
            <a:pPr algn="ctr"/>
            <a:r>
              <a:rPr lang="en-GB" altLang="en-US" sz="800" b="1" dirty="0" err="1" smtClean="0">
                <a:cs typeface="Times New Roman" panose="02020603050405020304" pitchFamily="18" charset="0"/>
              </a:rPr>
              <a:t>Es</a:t>
            </a:r>
            <a:r>
              <a:rPr lang="en-GB" altLang="en-US" sz="800" b="1" dirty="0" smtClean="0">
                <a:cs typeface="Times New Roman" panose="02020603050405020304" pitchFamily="18" charset="0"/>
              </a:rPr>
              <a:t> </a:t>
            </a:r>
            <a:r>
              <a:rPr lang="en-GB" altLang="en-US" sz="800" b="1" dirty="0">
                <a:cs typeface="Times New Roman" panose="02020603050405020304" pitchFamily="18" charset="0"/>
              </a:rPr>
              <a:t>war</a:t>
            </a:r>
            <a:r>
              <a:rPr lang="en-GB" altLang="en-US" sz="800" b="1" dirty="0" smtClean="0">
                <a:cs typeface="Times New Roman" panose="02020603050405020304" pitchFamily="18" charset="0"/>
              </a:rPr>
              <a:t>.... </a:t>
            </a:r>
            <a:r>
              <a:rPr lang="en-GB" altLang="en-US" sz="800" dirty="0">
                <a:cs typeface="Times New Roman" panose="02020603050405020304" pitchFamily="18" charset="0"/>
              </a:rPr>
              <a:t>= It was........</a:t>
            </a:r>
          </a:p>
          <a:p>
            <a:pPr algn="ctr"/>
            <a:r>
              <a:rPr lang="en-GB" altLang="en-US" sz="800" b="1" dirty="0" err="1">
                <a:cs typeface="Times New Roman" panose="02020603050405020304" pitchFamily="18" charset="0"/>
              </a:rPr>
              <a:t>sehr</a:t>
            </a:r>
            <a:r>
              <a:rPr lang="en-GB" altLang="en-US" sz="800" b="1" dirty="0">
                <a:cs typeface="Times New Roman" panose="02020603050405020304" pitchFamily="18" charset="0"/>
              </a:rPr>
              <a:t> = </a:t>
            </a:r>
            <a:r>
              <a:rPr lang="en-GB" altLang="en-US" sz="800" dirty="0" smtClean="0">
                <a:cs typeface="Times New Roman" panose="02020603050405020304" pitchFamily="18" charset="0"/>
              </a:rPr>
              <a:t>very</a:t>
            </a:r>
          </a:p>
          <a:p>
            <a:pPr algn="ctr"/>
            <a:r>
              <a:rPr lang="en-GB" altLang="en-US" sz="800" b="1" dirty="0" smtClean="0">
                <a:cs typeface="Times New Roman" panose="02020603050405020304" pitchFamily="18" charset="0"/>
              </a:rPr>
              <a:t>nicht </a:t>
            </a:r>
            <a:r>
              <a:rPr lang="en-GB" altLang="en-US" sz="800" b="1" dirty="0" err="1" smtClean="0">
                <a:cs typeface="Times New Roman" panose="02020603050405020304" pitchFamily="18" charset="0"/>
              </a:rPr>
              <a:t>sehr</a:t>
            </a:r>
            <a:r>
              <a:rPr lang="en-GB" altLang="en-US" sz="800" b="1" dirty="0" smtClean="0">
                <a:cs typeface="Times New Roman" panose="02020603050405020304" pitchFamily="18" charset="0"/>
              </a:rPr>
              <a:t> = </a:t>
            </a:r>
            <a:r>
              <a:rPr lang="en-GB" altLang="en-US" sz="800" dirty="0" smtClean="0">
                <a:cs typeface="Times New Roman" panose="02020603050405020304" pitchFamily="18" charset="0"/>
              </a:rPr>
              <a:t>not very</a:t>
            </a:r>
            <a:endParaRPr lang="en-GB" altLang="en-US" sz="800" b="1" dirty="0">
              <a:cs typeface="Times New Roman" panose="02020603050405020304" pitchFamily="18" charset="0"/>
            </a:endParaRPr>
          </a:p>
          <a:p>
            <a:pPr algn="ctr"/>
            <a:r>
              <a:rPr lang="en-GB" altLang="en-US" sz="800" b="1" dirty="0" err="1">
                <a:cs typeface="Times New Roman" panose="02020603050405020304" pitchFamily="18" charset="0"/>
              </a:rPr>
              <a:t>ziemlich</a:t>
            </a:r>
            <a:r>
              <a:rPr lang="en-GB" altLang="en-US" sz="800" b="1" dirty="0">
                <a:cs typeface="Times New Roman" panose="02020603050405020304" pitchFamily="18" charset="0"/>
              </a:rPr>
              <a:t> = </a:t>
            </a:r>
            <a:r>
              <a:rPr lang="en-GB" altLang="en-US" sz="800" dirty="0">
                <a:cs typeface="Times New Roman" panose="02020603050405020304" pitchFamily="18" charset="0"/>
              </a:rPr>
              <a:t>quite</a:t>
            </a:r>
          </a:p>
          <a:p>
            <a:pPr algn="ctr"/>
            <a:r>
              <a:rPr lang="en-GB" altLang="en-US" sz="800" b="1" dirty="0">
                <a:cs typeface="Times New Roman" panose="02020603050405020304" pitchFamily="18" charset="0"/>
              </a:rPr>
              <a:t>nicht so = </a:t>
            </a:r>
            <a:r>
              <a:rPr lang="en-GB" altLang="en-US" sz="800" dirty="0">
                <a:cs typeface="Times New Roman" panose="02020603050405020304" pitchFamily="18" charset="0"/>
              </a:rPr>
              <a:t>not so</a:t>
            </a:r>
          </a:p>
          <a:p>
            <a:pPr algn="ctr"/>
            <a:r>
              <a:rPr lang="en-GB" altLang="en-US" sz="800" b="1" dirty="0" err="1">
                <a:cs typeface="Times New Roman" panose="02020603050405020304" pitchFamily="18" charset="0"/>
              </a:rPr>
              <a:t>zu</a:t>
            </a:r>
            <a:r>
              <a:rPr lang="en-GB" altLang="en-US" sz="800" b="1" dirty="0">
                <a:cs typeface="Times New Roman" panose="02020603050405020304" pitchFamily="18" charset="0"/>
              </a:rPr>
              <a:t> = </a:t>
            </a:r>
            <a:r>
              <a:rPr lang="en-GB" altLang="en-US" sz="800" dirty="0">
                <a:cs typeface="Times New Roman" panose="02020603050405020304" pitchFamily="18" charset="0"/>
              </a:rPr>
              <a:t>too</a:t>
            </a:r>
          </a:p>
          <a:p>
            <a:pPr algn="ctr"/>
            <a:r>
              <a:rPr lang="en-GB" altLang="en-US" sz="800" b="1" dirty="0" err="1">
                <a:cs typeface="Times New Roman" panose="02020603050405020304" pitchFamily="18" charset="0"/>
              </a:rPr>
              <a:t>ein</a:t>
            </a:r>
            <a:r>
              <a:rPr lang="en-GB" altLang="en-US" sz="800" b="1" dirty="0">
                <a:cs typeface="Times New Roman" panose="02020603050405020304" pitchFamily="18" charset="0"/>
              </a:rPr>
              <a:t> </a:t>
            </a:r>
            <a:r>
              <a:rPr lang="en-GB" altLang="en-US" sz="800" b="1" dirty="0" err="1">
                <a:cs typeface="Times New Roman" panose="02020603050405020304" pitchFamily="18" charset="0"/>
              </a:rPr>
              <a:t>bißchen</a:t>
            </a:r>
            <a:r>
              <a:rPr lang="en-GB" altLang="en-US" sz="800" b="1" dirty="0">
                <a:cs typeface="Times New Roman" panose="02020603050405020304" pitchFamily="18" charset="0"/>
              </a:rPr>
              <a:t> = </a:t>
            </a:r>
            <a:r>
              <a:rPr lang="en-GB" altLang="en-US" sz="800" dirty="0">
                <a:cs typeface="Times New Roman" panose="02020603050405020304" pitchFamily="18" charset="0"/>
              </a:rPr>
              <a:t>a </a:t>
            </a:r>
            <a:r>
              <a:rPr lang="en-GB" altLang="en-US" sz="800" dirty="0" smtClean="0">
                <a:cs typeface="Times New Roman" panose="02020603050405020304" pitchFamily="18" charset="0"/>
              </a:rPr>
              <a:t>little</a:t>
            </a:r>
          </a:p>
          <a:p>
            <a:pPr algn="ctr"/>
            <a:r>
              <a:rPr lang="en-GB" altLang="en-US" sz="800" b="1" dirty="0" err="1" smtClean="0">
                <a:cs typeface="Times New Roman" panose="02020603050405020304" pitchFamily="18" charset="0"/>
              </a:rPr>
              <a:t>wirklich</a:t>
            </a:r>
            <a:r>
              <a:rPr lang="en-GB" altLang="en-US" sz="800" b="1" dirty="0" smtClean="0">
                <a:cs typeface="Times New Roman" panose="02020603050405020304" pitchFamily="18" charset="0"/>
              </a:rPr>
              <a:t> = </a:t>
            </a:r>
            <a:r>
              <a:rPr lang="en-GB" altLang="en-US" sz="800" dirty="0" smtClean="0">
                <a:cs typeface="Times New Roman" panose="02020603050405020304" pitchFamily="18" charset="0"/>
              </a:rPr>
              <a:t>really</a:t>
            </a:r>
          </a:p>
          <a:p>
            <a:pPr algn="ctr"/>
            <a:r>
              <a:rPr lang="en-GB" altLang="en-US" sz="800" b="1" dirty="0" err="1">
                <a:cs typeface="Times New Roman" panose="02020603050405020304" pitchFamily="18" charset="0"/>
              </a:rPr>
              <a:t>e</a:t>
            </a:r>
            <a:r>
              <a:rPr lang="en-GB" altLang="en-US" sz="800" b="1" dirty="0" err="1" smtClean="0">
                <a:cs typeface="Times New Roman" panose="02020603050405020304" pitchFamily="18" charset="0"/>
              </a:rPr>
              <a:t>twas</a:t>
            </a:r>
            <a:r>
              <a:rPr lang="en-GB" altLang="en-US" sz="800" b="1" dirty="0" smtClean="0">
                <a:cs typeface="Times New Roman" panose="02020603050405020304" pitchFamily="18" charset="0"/>
              </a:rPr>
              <a:t> =</a:t>
            </a:r>
            <a:r>
              <a:rPr lang="en-GB" altLang="en-US" sz="800" dirty="0" smtClean="0">
                <a:cs typeface="Times New Roman" panose="02020603050405020304" pitchFamily="18" charset="0"/>
              </a:rPr>
              <a:t> somewhat</a:t>
            </a:r>
          </a:p>
          <a:p>
            <a:pPr algn="ctr"/>
            <a:r>
              <a:rPr lang="en-GB" altLang="en-US" sz="800" b="1" dirty="0" err="1" smtClean="0">
                <a:cs typeface="Times New Roman" panose="02020603050405020304" pitchFamily="18" charset="0"/>
              </a:rPr>
              <a:t>ganz</a:t>
            </a:r>
            <a:r>
              <a:rPr lang="en-GB" altLang="en-US" sz="800" b="1" dirty="0" smtClean="0">
                <a:cs typeface="Times New Roman" panose="02020603050405020304" pitchFamily="18" charset="0"/>
              </a:rPr>
              <a:t> = </a:t>
            </a:r>
            <a:r>
              <a:rPr lang="en-GB" altLang="en-US" sz="800" dirty="0" smtClean="0">
                <a:cs typeface="Times New Roman" panose="02020603050405020304" pitchFamily="18" charset="0"/>
              </a:rPr>
              <a:t>completely/</a:t>
            </a:r>
            <a:r>
              <a:rPr lang="en-GB" altLang="en-US" sz="800" dirty="0" err="1" smtClean="0">
                <a:cs typeface="Times New Roman" panose="02020603050405020304" pitchFamily="18" charset="0"/>
              </a:rPr>
              <a:t>somwehat</a:t>
            </a:r>
            <a:endParaRPr lang="en-GB" altLang="en-US" sz="800" b="1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092" y="4841785"/>
            <a:ext cx="2211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en-GB" sz="800" dirty="0">
              <a:effectLst/>
              <a:latin typeface="+mj-lt"/>
              <a:ea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684717" y="3876347"/>
            <a:ext cx="207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fr-FR" sz="800" dirty="0">
                <a:latin typeface="+mj-lt"/>
                <a:ea typeface="Times New Roman"/>
              </a:rPr>
              <a:t> </a:t>
            </a:r>
            <a:endParaRPr lang="en-GB" sz="800" dirty="0">
              <a:effectLst/>
              <a:latin typeface="+mj-lt"/>
              <a:ea typeface="Times New Roman"/>
            </a:endParaRPr>
          </a:p>
        </p:txBody>
      </p:sp>
      <p:pic>
        <p:nvPicPr>
          <p:cNvPr id="40" name="Picture 25" descr="Pen &amp; Pencil Clip Ar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895352" cy="80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german fla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339">
            <a:off x="8192416" y="-11000"/>
            <a:ext cx="899258" cy="8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rmany clipart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1055" y1="48617" x2="45226" y2="44269"/>
                        <a14:foregroundMark x1="88442" y1="50198" x2="41206" y2="59684"/>
                        <a14:foregroundMark x1="65829" y1="93281" x2="27638" y2="94466"/>
                        <a14:foregroundMark x1="53266" y1="78656" x2="35176" y2="93676"/>
                        <a14:foregroundMark x1="13568" y1="50593" x2="23618" y2="51779"/>
                        <a14:foregroundMark x1="33166" y1="41897" x2="29648" y2="44664"/>
                        <a14:foregroundMark x1="41709" y1="41107" x2="44221" y2="56522"/>
                        <a14:foregroundMark x1="51759" y1="42292" x2="50251" y2="62055"/>
                        <a14:foregroundMark x1="58291" y1="39526" x2="66834" y2="48221"/>
                        <a14:foregroundMark x1="51759" y1="49407" x2="64824" y2="52569"/>
                        <a14:foregroundMark x1="60302" y1="46640" x2="64824" y2="60079"/>
                        <a14:foregroundMark x1="94472" y1="39921" x2="94975" y2="52569"/>
                        <a14:foregroundMark x1="68844" y1="40316" x2="68844" y2="43083"/>
                        <a14:foregroundMark x1="69347" y1="40316" x2="69849" y2="43083"/>
                        <a14:foregroundMark x1="69347" y1="39130" x2="69347" y2="43874"/>
                        <a14:foregroundMark x1="64322" y1="42688" x2="70352" y2="41502"/>
                        <a14:foregroundMark x1="68844" y1="41897" x2="70854" y2="41502"/>
                        <a14:foregroundMark x1="69347" y1="37549" x2="70854" y2="43478"/>
                        <a14:foregroundMark x1="70352" y1="36759" x2="72362" y2="42292"/>
                        <a14:foregroundMark x1="68844" y1="40316" x2="68844" y2="40316"/>
                        <a14:foregroundMark x1="72362" y1="39921" x2="72362" y2="39921"/>
                        <a14:foregroundMark x1="81910" y1="85375" x2="81910" y2="80632"/>
                        <a14:foregroundMark x1="58291" y1="16996" x2="60804" y2="22530"/>
                        <a14:foregroundMark x1="61809" y1="28458" x2="63819" y2="30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951">
            <a:off x="4330320" y="4625417"/>
            <a:ext cx="635450" cy="80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Left Brace 42"/>
          <p:cNvSpPr/>
          <p:nvPr/>
        </p:nvSpPr>
        <p:spPr>
          <a:xfrm>
            <a:off x="6804248" y="2420888"/>
            <a:ext cx="454201" cy="108012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" name="AutoShape 8" descr="https://freeclipartimage.com/storage/upload/boots-clip-art/boots-clip-art-2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7285" b="81934" l="17266" r="78125">
                        <a14:backgroundMark x1="61953" y1="22461" x2="67813" y2="37891"/>
                        <a14:backgroundMark x1="36094" y1="78320" x2="71328" y2="79004"/>
                        <a14:backgroundMark x1="25469" y1="73828" x2="21953" y2="73145"/>
                      </a14:backgroundRemoval>
                    </a14:imgEffect>
                  </a14:imgLayer>
                </a14:imgProps>
              </a:ext>
            </a:extLst>
          </a:blip>
          <a:srcRect l="20469" t="19731" r="21650" b="18992"/>
          <a:stretch/>
        </p:blipFill>
        <p:spPr>
          <a:xfrm rot="850502">
            <a:off x="6171184" y="2598405"/>
            <a:ext cx="793097" cy="671704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5942981" y="2073267"/>
            <a:ext cx="1016252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800" b="1" dirty="0"/>
              <a:t>Boot words kick the verb to the end of the sentence</a:t>
            </a:r>
            <a:endParaRPr lang="en-GB" sz="800" dirty="0"/>
          </a:p>
        </p:txBody>
      </p:sp>
      <p:sp>
        <p:nvSpPr>
          <p:cNvPr id="32" name="TextBox 31"/>
          <p:cNvSpPr txBox="1"/>
          <p:nvPr/>
        </p:nvSpPr>
        <p:spPr>
          <a:xfrm>
            <a:off x="2944303" y="2852936"/>
            <a:ext cx="3391492" cy="1692771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sz="800" dirty="0"/>
              <a:t>alt (</a:t>
            </a:r>
            <a:r>
              <a:rPr lang="en-GB" sz="800" i="1" dirty="0"/>
              <a:t>old</a:t>
            </a:r>
            <a:r>
              <a:rPr lang="en-GB" sz="800" dirty="0"/>
              <a:t>)</a:t>
            </a:r>
          </a:p>
          <a:p>
            <a:r>
              <a:rPr lang="en-GB" sz="800" dirty="0" err="1"/>
              <a:t>altmodisch</a:t>
            </a:r>
            <a:r>
              <a:rPr lang="en-GB" sz="800" dirty="0"/>
              <a:t> (</a:t>
            </a:r>
            <a:r>
              <a:rPr lang="en-GB" sz="800" i="1" dirty="0"/>
              <a:t>old-fashioned</a:t>
            </a:r>
            <a:r>
              <a:rPr lang="en-GB" sz="800" dirty="0"/>
              <a:t>)</a:t>
            </a:r>
          </a:p>
          <a:p>
            <a:r>
              <a:rPr lang="en-GB" sz="800" dirty="0" err="1"/>
              <a:t>anstrengend</a:t>
            </a:r>
            <a:r>
              <a:rPr lang="en-GB" sz="800" dirty="0"/>
              <a:t> (</a:t>
            </a:r>
            <a:r>
              <a:rPr lang="en-GB" sz="800" i="1" dirty="0"/>
              <a:t>tiring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aufrichtig</a:t>
            </a:r>
            <a:r>
              <a:rPr lang="en-GB" sz="800" dirty="0"/>
              <a:t> (</a:t>
            </a:r>
            <a:r>
              <a:rPr lang="en-GB" sz="800" i="1" dirty="0"/>
              <a:t>sincere</a:t>
            </a:r>
            <a:r>
              <a:rPr lang="en-GB" sz="800" dirty="0"/>
              <a:t>)</a:t>
            </a:r>
          </a:p>
          <a:p>
            <a:r>
              <a:rPr lang="en-GB" sz="800" dirty="0" err="1"/>
              <a:t>einfach</a:t>
            </a:r>
            <a:r>
              <a:rPr lang="en-GB" sz="800" dirty="0"/>
              <a:t> (</a:t>
            </a:r>
            <a:r>
              <a:rPr lang="en-GB" sz="800" i="1" dirty="0"/>
              <a:t>easy</a:t>
            </a:r>
            <a:r>
              <a:rPr lang="en-GB" sz="800" dirty="0"/>
              <a:t>)</a:t>
            </a:r>
          </a:p>
          <a:p>
            <a:r>
              <a:rPr lang="en-GB" sz="800" dirty="0" err="1"/>
              <a:t>faul</a:t>
            </a:r>
            <a:r>
              <a:rPr lang="en-GB" sz="800" dirty="0"/>
              <a:t> (</a:t>
            </a:r>
            <a:r>
              <a:rPr lang="en-GB" sz="800" i="1" dirty="0"/>
              <a:t>lazy</a:t>
            </a:r>
            <a:r>
              <a:rPr lang="en-GB" sz="800" dirty="0"/>
              <a:t>)</a:t>
            </a:r>
          </a:p>
          <a:p>
            <a:r>
              <a:rPr lang="en-GB" sz="800" dirty="0" err="1"/>
              <a:t>fleißig</a:t>
            </a:r>
            <a:r>
              <a:rPr lang="en-GB" sz="800" dirty="0"/>
              <a:t> (</a:t>
            </a:r>
            <a:r>
              <a:rPr lang="en-GB" sz="800" i="1" dirty="0"/>
              <a:t>hard-working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gesprächig</a:t>
            </a:r>
            <a:r>
              <a:rPr lang="en-GB" sz="800" dirty="0"/>
              <a:t> (</a:t>
            </a:r>
            <a:r>
              <a:rPr lang="en-GB" sz="800" i="1" dirty="0"/>
              <a:t>talkative</a:t>
            </a:r>
            <a:r>
              <a:rPr lang="en-GB" sz="800" dirty="0"/>
              <a:t>)</a:t>
            </a:r>
          </a:p>
          <a:p>
            <a:r>
              <a:rPr lang="en-GB" sz="800" dirty="0" err="1"/>
              <a:t>glücklich</a:t>
            </a:r>
            <a:r>
              <a:rPr lang="en-GB" sz="800" dirty="0"/>
              <a:t> (</a:t>
            </a:r>
            <a:r>
              <a:rPr lang="en-GB" sz="800" i="1" dirty="0"/>
              <a:t>happy</a:t>
            </a:r>
            <a:r>
              <a:rPr lang="en-GB" sz="800" dirty="0"/>
              <a:t>)</a:t>
            </a:r>
          </a:p>
          <a:p>
            <a:r>
              <a:rPr lang="en-GB" sz="800" dirty="0" err="1"/>
              <a:t>groß</a:t>
            </a:r>
            <a:r>
              <a:rPr lang="en-GB" sz="800" dirty="0"/>
              <a:t> (</a:t>
            </a:r>
            <a:r>
              <a:rPr lang="en-GB" sz="800" i="1" dirty="0"/>
              <a:t>tall</a:t>
            </a:r>
            <a:r>
              <a:rPr lang="en-GB" sz="800" dirty="0"/>
              <a:t>)</a:t>
            </a:r>
          </a:p>
          <a:p>
            <a:r>
              <a:rPr lang="en-GB" sz="800" dirty="0"/>
              <a:t>gut (</a:t>
            </a:r>
            <a:r>
              <a:rPr lang="en-GB" sz="800" i="1" dirty="0"/>
              <a:t>good</a:t>
            </a:r>
            <a:r>
              <a:rPr lang="en-GB" sz="800" dirty="0"/>
              <a:t>)</a:t>
            </a:r>
          </a:p>
          <a:p>
            <a:r>
              <a:rPr lang="en-GB" sz="800" dirty="0" err="1"/>
              <a:t>häßlich</a:t>
            </a:r>
            <a:r>
              <a:rPr lang="en-GB" sz="800" dirty="0"/>
              <a:t> (</a:t>
            </a:r>
            <a:r>
              <a:rPr lang="en-GB" sz="800" i="1" dirty="0"/>
              <a:t>ugly</a:t>
            </a:r>
            <a:r>
              <a:rPr lang="en-GB" sz="800" dirty="0"/>
              <a:t>)</a:t>
            </a:r>
          </a:p>
          <a:p>
            <a:r>
              <a:rPr lang="en-GB" sz="800" dirty="0" err="1"/>
              <a:t>heiß</a:t>
            </a:r>
            <a:r>
              <a:rPr lang="en-GB" sz="800" dirty="0"/>
              <a:t> (</a:t>
            </a:r>
            <a:r>
              <a:rPr lang="en-GB" sz="800" i="1" dirty="0"/>
              <a:t>hot</a:t>
            </a:r>
            <a:r>
              <a:rPr lang="en-GB" sz="800" dirty="0"/>
              <a:t>)</a:t>
            </a:r>
          </a:p>
          <a:p>
            <a:r>
              <a:rPr lang="en-GB" sz="800" dirty="0" err="1"/>
              <a:t>höflich</a:t>
            </a:r>
            <a:r>
              <a:rPr lang="en-GB" sz="800" dirty="0"/>
              <a:t> (</a:t>
            </a:r>
            <a:r>
              <a:rPr lang="en-GB" sz="800" i="1" dirty="0"/>
              <a:t>polite</a:t>
            </a:r>
            <a:r>
              <a:rPr lang="en-GB" sz="800" dirty="0"/>
              <a:t>)</a:t>
            </a:r>
          </a:p>
          <a:p>
            <a:r>
              <a:rPr lang="en-GB" sz="800" dirty="0" err="1"/>
              <a:t>interessant</a:t>
            </a:r>
            <a:r>
              <a:rPr lang="en-GB" sz="800" dirty="0"/>
              <a:t> (</a:t>
            </a:r>
            <a:r>
              <a:rPr lang="en-GB" sz="800" i="1" dirty="0"/>
              <a:t>interesting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kalt</a:t>
            </a:r>
            <a:r>
              <a:rPr lang="en-GB" sz="800" dirty="0"/>
              <a:t> (</a:t>
            </a:r>
            <a:r>
              <a:rPr lang="en-GB" sz="800" i="1" dirty="0"/>
              <a:t>cold</a:t>
            </a:r>
            <a:r>
              <a:rPr lang="en-GB" sz="800" dirty="0"/>
              <a:t>)</a:t>
            </a:r>
          </a:p>
          <a:p>
            <a:r>
              <a:rPr lang="en-GB" sz="800" dirty="0" err="1"/>
              <a:t>klein</a:t>
            </a:r>
            <a:r>
              <a:rPr lang="en-GB" sz="800" dirty="0"/>
              <a:t> </a:t>
            </a:r>
            <a:r>
              <a:rPr lang="en-GB" sz="800" i="1" dirty="0"/>
              <a:t>(short—height</a:t>
            </a:r>
            <a:r>
              <a:rPr lang="en-GB" sz="800" dirty="0"/>
              <a:t>)</a:t>
            </a:r>
          </a:p>
          <a:p>
            <a:r>
              <a:rPr lang="en-GB" sz="800" dirty="0" err="1"/>
              <a:t>kurz</a:t>
            </a:r>
            <a:r>
              <a:rPr lang="en-GB" sz="800" dirty="0"/>
              <a:t> (</a:t>
            </a:r>
            <a:r>
              <a:rPr lang="en-GB" sz="800" i="1" dirty="0"/>
              <a:t>short</a:t>
            </a:r>
            <a:r>
              <a:rPr lang="en-GB" sz="800" dirty="0"/>
              <a:t>)</a:t>
            </a:r>
          </a:p>
          <a:p>
            <a:r>
              <a:rPr lang="en-GB" sz="800" dirty="0" err="1"/>
              <a:t>lang</a:t>
            </a:r>
            <a:r>
              <a:rPr lang="en-GB" sz="800" dirty="0"/>
              <a:t> (</a:t>
            </a:r>
            <a:r>
              <a:rPr lang="en-GB" sz="800" i="1" dirty="0"/>
              <a:t>long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langweilig</a:t>
            </a:r>
            <a:r>
              <a:rPr lang="en-GB" sz="800" dirty="0"/>
              <a:t> (</a:t>
            </a:r>
            <a:r>
              <a:rPr lang="en-GB" sz="800" i="1" dirty="0"/>
              <a:t>boring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laut</a:t>
            </a:r>
            <a:r>
              <a:rPr lang="en-GB" sz="800" dirty="0"/>
              <a:t> (</a:t>
            </a:r>
            <a:r>
              <a:rPr lang="en-GB" sz="800" i="1" dirty="0"/>
              <a:t>noisy</a:t>
            </a:r>
            <a:r>
              <a:rPr lang="en-GB" sz="800" dirty="0"/>
              <a:t>)</a:t>
            </a:r>
          </a:p>
          <a:p>
            <a:r>
              <a:rPr lang="en-GB" sz="800" dirty="0" err="1"/>
              <a:t>liebenswürdig</a:t>
            </a:r>
            <a:r>
              <a:rPr lang="en-GB" sz="800" dirty="0"/>
              <a:t> (</a:t>
            </a:r>
            <a:r>
              <a:rPr lang="en-GB" sz="800" i="1" dirty="0"/>
              <a:t>kind</a:t>
            </a:r>
            <a:r>
              <a:rPr lang="en-GB" sz="800" dirty="0"/>
              <a:t>)</a:t>
            </a:r>
          </a:p>
          <a:p>
            <a:r>
              <a:rPr lang="en-GB" sz="800" dirty="0" err="1"/>
              <a:t>lustig</a:t>
            </a:r>
            <a:r>
              <a:rPr lang="en-GB" sz="800" dirty="0"/>
              <a:t> (</a:t>
            </a:r>
            <a:r>
              <a:rPr lang="en-GB" sz="800" i="1" dirty="0"/>
              <a:t>funny</a:t>
            </a:r>
            <a:r>
              <a:rPr lang="en-GB" sz="800" dirty="0"/>
              <a:t>)</a:t>
            </a:r>
          </a:p>
          <a:p>
            <a:r>
              <a:rPr lang="en-GB" sz="800" dirty="0"/>
              <a:t>modern (</a:t>
            </a:r>
            <a:r>
              <a:rPr lang="en-GB" sz="800" i="1" dirty="0"/>
              <a:t>modern</a:t>
            </a:r>
            <a:r>
              <a:rPr lang="en-GB" sz="800" dirty="0"/>
              <a:t>)</a:t>
            </a:r>
          </a:p>
          <a:p>
            <a:r>
              <a:rPr lang="en-GB" sz="800" dirty="0" err="1"/>
              <a:t>mutig</a:t>
            </a:r>
            <a:r>
              <a:rPr lang="en-GB" sz="800" dirty="0"/>
              <a:t> (</a:t>
            </a:r>
            <a:r>
              <a:rPr lang="en-GB" sz="800" i="1" dirty="0"/>
              <a:t>brave</a:t>
            </a:r>
            <a:r>
              <a:rPr lang="en-GB" sz="800" dirty="0"/>
              <a:t>)</a:t>
            </a:r>
          </a:p>
          <a:p>
            <a:r>
              <a:rPr lang="en-GB" sz="800" dirty="0" err="1"/>
              <a:t>neu</a:t>
            </a:r>
            <a:r>
              <a:rPr lang="en-GB" sz="800" dirty="0"/>
              <a:t> (</a:t>
            </a:r>
            <a:r>
              <a:rPr lang="en-GB" sz="800" i="1" dirty="0"/>
              <a:t>new</a:t>
            </a:r>
            <a:r>
              <a:rPr lang="en-GB" sz="800" dirty="0"/>
              <a:t>)</a:t>
            </a:r>
          </a:p>
          <a:p>
            <a:r>
              <a:rPr lang="en-GB" sz="800" dirty="0" err="1"/>
              <a:t>ruhig</a:t>
            </a:r>
            <a:r>
              <a:rPr lang="en-GB" sz="800" dirty="0"/>
              <a:t> (</a:t>
            </a:r>
            <a:r>
              <a:rPr lang="en-GB" sz="800" i="1" dirty="0"/>
              <a:t>quiet</a:t>
            </a:r>
            <a:r>
              <a:rPr lang="en-GB" sz="800" dirty="0"/>
              <a:t>)</a:t>
            </a:r>
          </a:p>
          <a:p>
            <a:r>
              <a:rPr lang="en-GB" sz="800" dirty="0" err="1"/>
              <a:t>sauber</a:t>
            </a:r>
            <a:r>
              <a:rPr lang="en-GB" sz="800" dirty="0"/>
              <a:t> (</a:t>
            </a:r>
            <a:r>
              <a:rPr lang="en-GB" sz="800" i="1" dirty="0"/>
              <a:t>clean</a:t>
            </a:r>
            <a:r>
              <a:rPr lang="en-GB" sz="800" dirty="0"/>
              <a:t>)</a:t>
            </a:r>
          </a:p>
          <a:p>
            <a:r>
              <a:rPr lang="en-GB" sz="800" dirty="0" err="1"/>
              <a:t>schlecht</a:t>
            </a:r>
            <a:r>
              <a:rPr lang="en-GB" sz="800" dirty="0"/>
              <a:t> (</a:t>
            </a:r>
            <a:r>
              <a:rPr lang="en-GB" sz="800" i="1" dirty="0"/>
              <a:t>bad</a:t>
            </a:r>
            <a:r>
              <a:rPr lang="en-GB" sz="800" dirty="0"/>
              <a:t>)</a:t>
            </a:r>
          </a:p>
          <a:p>
            <a:r>
              <a:rPr lang="en-GB" sz="800" dirty="0" err="1"/>
              <a:t>schmutzig</a:t>
            </a:r>
            <a:r>
              <a:rPr lang="en-GB" sz="800" dirty="0"/>
              <a:t> (</a:t>
            </a:r>
            <a:r>
              <a:rPr lang="en-GB" sz="800" i="1" dirty="0"/>
              <a:t>dirty</a:t>
            </a:r>
            <a:r>
              <a:rPr lang="en-GB" sz="800" dirty="0"/>
              <a:t>)</a:t>
            </a:r>
          </a:p>
          <a:p>
            <a:r>
              <a:rPr lang="en-GB" sz="800" dirty="0" err="1"/>
              <a:t>schön</a:t>
            </a:r>
            <a:r>
              <a:rPr lang="en-GB" sz="800" dirty="0"/>
              <a:t> (</a:t>
            </a:r>
            <a:r>
              <a:rPr lang="en-GB" sz="800" i="1" dirty="0"/>
              <a:t>nice)</a:t>
            </a:r>
          </a:p>
          <a:p>
            <a:r>
              <a:rPr lang="en-GB" sz="800" dirty="0" err="1"/>
              <a:t>schüchtern</a:t>
            </a:r>
            <a:r>
              <a:rPr lang="en-GB" sz="800" dirty="0"/>
              <a:t> (</a:t>
            </a:r>
            <a:r>
              <a:rPr lang="en-GB" sz="800" i="1" dirty="0"/>
              <a:t>shy</a:t>
            </a:r>
            <a:r>
              <a:rPr lang="en-GB" sz="800" dirty="0"/>
              <a:t>)</a:t>
            </a:r>
          </a:p>
          <a:p>
            <a:r>
              <a:rPr lang="en-GB" sz="800" dirty="0" err="1"/>
              <a:t>schwierig</a:t>
            </a:r>
            <a:r>
              <a:rPr lang="en-GB" sz="800" dirty="0"/>
              <a:t> (</a:t>
            </a:r>
            <a:r>
              <a:rPr lang="en-GB" sz="800" i="1" dirty="0"/>
              <a:t>difficult</a:t>
            </a:r>
            <a:r>
              <a:rPr lang="en-GB" sz="800" dirty="0"/>
              <a:t>)</a:t>
            </a:r>
          </a:p>
          <a:p>
            <a:r>
              <a:rPr lang="en-GB" sz="800" dirty="0" err="1"/>
              <a:t>traurig</a:t>
            </a:r>
            <a:r>
              <a:rPr lang="en-GB" sz="800" dirty="0"/>
              <a:t> (</a:t>
            </a:r>
            <a:r>
              <a:rPr lang="en-GB" sz="800" i="1" dirty="0"/>
              <a:t>sad</a:t>
            </a:r>
            <a:r>
              <a:rPr lang="en-GB" sz="800" dirty="0"/>
              <a:t>)</a:t>
            </a:r>
          </a:p>
          <a:p>
            <a:r>
              <a:rPr lang="en-GB" sz="800" dirty="0" err="1"/>
              <a:t>unangenehm</a:t>
            </a:r>
            <a:r>
              <a:rPr lang="en-GB" sz="800" dirty="0"/>
              <a:t> (</a:t>
            </a:r>
            <a:r>
              <a:rPr lang="en-GB" sz="800" i="1" dirty="0"/>
              <a:t>unpleasant</a:t>
            </a:r>
            <a:r>
              <a:rPr lang="en-GB" sz="800" dirty="0"/>
              <a:t>)</a:t>
            </a:r>
          </a:p>
          <a:p>
            <a:r>
              <a:rPr lang="en-GB" sz="800" dirty="0" err="1"/>
              <a:t>wichtig</a:t>
            </a:r>
            <a:r>
              <a:rPr lang="en-GB" sz="800" dirty="0"/>
              <a:t> (</a:t>
            </a:r>
            <a:r>
              <a:rPr lang="en-GB" sz="800" i="1" dirty="0"/>
              <a:t>important</a:t>
            </a:r>
            <a:r>
              <a:rPr lang="en-GB" sz="800" dirty="0"/>
              <a:t>)</a:t>
            </a:r>
          </a:p>
          <a:p>
            <a:endParaRPr lang="en-GB" sz="800" dirty="0"/>
          </a:p>
        </p:txBody>
      </p:sp>
      <p:sp>
        <p:nvSpPr>
          <p:cNvPr id="34" name="TextBox 33"/>
          <p:cNvSpPr txBox="1"/>
          <p:nvPr/>
        </p:nvSpPr>
        <p:spPr>
          <a:xfrm>
            <a:off x="4499992" y="1196752"/>
            <a:ext cx="179604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Ich</a:t>
            </a:r>
            <a:r>
              <a:rPr lang="en-GB" sz="800" dirty="0"/>
              <a:t> </a:t>
            </a:r>
            <a:r>
              <a:rPr lang="en-GB" sz="800" b="1" dirty="0" err="1"/>
              <a:t>liebe</a:t>
            </a:r>
            <a:r>
              <a:rPr lang="en-GB" sz="800" dirty="0"/>
              <a:t> (</a:t>
            </a:r>
            <a:r>
              <a:rPr lang="en-GB" sz="800" i="1" dirty="0"/>
              <a:t>I love</a:t>
            </a:r>
            <a:r>
              <a:rPr lang="en-GB" sz="800" dirty="0"/>
              <a:t>)</a:t>
            </a:r>
          </a:p>
          <a:p>
            <a:r>
              <a:rPr lang="en-GB" sz="800" b="1" dirty="0"/>
              <a:t>Ich</a:t>
            </a:r>
            <a:r>
              <a:rPr lang="en-GB" sz="800" dirty="0"/>
              <a:t> </a:t>
            </a:r>
            <a:r>
              <a:rPr lang="en-GB" sz="800" b="1" dirty="0" err="1"/>
              <a:t>schwärme</a:t>
            </a:r>
            <a:r>
              <a:rPr lang="en-GB" sz="800" dirty="0"/>
              <a:t> </a:t>
            </a:r>
            <a:r>
              <a:rPr lang="en-GB" sz="800" b="1" dirty="0" err="1" smtClean="0"/>
              <a:t>für</a:t>
            </a:r>
            <a:r>
              <a:rPr lang="en-GB" sz="800" dirty="0" smtClean="0"/>
              <a:t> (</a:t>
            </a:r>
            <a:r>
              <a:rPr lang="en-GB" sz="800" i="1" dirty="0" smtClean="0"/>
              <a:t>I </a:t>
            </a:r>
            <a:r>
              <a:rPr lang="en-GB" sz="800" i="1" dirty="0"/>
              <a:t>absolutely love</a:t>
            </a:r>
            <a:r>
              <a:rPr lang="en-GB" sz="800" dirty="0"/>
              <a:t>)</a:t>
            </a:r>
          </a:p>
          <a:p>
            <a:r>
              <a:rPr lang="en-GB" sz="800" b="1" dirty="0"/>
              <a:t>Am</a:t>
            </a:r>
            <a:r>
              <a:rPr lang="en-GB" sz="800" dirty="0"/>
              <a:t> </a:t>
            </a:r>
            <a:r>
              <a:rPr lang="en-GB" sz="800" b="1" dirty="0" err="1"/>
              <a:t>liebsten</a:t>
            </a:r>
            <a:r>
              <a:rPr lang="en-GB" sz="800" dirty="0"/>
              <a:t> </a:t>
            </a:r>
            <a:r>
              <a:rPr lang="en-GB" sz="800" b="1" dirty="0"/>
              <a:t>mag</a:t>
            </a:r>
            <a:r>
              <a:rPr lang="en-GB" sz="800" dirty="0"/>
              <a:t> </a:t>
            </a:r>
            <a:r>
              <a:rPr lang="en-GB" sz="800" b="1" dirty="0" smtClean="0"/>
              <a:t>ich</a:t>
            </a:r>
            <a:r>
              <a:rPr lang="en-GB" sz="800" dirty="0" smtClean="0"/>
              <a:t> (</a:t>
            </a:r>
            <a:r>
              <a:rPr lang="en-GB" sz="800" i="1" dirty="0" smtClean="0"/>
              <a:t>I like… best</a:t>
            </a:r>
            <a:r>
              <a:rPr lang="en-GB" sz="800" dirty="0" smtClean="0"/>
              <a:t>)</a:t>
            </a:r>
            <a:endParaRPr lang="en-GB" sz="800" dirty="0"/>
          </a:p>
          <a:p>
            <a:r>
              <a:rPr lang="en-GB" sz="800" b="1" dirty="0"/>
              <a:t>Ich</a:t>
            </a:r>
            <a:r>
              <a:rPr lang="en-GB" sz="800" dirty="0"/>
              <a:t> </a:t>
            </a:r>
            <a:r>
              <a:rPr lang="en-GB" sz="800" b="1" dirty="0"/>
              <a:t>mag</a:t>
            </a:r>
            <a:r>
              <a:rPr lang="en-GB" sz="800" dirty="0"/>
              <a:t> (</a:t>
            </a:r>
            <a:r>
              <a:rPr lang="en-GB" sz="800" i="1" dirty="0"/>
              <a:t>I like</a:t>
            </a:r>
            <a:r>
              <a:rPr lang="en-GB" sz="800" dirty="0"/>
              <a:t>)</a:t>
            </a:r>
          </a:p>
          <a:p>
            <a:r>
              <a:rPr lang="en-GB" sz="800" dirty="0"/>
              <a:t>(</a:t>
            </a:r>
            <a:r>
              <a:rPr lang="en-GB" sz="800" dirty="0" err="1"/>
              <a:t>Sth</a:t>
            </a:r>
            <a:r>
              <a:rPr lang="en-GB" sz="800" dirty="0"/>
              <a:t>) </a:t>
            </a:r>
            <a:r>
              <a:rPr lang="en-GB" sz="800" b="1" dirty="0" err="1"/>
              <a:t>gefällt</a:t>
            </a:r>
            <a:r>
              <a:rPr lang="en-GB" sz="800" dirty="0"/>
              <a:t> </a:t>
            </a:r>
            <a:r>
              <a:rPr lang="en-GB" sz="800" b="1" dirty="0" err="1"/>
              <a:t>mir</a:t>
            </a:r>
            <a:r>
              <a:rPr lang="en-GB" sz="800" dirty="0"/>
              <a:t> (</a:t>
            </a:r>
            <a:r>
              <a:rPr lang="en-GB" sz="800" i="1" dirty="0"/>
              <a:t>It suits me</a:t>
            </a:r>
            <a:r>
              <a:rPr lang="en-GB" sz="800" dirty="0"/>
              <a:t>)</a:t>
            </a:r>
          </a:p>
          <a:p>
            <a:r>
              <a:rPr lang="de-DE" sz="800" b="1" dirty="0"/>
              <a:t>Ich</a:t>
            </a:r>
            <a:r>
              <a:rPr lang="de-DE" sz="800" dirty="0"/>
              <a:t> (verb) </a:t>
            </a:r>
            <a:r>
              <a:rPr lang="de-DE" sz="800" b="1" dirty="0"/>
              <a:t>gern</a:t>
            </a:r>
            <a:r>
              <a:rPr lang="de-DE" sz="800" dirty="0"/>
              <a:t> (</a:t>
            </a:r>
            <a:r>
              <a:rPr lang="de-DE" sz="800" i="1" dirty="0"/>
              <a:t>I like</a:t>
            </a:r>
            <a:r>
              <a:rPr lang="de-DE" sz="800" dirty="0"/>
              <a:t>)</a:t>
            </a:r>
          </a:p>
          <a:p>
            <a:r>
              <a:rPr lang="de-DE" sz="800" b="1" dirty="0"/>
              <a:t>Ich</a:t>
            </a:r>
            <a:r>
              <a:rPr lang="de-DE" sz="800" dirty="0"/>
              <a:t> (verb) </a:t>
            </a:r>
            <a:r>
              <a:rPr lang="de-DE" sz="800" b="1" dirty="0"/>
              <a:t>lieber</a:t>
            </a:r>
            <a:r>
              <a:rPr lang="de-DE" sz="800" dirty="0"/>
              <a:t> (</a:t>
            </a:r>
            <a:r>
              <a:rPr lang="de-DE" sz="800" i="1" dirty="0"/>
              <a:t>I </a:t>
            </a:r>
            <a:r>
              <a:rPr lang="de-DE" sz="800" i="1" dirty="0" smtClean="0"/>
              <a:t>prefer</a:t>
            </a:r>
            <a:r>
              <a:rPr lang="de-DE" sz="800" dirty="0" smtClean="0"/>
              <a:t>)</a:t>
            </a:r>
          </a:p>
          <a:p>
            <a:r>
              <a:rPr lang="en-GB" sz="800" b="1" dirty="0" smtClean="0"/>
              <a:t>Ich</a:t>
            </a:r>
            <a:r>
              <a:rPr lang="en-GB" sz="800" dirty="0" smtClean="0"/>
              <a:t> </a:t>
            </a:r>
            <a:r>
              <a:rPr lang="en-GB" sz="800" b="1" dirty="0" err="1"/>
              <a:t>hasse</a:t>
            </a:r>
            <a:r>
              <a:rPr lang="en-GB" sz="800" dirty="0"/>
              <a:t> (</a:t>
            </a:r>
            <a:r>
              <a:rPr lang="en-GB" sz="800" i="1" dirty="0"/>
              <a:t>I hate</a:t>
            </a:r>
            <a:r>
              <a:rPr lang="en-GB" sz="800" dirty="0" smtClean="0"/>
              <a:t>)</a:t>
            </a:r>
            <a:r>
              <a:rPr lang="en-GB" dirty="0"/>
              <a:t> </a:t>
            </a:r>
            <a:endParaRPr lang="en-GB" dirty="0" smtClean="0"/>
          </a:p>
          <a:p>
            <a:r>
              <a:rPr lang="de-DE" sz="800" b="1" dirty="0" smtClean="0"/>
              <a:t>Ich</a:t>
            </a:r>
            <a:r>
              <a:rPr lang="de-DE" sz="800" dirty="0" smtClean="0"/>
              <a:t> </a:t>
            </a:r>
            <a:r>
              <a:rPr lang="de-DE" sz="800" b="1" dirty="0"/>
              <a:t>interessiere</a:t>
            </a:r>
            <a:r>
              <a:rPr lang="de-DE" sz="800" dirty="0"/>
              <a:t> </a:t>
            </a:r>
            <a:r>
              <a:rPr lang="de-DE" sz="800" b="1" dirty="0"/>
              <a:t>mich</a:t>
            </a:r>
            <a:r>
              <a:rPr lang="de-DE" sz="800" dirty="0"/>
              <a:t> </a:t>
            </a:r>
            <a:r>
              <a:rPr lang="de-DE" sz="800" b="1" dirty="0"/>
              <a:t>für</a:t>
            </a:r>
            <a:r>
              <a:rPr lang="de-DE" sz="800" dirty="0"/>
              <a:t> (</a:t>
            </a:r>
            <a:r>
              <a:rPr lang="de-DE" sz="800" i="1" dirty="0"/>
              <a:t>I’m interested in</a:t>
            </a:r>
            <a:r>
              <a:rPr lang="de-DE" sz="800" dirty="0"/>
              <a:t>)</a:t>
            </a:r>
          </a:p>
          <a:p>
            <a:r>
              <a:rPr lang="en-GB" sz="800" b="1" dirty="0" err="1"/>
              <a:t>Es</a:t>
            </a:r>
            <a:r>
              <a:rPr lang="en-GB" sz="800" dirty="0"/>
              <a:t> </a:t>
            </a:r>
            <a:r>
              <a:rPr lang="en-GB" sz="800" b="1" dirty="0"/>
              <a:t>ist</a:t>
            </a:r>
            <a:r>
              <a:rPr lang="en-GB" sz="800" dirty="0"/>
              <a:t> </a:t>
            </a:r>
            <a:r>
              <a:rPr lang="en-GB" sz="800" b="1" dirty="0" err="1"/>
              <a:t>mir</a:t>
            </a:r>
            <a:r>
              <a:rPr lang="en-GB" sz="800" dirty="0"/>
              <a:t> </a:t>
            </a:r>
            <a:r>
              <a:rPr lang="en-GB" sz="800" b="1" dirty="0" err="1"/>
              <a:t>egal</a:t>
            </a:r>
            <a:r>
              <a:rPr lang="en-GB" sz="800" dirty="0"/>
              <a:t> (</a:t>
            </a:r>
            <a:r>
              <a:rPr lang="en-GB" sz="800" i="1" dirty="0"/>
              <a:t>It’s all the same to me</a:t>
            </a:r>
            <a:r>
              <a:rPr lang="en-GB" sz="800" dirty="0"/>
              <a:t>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552728" y="3807331"/>
            <a:ext cx="4572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 smtClean="0"/>
              <a:t>(</a:t>
            </a:r>
            <a:r>
              <a:rPr lang="en-GB" sz="900" dirty="0"/>
              <a:t>adjective)</a:t>
            </a:r>
            <a:r>
              <a:rPr lang="en-GB" sz="900" dirty="0" err="1"/>
              <a:t>er</a:t>
            </a:r>
            <a:r>
              <a:rPr lang="en-GB" sz="900" dirty="0"/>
              <a:t> + </a:t>
            </a:r>
            <a:r>
              <a:rPr lang="en-GB" sz="900" dirty="0" err="1"/>
              <a:t>als</a:t>
            </a:r>
            <a:r>
              <a:rPr lang="en-GB" sz="900" dirty="0"/>
              <a:t> (</a:t>
            </a:r>
            <a:r>
              <a:rPr lang="en-GB" sz="900" i="1" dirty="0"/>
              <a:t>more + </a:t>
            </a:r>
            <a:r>
              <a:rPr lang="en-GB" sz="900" i="1" dirty="0" err="1"/>
              <a:t>adj</a:t>
            </a:r>
            <a:r>
              <a:rPr lang="en-GB" sz="900" i="1" dirty="0"/>
              <a:t> + than</a:t>
            </a:r>
            <a:r>
              <a:rPr lang="en-GB" sz="900" dirty="0"/>
              <a:t>) </a:t>
            </a:r>
            <a:endParaRPr lang="en-GB" sz="900" dirty="0" smtClean="0"/>
          </a:p>
          <a:p>
            <a:r>
              <a:rPr lang="en-GB" sz="900" b="1" u="sng" dirty="0" smtClean="0"/>
              <a:t>Irregulars! </a:t>
            </a:r>
          </a:p>
          <a:p>
            <a:r>
              <a:rPr lang="en-GB" sz="900" dirty="0" smtClean="0"/>
              <a:t>gut &gt;</a:t>
            </a:r>
            <a:r>
              <a:rPr lang="en-GB" sz="900" dirty="0" err="1" smtClean="0"/>
              <a:t>besser</a:t>
            </a:r>
            <a:r>
              <a:rPr lang="en-GB" sz="900" dirty="0" smtClean="0"/>
              <a:t> </a:t>
            </a:r>
          </a:p>
          <a:p>
            <a:r>
              <a:rPr lang="en-GB" sz="900" dirty="0" smtClean="0"/>
              <a:t>alt&gt;</a:t>
            </a:r>
            <a:r>
              <a:rPr lang="en-GB" sz="900" dirty="0" err="1" smtClean="0"/>
              <a:t>älter</a:t>
            </a:r>
            <a:endParaRPr lang="en-GB" sz="900" dirty="0"/>
          </a:p>
          <a:p>
            <a:r>
              <a:rPr lang="de-DE" sz="900" dirty="0"/>
              <a:t>so + (adjective) + wie (</a:t>
            </a:r>
            <a:r>
              <a:rPr lang="de-DE" sz="900" i="1" dirty="0"/>
              <a:t>as + adj + as</a:t>
            </a:r>
            <a:r>
              <a:rPr lang="de-DE" sz="900" dirty="0"/>
              <a:t>) </a:t>
            </a:r>
            <a:endParaRPr lang="de-DE" sz="900" dirty="0" smtClean="0"/>
          </a:p>
          <a:p>
            <a:r>
              <a:rPr lang="de-DE" sz="900" dirty="0"/>
              <a:t>j</a:t>
            </a:r>
            <a:r>
              <a:rPr lang="de-DE" sz="900" dirty="0" smtClean="0"/>
              <a:t>ung&gt;jünger groß&gt;größer</a:t>
            </a:r>
            <a:endParaRPr lang="de-DE" sz="900" dirty="0"/>
          </a:p>
          <a:p>
            <a:r>
              <a:rPr lang="en-GB" sz="900" dirty="0" err="1" smtClean="0"/>
              <a:t>hoch</a:t>
            </a:r>
            <a:r>
              <a:rPr lang="en-GB" sz="900" dirty="0" smtClean="0"/>
              <a:t>&gt;</a:t>
            </a:r>
            <a:r>
              <a:rPr lang="en-GB" sz="900" dirty="0" err="1" smtClean="0"/>
              <a:t>höher</a:t>
            </a:r>
            <a:endParaRPr lang="en-GB" sz="900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/>
          <a:srcRect l="44094" t="53691" r="24013" b="23423"/>
          <a:stretch/>
        </p:blipFill>
        <p:spPr>
          <a:xfrm>
            <a:off x="6541746" y="5289771"/>
            <a:ext cx="2535712" cy="1455687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6444208" y="4972762"/>
            <a:ext cx="21515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 smtClean="0">
                <a:latin typeface="Lucida Handwriting" panose="03010101010101010101" pitchFamily="66" charset="0"/>
              </a:rPr>
              <a:t>Adjective Endings…</a:t>
            </a:r>
            <a:endParaRPr lang="en-GB" sz="1400" i="1" dirty="0">
              <a:latin typeface="Lucida Handwriting" panose="03010101010101010101" pitchFamily="66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490881" y="4920499"/>
            <a:ext cx="2571962" cy="1937501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/>
          <p:cNvSpPr/>
          <p:nvPr/>
        </p:nvSpPr>
        <p:spPr>
          <a:xfrm>
            <a:off x="5003847" y="5457644"/>
            <a:ext cx="1463192" cy="73866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700" dirty="0"/>
              <a:t>Prepositions always with accusative: </a:t>
            </a:r>
            <a:endParaRPr lang="en-GB" sz="700" dirty="0" smtClean="0"/>
          </a:p>
          <a:p>
            <a:r>
              <a:rPr lang="en-GB" sz="700" b="1" dirty="0" smtClean="0"/>
              <a:t>FÜR </a:t>
            </a:r>
            <a:r>
              <a:rPr lang="en-GB" sz="700" dirty="0"/>
              <a:t>(for</a:t>
            </a:r>
            <a:r>
              <a:rPr lang="en-GB" sz="700" dirty="0" smtClean="0"/>
              <a:t>),</a:t>
            </a:r>
            <a:r>
              <a:rPr lang="en-GB" sz="700" b="1" dirty="0" smtClean="0"/>
              <a:t>UM </a:t>
            </a:r>
            <a:r>
              <a:rPr lang="en-GB" sz="700" dirty="0" smtClean="0"/>
              <a:t>(around)</a:t>
            </a:r>
            <a:r>
              <a:rPr lang="en-GB" sz="700" b="1" dirty="0" smtClean="0"/>
              <a:t> </a:t>
            </a:r>
            <a:r>
              <a:rPr lang="en-GB" sz="700" b="1" dirty="0"/>
              <a:t>DURCH </a:t>
            </a:r>
            <a:r>
              <a:rPr lang="en-GB" sz="700" dirty="0"/>
              <a:t>(through), </a:t>
            </a:r>
            <a:r>
              <a:rPr lang="en-GB" sz="700" b="1" dirty="0" smtClean="0"/>
              <a:t>GEGEN </a:t>
            </a:r>
            <a:r>
              <a:rPr lang="en-GB" sz="700" dirty="0"/>
              <a:t>(against), </a:t>
            </a:r>
            <a:r>
              <a:rPr lang="en-GB" sz="700" b="1" dirty="0" smtClean="0"/>
              <a:t>ENTLANG </a:t>
            </a:r>
            <a:r>
              <a:rPr lang="en-GB" sz="700" dirty="0" smtClean="0"/>
              <a:t>(along)</a:t>
            </a:r>
            <a:r>
              <a:rPr lang="en-GB" sz="700" b="1" dirty="0" smtClean="0"/>
              <a:t>, BIS </a:t>
            </a:r>
            <a:r>
              <a:rPr lang="en-GB" sz="700" dirty="0" smtClean="0"/>
              <a:t>(until)</a:t>
            </a:r>
            <a:r>
              <a:rPr lang="en-GB" sz="700" b="1" dirty="0" smtClean="0"/>
              <a:t>OHNE </a:t>
            </a:r>
            <a:r>
              <a:rPr lang="en-GB" sz="700" dirty="0"/>
              <a:t>(without</a:t>
            </a:r>
            <a:r>
              <a:rPr lang="en-GB" sz="700" dirty="0" smtClean="0"/>
              <a:t>) </a:t>
            </a:r>
            <a:r>
              <a:rPr lang="en-GB" sz="700" b="1" dirty="0" smtClean="0"/>
              <a:t>WIEDER </a:t>
            </a:r>
            <a:r>
              <a:rPr lang="en-GB" sz="700" dirty="0" smtClean="0"/>
              <a:t>(again)</a:t>
            </a:r>
            <a:endParaRPr lang="en-GB" sz="700" dirty="0"/>
          </a:p>
        </p:txBody>
      </p:sp>
      <p:sp>
        <p:nvSpPr>
          <p:cNvPr id="50" name="Rectangle 49"/>
          <p:cNvSpPr/>
          <p:nvPr/>
        </p:nvSpPr>
        <p:spPr>
          <a:xfrm>
            <a:off x="5005297" y="6197226"/>
            <a:ext cx="1463192" cy="63094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700" dirty="0"/>
              <a:t>Prepositions always with</a:t>
            </a:r>
          </a:p>
          <a:p>
            <a:r>
              <a:rPr lang="en-GB" sz="700" dirty="0"/>
              <a:t>dative: </a:t>
            </a:r>
            <a:r>
              <a:rPr lang="en-GB" sz="700" b="1" dirty="0"/>
              <a:t>AUS </a:t>
            </a:r>
            <a:r>
              <a:rPr lang="en-GB" sz="700" dirty="0"/>
              <a:t>(from, out of</a:t>
            </a:r>
            <a:r>
              <a:rPr lang="en-GB" sz="700" dirty="0" smtClean="0"/>
              <a:t>), </a:t>
            </a:r>
            <a:r>
              <a:rPr lang="en-GB" sz="700" b="1" dirty="0" smtClean="0"/>
              <a:t>BEI </a:t>
            </a:r>
            <a:r>
              <a:rPr lang="en-GB" sz="700" dirty="0"/>
              <a:t>(at the house of), </a:t>
            </a:r>
            <a:r>
              <a:rPr lang="en-GB" sz="700" b="1" dirty="0" smtClean="0"/>
              <a:t>MIT </a:t>
            </a:r>
            <a:r>
              <a:rPr lang="en-GB" sz="700" dirty="0" smtClean="0"/>
              <a:t>(with</a:t>
            </a:r>
            <a:r>
              <a:rPr lang="en-GB" sz="700" dirty="0"/>
              <a:t>), </a:t>
            </a:r>
            <a:r>
              <a:rPr lang="en-GB" sz="700" b="1" dirty="0"/>
              <a:t>NACH </a:t>
            </a:r>
            <a:r>
              <a:rPr lang="en-GB" sz="700" b="1" dirty="0" smtClean="0"/>
              <a:t>(</a:t>
            </a:r>
            <a:r>
              <a:rPr lang="en-GB" sz="700" dirty="0" smtClean="0"/>
              <a:t>after</a:t>
            </a:r>
            <a:r>
              <a:rPr lang="en-GB" sz="700" dirty="0"/>
              <a:t>), </a:t>
            </a:r>
            <a:r>
              <a:rPr lang="en-GB" sz="700" b="1" dirty="0" smtClean="0"/>
              <a:t>SEIT </a:t>
            </a:r>
            <a:r>
              <a:rPr lang="en-GB" sz="700" dirty="0" smtClean="0"/>
              <a:t>(since</a:t>
            </a:r>
            <a:r>
              <a:rPr lang="en-GB" sz="700" dirty="0"/>
              <a:t>), </a:t>
            </a:r>
            <a:r>
              <a:rPr lang="en-GB" sz="700" b="1" dirty="0"/>
              <a:t>VON </a:t>
            </a:r>
            <a:r>
              <a:rPr lang="en-GB" sz="700" dirty="0"/>
              <a:t>(by, of) and </a:t>
            </a:r>
            <a:r>
              <a:rPr lang="en-GB" sz="700" b="1" dirty="0" smtClean="0"/>
              <a:t>ZU </a:t>
            </a:r>
            <a:r>
              <a:rPr lang="en-GB" sz="700" dirty="0" smtClean="0"/>
              <a:t>(to</a:t>
            </a:r>
            <a:r>
              <a:rPr lang="en-GB" sz="700" dirty="0"/>
              <a:t>, at).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007417" y="4609344"/>
            <a:ext cx="1459621" cy="8463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700" dirty="0"/>
              <a:t>Prepositions </a:t>
            </a:r>
            <a:r>
              <a:rPr lang="en-GB" sz="700" dirty="0" smtClean="0"/>
              <a:t>with either accusative or dative: </a:t>
            </a:r>
          </a:p>
          <a:p>
            <a:r>
              <a:rPr lang="en-GB" sz="700" b="1" dirty="0" smtClean="0"/>
              <a:t>IN </a:t>
            </a:r>
            <a:r>
              <a:rPr lang="en-GB" sz="700" dirty="0" smtClean="0"/>
              <a:t>(in/to), </a:t>
            </a:r>
            <a:r>
              <a:rPr lang="en-GB" sz="700" b="1" dirty="0" smtClean="0"/>
              <a:t>AN </a:t>
            </a:r>
            <a:r>
              <a:rPr lang="en-GB" sz="700" dirty="0" smtClean="0"/>
              <a:t>(on),</a:t>
            </a:r>
            <a:r>
              <a:rPr lang="en-GB" sz="700" b="1" dirty="0" smtClean="0"/>
              <a:t>AUF </a:t>
            </a:r>
            <a:r>
              <a:rPr lang="en-GB" sz="700" dirty="0" smtClean="0"/>
              <a:t>(on), </a:t>
            </a:r>
            <a:r>
              <a:rPr lang="en-GB" sz="700" b="1" dirty="0" smtClean="0"/>
              <a:t>HINTER </a:t>
            </a:r>
            <a:r>
              <a:rPr lang="en-GB" sz="700" dirty="0" smtClean="0"/>
              <a:t>(without) </a:t>
            </a:r>
            <a:r>
              <a:rPr lang="en-GB" sz="700" b="1" dirty="0" smtClean="0"/>
              <a:t>NEBEN </a:t>
            </a:r>
            <a:r>
              <a:rPr lang="en-GB" sz="700" dirty="0" smtClean="0"/>
              <a:t>(next to). </a:t>
            </a:r>
            <a:r>
              <a:rPr lang="en-GB" sz="700" b="1" dirty="0" smtClean="0"/>
              <a:t>VOR</a:t>
            </a:r>
            <a:r>
              <a:rPr lang="en-GB" sz="700" dirty="0" smtClean="0"/>
              <a:t>(in front of/before)</a:t>
            </a:r>
            <a:r>
              <a:rPr lang="en-GB" sz="700" b="1" dirty="0" smtClean="0"/>
              <a:t>, ÜBER </a:t>
            </a:r>
            <a:r>
              <a:rPr lang="en-GB" sz="700" dirty="0" smtClean="0"/>
              <a:t>(on top of/via)</a:t>
            </a:r>
            <a:r>
              <a:rPr lang="en-GB" sz="700" b="1" dirty="0" smtClean="0"/>
              <a:t>, ZWISCHEN </a:t>
            </a:r>
            <a:r>
              <a:rPr lang="en-GB" sz="700" dirty="0" smtClean="0"/>
              <a:t>(between),</a:t>
            </a:r>
            <a:r>
              <a:rPr lang="en-GB" sz="700" b="1" dirty="0" smtClean="0"/>
              <a:t> UNTER </a:t>
            </a:r>
            <a:r>
              <a:rPr lang="en-GB" sz="700" dirty="0" smtClean="0"/>
              <a:t>(between)</a:t>
            </a:r>
            <a:endParaRPr lang="en-GB" sz="700" dirty="0"/>
          </a:p>
        </p:txBody>
      </p:sp>
      <p:sp>
        <p:nvSpPr>
          <p:cNvPr id="51" name="TextBox 50"/>
          <p:cNvSpPr txBox="1"/>
          <p:nvPr/>
        </p:nvSpPr>
        <p:spPr>
          <a:xfrm rot="186071">
            <a:off x="5862140" y="4380582"/>
            <a:ext cx="638316" cy="2462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500" dirty="0" smtClean="0"/>
              <a:t>Where at = DAT</a:t>
            </a:r>
          </a:p>
          <a:p>
            <a:r>
              <a:rPr lang="en-GB" sz="500" dirty="0" smtClean="0"/>
              <a:t>Where to = AKKU</a:t>
            </a:r>
            <a:endParaRPr lang="en-GB" sz="500" dirty="0"/>
          </a:p>
        </p:txBody>
      </p:sp>
      <p:pic>
        <p:nvPicPr>
          <p:cNvPr id="2050" name="Picture 2" descr="Germany Map Flag 3 by GDJ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61" y="3817596"/>
            <a:ext cx="730475" cy="99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 rot="1599784">
            <a:off x="8319231" y="2804041"/>
            <a:ext cx="773117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, before all subordinating conjunctions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52634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ounded Rectangle 42"/>
          <p:cNvSpPr/>
          <p:nvPr/>
        </p:nvSpPr>
        <p:spPr>
          <a:xfrm>
            <a:off x="46125" y="3162947"/>
            <a:ext cx="2618047" cy="127416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spcAft>
                <a:spcPts val="0"/>
              </a:spcAft>
            </a:pPr>
            <a:endParaRPr lang="fr-FR" sz="800" b="1" dirty="0" smtClean="0">
              <a:latin typeface="Trebuchet MS"/>
              <a:ea typeface="Times New Roman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5496" y="980728"/>
            <a:ext cx="2748522" cy="21602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numCol="2" rtlCol="0" anchor="ctr"/>
          <a:lstStyle/>
          <a:p>
            <a:pPr>
              <a:spcAft>
                <a:spcPts val="0"/>
              </a:spcAft>
            </a:pPr>
            <a:endParaRPr lang="fr-FR" sz="800" b="1" dirty="0" smtClean="0">
              <a:latin typeface="Trebuchet MS"/>
              <a:ea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1924" y="569595"/>
            <a:ext cx="1449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Present</a:t>
            </a: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260648"/>
            <a:ext cx="64620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latin typeface="Lucida Handwriting" panose="03010101010101010101" pitchFamily="66" charset="0"/>
              </a:rPr>
              <a:t>Don’t forget to refer to </a:t>
            </a:r>
            <a:r>
              <a:rPr lang="en-GB" sz="2000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THREE</a:t>
            </a:r>
            <a:r>
              <a:rPr lang="en-GB" sz="2000" dirty="0" smtClean="0">
                <a:latin typeface="Lucida Handwriting" panose="03010101010101010101" pitchFamily="66" charset="0"/>
              </a:rPr>
              <a:t> time frames…</a:t>
            </a:r>
            <a:endParaRPr lang="en-GB" sz="2000" dirty="0">
              <a:latin typeface="Lucida Handwriting" panose="03010101010101010101" pitchFamily="66" charset="0"/>
            </a:endParaRPr>
          </a:p>
        </p:txBody>
      </p:sp>
      <p:pic>
        <p:nvPicPr>
          <p:cNvPr id="2053" name="Picture 5" descr="C:\Users\grs.ASHMOLE.013\AppData\Local\Microsoft\Windows\Temporary Internet Files\Content.IE5\RFNASKDN\writing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1733" flipH="1">
            <a:off x="153737" y="45328"/>
            <a:ext cx="717401" cy="729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5804934" y="981293"/>
            <a:ext cx="2132747" cy="199381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numCol="1" rtlCol="0" anchor="ctr"/>
          <a:lstStyle/>
          <a:p>
            <a:pPr>
              <a:spcAft>
                <a:spcPts val="0"/>
              </a:spcAft>
            </a:pPr>
            <a:endParaRPr lang="en-GB" sz="900" dirty="0" smtClean="0"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900" dirty="0"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900" dirty="0">
              <a:ea typeface="Times New Roman"/>
            </a:endParaRPr>
          </a:p>
          <a:p>
            <a:pPr>
              <a:spcAft>
                <a:spcPts val="0"/>
              </a:spcAft>
            </a:pPr>
            <a:endParaRPr lang="en-GB" sz="900" dirty="0">
              <a:effectLst/>
              <a:ea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27916" y="4948323"/>
            <a:ext cx="3136572" cy="18461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0"/>
              </a:spcAft>
            </a:pPr>
            <a:endParaRPr lang="fr-FR" sz="1000" b="1" u="sng" dirty="0">
              <a:solidFill>
                <a:srgbClr val="002060"/>
              </a:solidFill>
              <a:latin typeface="Arial"/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solidFill>
                  <a:srgbClr val="002060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en-GB" sz="2800" dirty="0">
              <a:solidFill>
                <a:srgbClr val="002060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804934" y="3032197"/>
            <a:ext cx="3159554" cy="1834081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200" b="1" u="sng" dirty="0" smtClean="0"/>
              <a:t>FUTURE TENSE</a:t>
            </a:r>
          </a:p>
          <a:p>
            <a:pPr algn="ctr"/>
            <a:endParaRPr lang="en-GB" sz="1200" b="1" u="sng" dirty="0"/>
          </a:p>
          <a:p>
            <a:r>
              <a:rPr lang="en-GB" sz="1000" b="1" dirty="0" err="1" smtClean="0"/>
              <a:t>Ich</a:t>
            </a:r>
            <a:r>
              <a:rPr lang="en-GB" sz="1000" b="1" dirty="0" smtClean="0"/>
              <a:t> </a:t>
            </a:r>
            <a:r>
              <a:rPr lang="en-GB" sz="1000" dirty="0" err="1" smtClean="0"/>
              <a:t>werde</a:t>
            </a:r>
            <a:endParaRPr lang="en-GB" sz="1000" dirty="0" smtClean="0"/>
          </a:p>
          <a:p>
            <a:r>
              <a:rPr lang="en-GB" sz="1000" b="1" dirty="0" smtClean="0"/>
              <a:t>Du </a:t>
            </a:r>
            <a:r>
              <a:rPr lang="en-GB" sz="1000" dirty="0" err="1" smtClean="0"/>
              <a:t>wirst</a:t>
            </a:r>
            <a:endParaRPr lang="en-GB" sz="1000" dirty="0" smtClean="0"/>
          </a:p>
          <a:p>
            <a:r>
              <a:rPr lang="en-GB" sz="1000" b="1" dirty="0" err="1" smtClean="0"/>
              <a:t>Er</a:t>
            </a:r>
            <a:r>
              <a:rPr lang="en-GB" sz="1000" b="1" dirty="0" smtClean="0"/>
              <a:t>/</a:t>
            </a:r>
            <a:r>
              <a:rPr lang="en-GB" sz="1000" b="1" dirty="0" err="1" smtClean="0"/>
              <a:t>Sie</a:t>
            </a:r>
            <a:r>
              <a:rPr lang="en-GB" sz="1000" b="1" dirty="0" smtClean="0"/>
              <a:t>/</a:t>
            </a:r>
            <a:r>
              <a:rPr lang="en-GB" sz="1000" b="1" dirty="0" err="1" smtClean="0"/>
              <a:t>Es</a:t>
            </a:r>
            <a:r>
              <a:rPr lang="en-GB" sz="1000" b="1" dirty="0" smtClean="0"/>
              <a:t> </a:t>
            </a:r>
            <a:r>
              <a:rPr lang="en-GB" sz="1000" dirty="0" err="1" smtClean="0"/>
              <a:t>wird</a:t>
            </a:r>
            <a:endParaRPr lang="en-GB" sz="1000" dirty="0" smtClean="0"/>
          </a:p>
          <a:p>
            <a:r>
              <a:rPr lang="en-GB" sz="1000" b="1" dirty="0" err="1" smtClean="0"/>
              <a:t>Wir</a:t>
            </a:r>
            <a:r>
              <a:rPr lang="en-GB" sz="1000" b="1" dirty="0" smtClean="0"/>
              <a:t> </a:t>
            </a:r>
            <a:r>
              <a:rPr lang="en-GB" sz="1000" dirty="0" smtClean="0"/>
              <a:t>warden</a:t>
            </a:r>
          </a:p>
          <a:p>
            <a:r>
              <a:rPr lang="en-GB" sz="1000" b="1" dirty="0" err="1" smtClean="0"/>
              <a:t>Ihr</a:t>
            </a:r>
            <a:r>
              <a:rPr lang="en-GB" sz="1000" b="1" dirty="0" smtClean="0"/>
              <a:t> </a:t>
            </a:r>
            <a:r>
              <a:rPr lang="en-GB" sz="1000" dirty="0" err="1" smtClean="0"/>
              <a:t>werdet</a:t>
            </a:r>
            <a:endParaRPr lang="en-GB" sz="1000" dirty="0" smtClean="0"/>
          </a:p>
          <a:p>
            <a:r>
              <a:rPr lang="en-GB" sz="1000" b="1" dirty="0" err="1" smtClean="0"/>
              <a:t>Sie</a:t>
            </a:r>
            <a:r>
              <a:rPr lang="en-GB" sz="1000" b="1" dirty="0" smtClean="0"/>
              <a:t>/</a:t>
            </a:r>
            <a:r>
              <a:rPr lang="en-GB" sz="1000" b="1" dirty="0" err="1" smtClean="0"/>
              <a:t>sie</a:t>
            </a:r>
            <a:r>
              <a:rPr lang="en-GB" sz="1000" b="1" dirty="0" smtClean="0"/>
              <a:t> </a:t>
            </a:r>
            <a:r>
              <a:rPr lang="en-GB" sz="1000" dirty="0" err="1" smtClean="0"/>
              <a:t>werden</a:t>
            </a:r>
            <a:endParaRPr lang="en-GB" sz="1000" dirty="0" smtClean="0"/>
          </a:p>
          <a:p>
            <a:endParaRPr lang="en-GB" sz="1200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2856026" y="980728"/>
            <a:ext cx="2856665" cy="183841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724752" y="558932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Past</a:t>
            </a: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12158" y="578916"/>
            <a:ext cx="1257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Future</a:t>
            </a:r>
            <a:endParaRPr lang="en-GB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6026" y="1010765"/>
            <a:ext cx="2888833" cy="243143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endParaRPr lang="en-GB" sz="800" dirty="0" smtClean="0"/>
          </a:p>
          <a:p>
            <a:endParaRPr lang="en-GB" sz="100" dirty="0"/>
          </a:p>
          <a:p>
            <a:r>
              <a:rPr lang="en-GB" sz="800" dirty="0" err="1" smtClean="0"/>
              <a:t>gestern</a:t>
            </a:r>
            <a:r>
              <a:rPr lang="en-GB" sz="800" dirty="0" smtClean="0"/>
              <a:t> </a:t>
            </a:r>
            <a:r>
              <a:rPr lang="en-GB" sz="800" dirty="0"/>
              <a:t>(</a:t>
            </a:r>
            <a:r>
              <a:rPr lang="en-GB" sz="800" i="1" dirty="0"/>
              <a:t>yesterday</a:t>
            </a:r>
            <a:r>
              <a:rPr lang="en-GB" sz="800" dirty="0"/>
              <a:t>)</a:t>
            </a:r>
          </a:p>
          <a:p>
            <a:r>
              <a:rPr lang="en-GB" sz="800" dirty="0" err="1"/>
              <a:t>vorgestern</a:t>
            </a:r>
            <a:r>
              <a:rPr lang="en-GB" sz="800" dirty="0"/>
              <a:t> (</a:t>
            </a:r>
            <a:r>
              <a:rPr lang="en-GB" sz="800" i="1" dirty="0"/>
              <a:t>the day before yesterday</a:t>
            </a:r>
            <a:r>
              <a:rPr lang="en-GB" sz="800" dirty="0"/>
              <a:t>)</a:t>
            </a:r>
          </a:p>
          <a:p>
            <a:r>
              <a:rPr lang="en-GB" sz="800" dirty="0" err="1"/>
              <a:t>gestern</a:t>
            </a:r>
            <a:r>
              <a:rPr lang="en-GB" sz="800" dirty="0"/>
              <a:t> </a:t>
            </a:r>
            <a:r>
              <a:rPr lang="en-GB" sz="800" dirty="0" err="1"/>
              <a:t>Vormittag</a:t>
            </a:r>
            <a:r>
              <a:rPr lang="en-GB" sz="800" dirty="0"/>
              <a:t> (</a:t>
            </a:r>
            <a:r>
              <a:rPr lang="en-GB" sz="800" i="1" dirty="0"/>
              <a:t>yesterday morning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gestern</a:t>
            </a:r>
            <a:r>
              <a:rPr lang="en-GB" sz="800" dirty="0"/>
              <a:t> </a:t>
            </a:r>
            <a:r>
              <a:rPr lang="en-GB" sz="800" dirty="0" err="1"/>
              <a:t>Nachmittag</a:t>
            </a:r>
            <a:r>
              <a:rPr lang="en-GB" sz="800" dirty="0"/>
              <a:t> (</a:t>
            </a:r>
            <a:r>
              <a:rPr lang="en-GB" sz="800" i="1" dirty="0"/>
              <a:t>yesterday afternoon</a:t>
            </a:r>
            <a:r>
              <a:rPr lang="en-GB" sz="800" dirty="0"/>
              <a:t>)</a:t>
            </a:r>
          </a:p>
          <a:p>
            <a:r>
              <a:rPr lang="en-GB" sz="800" dirty="0" err="1"/>
              <a:t>gestern</a:t>
            </a:r>
            <a:r>
              <a:rPr lang="en-GB" sz="800" dirty="0"/>
              <a:t> </a:t>
            </a:r>
            <a:r>
              <a:rPr lang="en-GB" sz="800" dirty="0" err="1"/>
              <a:t>Abend</a:t>
            </a:r>
            <a:r>
              <a:rPr lang="en-GB" sz="800" dirty="0"/>
              <a:t> (</a:t>
            </a:r>
            <a:r>
              <a:rPr lang="en-GB" sz="800" i="1" dirty="0"/>
              <a:t>yesterday evening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letzte</a:t>
            </a:r>
            <a:r>
              <a:rPr lang="en-GB" sz="800" dirty="0"/>
              <a:t> </a:t>
            </a:r>
            <a:r>
              <a:rPr lang="en-GB" sz="800" dirty="0" err="1"/>
              <a:t>Woche</a:t>
            </a:r>
            <a:r>
              <a:rPr lang="en-GB" sz="800" dirty="0"/>
              <a:t> (</a:t>
            </a:r>
            <a:r>
              <a:rPr lang="en-GB" sz="800" i="1" dirty="0"/>
              <a:t>last week</a:t>
            </a:r>
            <a:r>
              <a:rPr lang="en-GB" sz="800" dirty="0"/>
              <a:t>)</a:t>
            </a:r>
          </a:p>
          <a:p>
            <a:r>
              <a:rPr lang="en-GB" sz="800" dirty="0" err="1"/>
              <a:t>letzten</a:t>
            </a:r>
            <a:r>
              <a:rPr lang="en-GB" sz="800" dirty="0"/>
              <a:t> </a:t>
            </a:r>
            <a:r>
              <a:rPr lang="en-GB" sz="800" dirty="0" err="1"/>
              <a:t>Monat</a:t>
            </a:r>
            <a:r>
              <a:rPr lang="en-GB" sz="800" dirty="0"/>
              <a:t> </a:t>
            </a:r>
            <a:r>
              <a:rPr lang="en-GB" sz="800" i="1" dirty="0"/>
              <a:t>(last month</a:t>
            </a:r>
            <a:r>
              <a:rPr lang="en-GB" sz="800" dirty="0"/>
              <a:t>)</a:t>
            </a:r>
          </a:p>
          <a:p>
            <a:r>
              <a:rPr lang="en-GB" sz="800" dirty="0" err="1"/>
              <a:t>letztes</a:t>
            </a:r>
            <a:r>
              <a:rPr lang="en-GB" sz="800" dirty="0"/>
              <a:t> </a:t>
            </a:r>
            <a:r>
              <a:rPr lang="en-GB" sz="800" dirty="0" err="1"/>
              <a:t>Jahr</a:t>
            </a:r>
            <a:r>
              <a:rPr lang="en-GB" sz="800" dirty="0"/>
              <a:t> (</a:t>
            </a:r>
            <a:r>
              <a:rPr lang="en-GB" sz="800" i="1" dirty="0"/>
              <a:t>last year</a:t>
            </a:r>
            <a:r>
              <a:rPr lang="en-GB" sz="800" dirty="0" smtClean="0"/>
              <a:t>)</a:t>
            </a:r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 smtClean="0"/>
          </a:p>
          <a:p>
            <a:r>
              <a:rPr lang="en-GB" sz="800" dirty="0" err="1" smtClean="0"/>
              <a:t>letzten</a:t>
            </a:r>
            <a:r>
              <a:rPr lang="en-GB" sz="800" dirty="0" smtClean="0"/>
              <a:t> </a:t>
            </a:r>
            <a:r>
              <a:rPr lang="en-GB" sz="800" dirty="0"/>
              <a:t>Montag (</a:t>
            </a:r>
            <a:r>
              <a:rPr lang="en-GB" sz="800" i="1" dirty="0"/>
              <a:t>last Monday</a:t>
            </a:r>
            <a:r>
              <a:rPr lang="en-GB" sz="800" dirty="0"/>
              <a:t>)</a:t>
            </a:r>
          </a:p>
          <a:p>
            <a:r>
              <a:rPr lang="en-GB" sz="800" dirty="0" err="1" smtClean="0"/>
              <a:t>vor</a:t>
            </a:r>
            <a:r>
              <a:rPr lang="en-GB" sz="800" dirty="0" smtClean="0"/>
              <a:t> </a:t>
            </a:r>
            <a:r>
              <a:rPr lang="en-GB" sz="800" dirty="0" err="1"/>
              <a:t>einer</a:t>
            </a:r>
            <a:r>
              <a:rPr lang="en-GB" sz="800" dirty="0"/>
              <a:t> </a:t>
            </a:r>
            <a:r>
              <a:rPr lang="en-GB" sz="800" dirty="0" err="1"/>
              <a:t>Woche</a:t>
            </a:r>
            <a:r>
              <a:rPr lang="en-GB" sz="800" dirty="0"/>
              <a:t> (</a:t>
            </a:r>
            <a:r>
              <a:rPr lang="en-GB" sz="800" i="1" dirty="0"/>
              <a:t>a week ago</a:t>
            </a:r>
            <a:r>
              <a:rPr lang="en-GB" sz="800" dirty="0"/>
              <a:t>)</a:t>
            </a:r>
          </a:p>
          <a:p>
            <a:r>
              <a:rPr lang="en-GB" sz="800" dirty="0" err="1"/>
              <a:t>vor</a:t>
            </a:r>
            <a:r>
              <a:rPr lang="en-GB" sz="800" dirty="0"/>
              <a:t> </a:t>
            </a:r>
            <a:r>
              <a:rPr lang="en-GB" sz="800" dirty="0" err="1"/>
              <a:t>einem</a:t>
            </a:r>
            <a:r>
              <a:rPr lang="en-GB" sz="800" dirty="0"/>
              <a:t> </a:t>
            </a:r>
            <a:r>
              <a:rPr lang="en-GB" sz="800" dirty="0" err="1"/>
              <a:t>Monat</a:t>
            </a:r>
            <a:r>
              <a:rPr lang="en-GB" sz="800" dirty="0"/>
              <a:t> (</a:t>
            </a:r>
            <a:r>
              <a:rPr lang="en-GB" sz="800" i="1" dirty="0"/>
              <a:t>a month ago</a:t>
            </a:r>
            <a:r>
              <a:rPr lang="en-GB" sz="800" dirty="0"/>
              <a:t>)</a:t>
            </a:r>
          </a:p>
          <a:p>
            <a:r>
              <a:rPr lang="de-DE" sz="800" dirty="0"/>
              <a:t>vor einem Jahr (</a:t>
            </a:r>
            <a:r>
              <a:rPr lang="de-DE" sz="800" i="1" dirty="0"/>
              <a:t>a year ago</a:t>
            </a:r>
            <a:r>
              <a:rPr lang="de-DE" sz="800" dirty="0"/>
              <a:t>)</a:t>
            </a:r>
          </a:p>
          <a:p>
            <a:r>
              <a:rPr lang="en-GB" sz="800" dirty="0" err="1"/>
              <a:t>vor</a:t>
            </a:r>
            <a:r>
              <a:rPr lang="en-GB" sz="800" dirty="0"/>
              <a:t> (</a:t>
            </a:r>
            <a:r>
              <a:rPr lang="en-GB" sz="800" i="1" dirty="0"/>
              <a:t>before</a:t>
            </a:r>
            <a:r>
              <a:rPr lang="en-GB" sz="800" dirty="0"/>
              <a:t>)</a:t>
            </a:r>
          </a:p>
          <a:p>
            <a:r>
              <a:rPr lang="en-GB" sz="800" dirty="0" err="1"/>
              <a:t>heute</a:t>
            </a:r>
            <a:r>
              <a:rPr lang="en-GB" sz="800" dirty="0"/>
              <a:t> Morgen (</a:t>
            </a:r>
            <a:r>
              <a:rPr lang="en-GB" sz="800" i="1" dirty="0"/>
              <a:t>this morning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heute</a:t>
            </a:r>
            <a:r>
              <a:rPr lang="en-GB" sz="800" dirty="0"/>
              <a:t> </a:t>
            </a:r>
            <a:r>
              <a:rPr lang="en-GB" sz="800" dirty="0" err="1"/>
              <a:t>Nachmittag</a:t>
            </a:r>
            <a:r>
              <a:rPr lang="en-GB" sz="800" dirty="0"/>
              <a:t> (</a:t>
            </a:r>
            <a:r>
              <a:rPr lang="en-GB" sz="800" i="1" dirty="0"/>
              <a:t>this afternoon</a:t>
            </a:r>
            <a:r>
              <a:rPr lang="en-GB" sz="800" dirty="0"/>
              <a:t>)</a:t>
            </a:r>
          </a:p>
          <a:p>
            <a:r>
              <a:rPr lang="en-GB" sz="800" dirty="0" err="1"/>
              <a:t>heute</a:t>
            </a:r>
            <a:r>
              <a:rPr lang="en-GB" sz="800" dirty="0"/>
              <a:t> </a:t>
            </a:r>
            <a:r>
              <a:rPr lang="en-GB" sz="800" dirty="0" err="1"/>
              <a:t>Abend</a:t>
            </a:r>
            <a:r>
              <a:rPr lang="en-GB" sz="800" dirty="0"/>
              <a:t> (</a:t>
            </a:r>
            <a:r>
              <a:rPr lang="en-GB" sz="800" i="1" dirty="0"/>
              <a:t>tonight</a:t>
            </a:r>
            <a:r>
              <a:rPr lang="en-GB" sz="800" dirty="0"/>
              <a:t>)</a:t>
            </a:r>
          </a:p>
          <a:p>
            <a:r>
              <a:rPr lang="en-GB" sz="800" dirty="0" err="1"/>
              <a:t>diese</a:t>
            </a:r>
            <a:r>
              <a:rPr lang="en-GB" sz="800" dirty="0"/>
              <a:t> </a:t>
            </a:r>
            <a:r>
              <a:rPr lang="en-GB" sz="800" dirty="0" err="1"/>
              <a:t>Woche</a:t>
            </a:r>
            <a:r>
              <a:rPr lang="en-GB" sz="800" dirty="0"/>
              <a:t> (</a:t>
            </a:r>
            <a:r>
              <a:rPr lang="en-GB" sz="800" i="1" dirty="0"/>
              <a:t>this week</a:t>
            </a:r>
            <a:r>
              <a:rPr lang="en-GB" sz="800" dirty="0"/>
              <a:t>)</a:t>
            </a:r>
          </a:p>
          <a:p>
            <a:r>
              <a:rPr lang="en-GB" sz="800" dirty="0"/>
              <a:t>dieses </a:t>
            </a:r>
            <a:r>
              <a:rPr lang="en-GB" sz="800" dirty="0" err="1"/>
              <a:t>Jahr</a:t>
            </a:r>
            <a:r>
              <a:rPr lang="en-GB" sz="800" dirty="0"/>
              <a:t> (</a:t>
            </a:r>
            <a:r>
              <a:rPr lang="en-GB" sz="800" i="1" dirty="0"/>
              <a:t>this year</a:t>
            </a:r>
            <a:r>
              <a:rPr lang="en-GB" sz="800" dirty="0"/>
              <a:t>)</a:t>
            </a:r>
          </a:p>
          <a:p>
            <a:r>
              <a:rPr lang="en-GB" sz="800" dirty="0"/>
              <a:t>1999 (</a:t>
            </a:r>
            <a:r>
              <a:rPr lang="en-GB" sz="800" i="1" dirty="0"/>
              <a:t>in 1999</a:t>
            </a:r>
            <a:r>
              <a:rPr lang="en-GB" sz="800" dirty="0"/>
              <a:t>)</a:t>
            </a:r>
            <a:endParaRPr lang="en-GB" sz="3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5930495" y="980728"/>
            <a:ext cx="16658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 smtClean="0">
                <a:latin typeface="Lucida Handwriting" panose="03010101010101010101" pitchFamily="66" charset="0"/>
              </a:rPr>
              <a:t>Time phrases…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02821" y="2885120"/>
            <a:ext cx="3056916" cy="2181435"/>
            <a:chOff x="2987824" y="4948324"/>
            <a:chExt cx="2818271" cy="1909676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4948324"/>
              <a:ext cx="2574295" cy="1909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59832" y="4987602"/>
              <a:ext cx="2746263" cy="323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00" b="1" i="1" u="sng" dirty="0" smtClean="0">
                  <a:latin typeface="+mj-lt"/>
                  <a:ea typeface="Times New Roman"/>
                </a:rPr>
                <a:t>Perfect Tense</a:t>
              </a:r>
              <a:endParaRPr lang="en-GB" sz="1000" dirty="0">
                <a:latin typeface="+mj-lt"/>
                <a:ea typeface="Times New Roman"/>
              </a:endParaRPr>
            </a:p>
            <a:p>
              <a:pPr>
                <a:spcAft>
                  <a:spcPts val="0"/>
                </a:spcAft>
              </a:pPr>
              <a:endParaRPr lang="en-GB" sz="8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764" y="1212937"/>
            <a:ext cx="1039689" cy="1170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 descr="Image result for german fla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2339">
            <a:off x="8054088" y="208035"/>
            <a:ext cx="899258" cy="89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2016" y="1216120"/>
            <a:ext cx="2714932" cy="552458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spcAft>
                <a:spcPts val="0"/>
              </a:spcAft>
            </a:pPr>
            <a:endParaRPr lang="en-GB" sz="100" dirty="0">
              <a:ea typeface="Times New Roman"/>
            </a:endParaRPr>
          </a:p>
          <a:p>
            <a:r>
              <a:rPr lang="en-GB" sz="800" dirty="0" err="1" smtClean="0"/>
              <a:t>jetzt</a:t>
            </a:r>
            <a:r>
              <a:rPr lang="en-GB" sz="800" dirty="0" smtClean="0"/>
              <a:t> </a:t>
            </a:r>
            <a:r>
              <a:rPr lang="en-GB" sz="800" dirty="0"/>
              <a:t>(</a:t>
            </a:r>
            <a:r>
              <a:rPr lang="en-GB" sz="800" i="1" dirty="0"/>
              <a:t>now</a:t>
            </a:r>
            <a:r>
              <a:rPr lang="en-GB" sz="800" dirty="0"/>
              <a:t>)</a:t>
            </a:r>
          </a:p>
          <a:p>
            <a:r>
              <a:rPr lang="en-GB" sz="800" dirty="0" err="1"/>
              <a:t>sofort</a:t>
            </a:r>
            <a:r>
              <a:rPr lang="en-GB" sz="800" dirty="0"/>
              <a:t> (</a:t>
            </a:r>
            <a:r>
              <a:rPr lang="en-GB" sz="800" i="1" dirty="0"/>
              <a:t>right now</a:t>
            </a:r>
            <a:r>
              <a:rPr lang="en-GB" sz="800" dirty="0"/>
              <a:t>)</a:t>
            </a:r>
          </a:p>
          <a:p>
            <a:r>
              <a:rPr lang="en-GB" sz="800" dirty="0" err="1"/>
              <a:t>heute</a:t>
            </a:r>
            <a:r>
              <a:rPr lang="en-GB" sz="800" dirty="0"/>
              <a:t> (</a:t>
            </a:r>
            <a:r>
              <a:rPr lang="en-GB" sz="800" i="1" dirty="0"/>
              <a:t>today</a:t>
            </a:r>
            <a:r>
              <a:rPr lang="en-GB" sz="800" dirty="0"/>
              <a:t>)</a:t>
            </a:r>
          </a:p>
          <a:p>
            <a:r>
              <a:rPr lang="en-GB" sz="800" dirty="0" err="1"/>
              <a:t>heutzutage</a:t>
            </a:r>
            <a:r>
              <a:rPr lang="en-GB" sz="800" dirty="0"/>
              <a:t> (</a:t>
            </a:r>
            <a:r>
              <a:rPr lang="en-GB" sz="800" i="1" dirty="0"/>
              <a:t>nowadays</a:t>
            </a:r>
            <a:r>
              <a:rPr lang="en-GB" sz="800" dirty="0"/>
              <a:t>)</a:t>
            </a:r>
          </a:p>
          <a:p>
            <a:r>
              <a:rPr lang="en-GB" sz="800" dirty="0"/>
              <a:t>am Morgen / morgens (</a:t>
            </a:r>
            <a:r>
              <a:rPr lang="en-GB" sz="800" i="1" dirty="0"/>
              <a:t>in the morning</a:t>
            </a:r>
            <a:r>
              <a:rPr lang="en-GB" sz="800" dirty="0"/>
              <a:t>)</a:t>
            </a:r>
          </a:p>
          <a:p>
            <a:r>
              <a:rPr lang="en-GB" sz="800" dirty="0"/>
              <a:t>am </a:t>
            </a:r>
            <a:r>
              <a:rPr lang="en-GB" sz="800" dirty="0" err="1"/>
              <a:t>Nachmittag</a:t>
            </a:r>
            <a:r>
              <a:rPr lang="en-GB" sz="800" dirty="0"/>
              <a:t> / </a:t>
            </a:r>
            <a:r>
              <a:rPr lang="en-GB" sz="800" dirty="0" err="1"/>
              <a:t>nachmittags</a:t>
            </a:r>
            <a:endParaRPr lang="en-GB" sz="800" dirty="0"/>
          </a:p>
          <a:p>
            <a:r>
              <a:rPr lang="en-GB" sz="800" dirty="0"/>
              <a:t>(</a:t>
            </a:r>
            <a:r>
              <a:rPr lang="en-GB" sz="800" i="1" dirty="0"/>
              <a:t>in the afternoon</a:t>
            </a:r>
            <a:r>
              <a:rPr lang="en-GB" sz="800" dirty="0"/>
              <a:t>)</a:t>
            </a:r>
          </a:p>
          <a:p>
            <a:r>
              <a:rPr lang="en-GB" sz="800" dirty="0"/>
              <a:t>am </a:t>
            </a:r>
            <a:r>
              <a:rPr lang="en-GB" sz="800" dirty="0" err="1"/>
              <a:t>Abend</a:t>
            </a:r>
            <a:r>
              <a:rPr lang="en-GB" sz="800" dirty="0"/>
              <a:t> / </a:t>
            </a:r>
            <a:r>
              <a:rPr lang="en-GB" sz="800" dirty="0" err="1"/>
              <a:t>abends</a:t>
            </a:r>
            <a:r>
              <a:rPr lang="en-GB" sz="800" dirty="0"/>
              <a:t> (</a:t>
            </a:r>
            <a:r>
              <a:rPr lang="en-GB" sz="800" i="1" dirty="0"/>
              <a:t>in the evening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jeden</a:t>
            </a:r>
            <a:r>
              <a:rPr lang="en-GB" sz="800" dirty="0"/>
              <a:t> Tag (</a:t>
            </a:r>
            <a:r>
              <a:rPr lang="en-GB" sz="800" i="1" dirty="0"/>
              <a:t>every day</a:t>
            </a:r>
            <a:r>
              <a:rPr lang="en-GB" sz="800" dirty="0"/>
              <a:t>)</a:t>
            </a:r>
          </a:p>
          <a:p>
            <a:r>
              <a:rPr lang="en-GB" sz="800" dirty="0" err="1"/>
              <a:t>jede</a:t>
            </a:r>
            <a:r>
              <a:rPr lang="en-GB" sz="800" dirty="0"/>
              <a:t> </a:t>
            </a:r>
            <a:r>
              <a:rPr lang="en-GB" sz="800" dirty="0" err="1"/>
              <a:t>Woche</a:t>
            </a:r>
            <a:r>
              <a:rPr lang="en-GB" sz="800" dirty="0"/>
              <a:t> (</a:t>
            </a:r>
            <a:r>
              <a:rPr lang="en-GB" sz="800" i="1" dirty="0"/>
              <a:t>every week</a:t>
            </a:r>
            <a:r>
              <a:rPr lang="en-GB" sz="800" dirty="0"/>
              <a:t>)</a:t>
            </a:r>
          </a:p>
          <a:p>
            <a:r>
              <a:rPr lang="en-GB" sz="800" dirty="0" err="1"/>
              <a:t>einmal</a:t>
            </a:r>
            <a:r>
              <a:rPr lang="en-GB" sz="800" dirty="0"/>
              <a:t> in der </a:t>
            </a:r>
            <a:r>
              <a:rPr lang="en-GB" sz="800" dirty="0" err="1"/>
              <a:t>Woche</a:t>
            </a:r>
            <a:r>
              <a:rPr lang="en-GB" sz="800" dirty="0"/>
              <a:t> (</a:t>
            </a:r>
            <a:r>
              <a:rPr lang="en-GB" sz="800" i="1" dirty="0"/>
              <a:t>once a week</a:t>
            </a:r>
            <a:r>
              <a:rPr lang="en-GB" sz="800" dirty="0"/>
              <a:t>)</a:t>
            </a:r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endParaRPr lang="en-GB" sz="800" dirty="0"/>
          </a:p>
          <a:p>
            <a:endParaRPr lang="en-GB" sz="800" dirty="0" smtClean="0"/>
          </a:p>
          <a:p>
            <a:endParaRPr lang="en-GB" sz="800" dirty="0"/>
          </a:p>
          <a:p>
            <a:r>
              <a:rPr lang="en-GB" sz="800" dirty="0" err="1" smtClean="0"/>
              <a:t>fünfmal</a:t>
            </a:r>
            <a:r>
              <a:rPr lang="en-GB" sz="800" dirty="0" smtClean="0"/>
              <a:t> </a:t>
            </a:r>
            <a:r>
              <a:rPr lang="en-GB" sz="800" dirty="0" err="1"/>
              <a:t>im</a:t>
            </a:r>
            <a:r>
              <a:rPr lang="en-GB" sz="800" dirty="0"/>
              <a:t> </a:t>
            </a:r>
            <a:r>
              <a:rPr lang="en-GB" sz="800" dirty="0" err="1"/>
              <a:t>Monat</a:t>
            </a:r>
            <a:r>
              <a:rPr lang="en-GB" sz="800" dirty="0"/>
              <a:t> (</a:t>
            </a:r>
            <a:r>
              <a:rPr lang="en-GB" sz="800" i="1" dirty="0"/>
              <a:t>five times a month</a:t>
            </a:r>
            <a:r>
              <a:rPr lang="en-GB" sz="800" dirty="0"/>
              <a:t>)</a:t>
            </a:r>
          </a:p>
          <a:p>
            <a:r>
              <a:rPr lang="en-GB" sz="800" dirty="0" err="1"/>
              <a:t>jeden</a:t>
            </a:r>
            <a:r>
              <a:rPr lang="en-GB" sz="800" dirty="0"/>
              <a:t> </a:t>
            </a:r>
            <a:r>
              <a:rPr lang="en-GB" sz="800" dirty="0" err="1"/>
              <a:t>Monat</a:t>
            </a:r>
            <a:r>
              <a:rPr lang="en-GB" sz="800" dirty="0"/>
              <a:t> (</a:t>
            </a:r>
            <a:r>
              <a:rPr lang="en-GB" sz="800" i="1" dirty="0"/>
              <a:t>every </a:t>
            </a:r>
            <a:r>
              <a:rPr lang="en-GB" sz="800" i="1" dirty="0" smtClean="0"/>
              <a:t>month</a:t>
            </a:r>
            <a:r>
              <a:rPr lang="en-GB" sz="800" dirty="0" smtClean="0"/>
              <a:t>)</a:t>
            </a:r>
            <a:endParaRPr lang="en-GB" sz="800" dirty="0"/>
          </a:p>
          <a:p>
            <a:r>
              <a:rPr lang="en-GB" sz="800" dirty="0" smtClean="0"/>
              <a:t>so </a:t>
            </a:r>
            <a:r>
              <a:rPr lang="en-GB" sz="800" dirty="0"/>
              <a:t>bald </a:t>
            </a:r>
            <a:r>
              <a:rPr lang="en-GB" sz="800" dirty="0" err="1"/>
              <a:t>wie</a:t>
            </a:r>
            <a:r>
              <a:rPr lang="en-GB" sz="800" dirty="0"/>
              <a:t> </a:t>
            </a:r>
            <a:r>
              <a:rPr lang="en-GB" sz="800" dirty="0" err="1"/>
              <a:t>möglich</a:t>
            </a:r>
            <a:endParaRPr lang="en-GB" sz="800" dirty="0"/>
          </a:p>
          <a:p>
            <a:r>
              <a:rPr lang="en-GB" sz="800" dirty="0"/>
              <a:t>(</a:t>
            </a:r>
            <a:r>
              <a:rPr lang="en-GB" sz="800" i="1" dirty="0"/>
              <a:t>as soon as possible</a:t>
            </a:r>
            <a:r>
              <a:rPr lang="en-GB" sz="800" dirty="0"/>
              <a:t>)</a:t>
            </a:r>
          </a:p>
          <a:p>
            <a:r>
              <a:rPr lang="en-GB" sz="800" dirty="0" err="1" smtClean="0"/>
              <a:t>immer</a:t>
            </a:r>
            <a:r>
              <a:rPr lang="en-GB" sz="800" dirty="0" smtClean="0"/>
              <a:t> </a:t>
            </a:r>
            <a:r>
              <a:rPr lang="en-GB" sz="800" dirty="0"/>
              <a:t>(</a:t>
            </a:r>
            <a:r>
              <a:rPr lang="en-GB" sz="800" i="1" dirty="0"/>
              <a:t>always</a:t>
            </a:r>
            <a:r>
              <a:rPr lang="en-GB" sz="800" dirty="0"/>
              <a:t>)</a:t>
            </a:r>
          </a:p>
          <a:p>
            <a:r>
              <a:rPr lang="en-GB" sz="800" dirty="0" err="1"/>
              <a:t>normalerweise</a:t>
            </a:r>
            <a:r>
              <a:rPr lang="en-GB" sz="800" dirty="0"/>
              <a:t> (</a:t>
            </a:r>
            <a:r>
              <a:rPr lang="en-GB" sz="800" i="1" dirty="0"/>
              <a:t>usually</a:t>
            </a:r>
            <a:r>
              <a:rPr lang="en-GB" sz="800" dirty="0"/>
              <a:t>)</a:t>
            </a:r>
          </a:p>
          <a:p>
            <a:r>
              <a:rPr lang="en-GB" sz="800" dirty="0"/>
              <a:t>oft (</a:t>
            </a:r>
            <a:r>
              <a:rPr lang="en-GB" sz="800" i="1" dirty="0"/>
              <a:t>often</a:t>
            </a:r>
            <a:r>
              <a:rPr lang="en-GB" sz="800" dirty="0"/>
              <a:t>)</a:t>
            </a:r>
          </a:p>
          <a:p>
            <a:r>
              <a:rPr lang="en-GB" sz="800" dirty="0"/>
              <a:t>ab und </a:t>
            </a:r>
            <a:r>
              <a:rPr lang="en-GB" sz="800" dirty="0" err="1"/>
              <a:t>zu</a:t>
            </a:r>
            <a:r>
              <a:rPr lang="en-GB" sz="800" dirty="0"/>
              <a:t> (</a:t>
            </a:r>
            <a:r>
              <a:rPr lang="en-GB" sz="800" i="1" dirty="0"/>
              <a:t>from time to time</a:t>
            </a:r>
            <a:r>
              <a:rPr lang="en-GB" sz="800" dirty="0"/>
              <a:t>)</a:t>
            </a:r>
          </a:p>
          <a:p>
            <a:r>
              <a:rPr lang="en-GB" sz="800" dirty="0" err="1"/>
              <a:t>manchmal</a:t>
            </a:r>
            <a:r>
              <a:rPr lang="en-GB" sz="800" dirty="0"/>
              <a:t> (</a:t>
            </a:r>
            <a:r>
              <a:rPr lang="en-GB" sz="800" i="1" dirty="0"/>
              <a:t>sometimes</a:t>
            </a:r>
            <a:r>
              <a:rPr lang="en-GB" sz="800" dirty="0"/>
              <a:t>)</a:t>
            </a:r>
          </a:p>
          <a:p>
            <a:r>
              <a:rPr lang="en-GB" sz="800" dirty="0"/>
              <a:t>fast </a:t>
            </a:r>
            <a:r>
              <a:rPr lang="en-GB" sz="800" dirty="0" err="1"/>
              <a:t>nie</a:t>
            </a:r>
            <a:r>
              <a:rPr lang="en-GB" sz="800" dirty="0"/>
              <a:t> (</a:t>
            </a:r>
            <a:r>
              <a:rPr lang="en-GB" sz="800" i="1" dirty="0"/>
              <a:t>hardly ever</a:t>
            </a:r>
            <a:r>
              <a:rPr lang="en-GB" sz="800" dirty="0"/>
              <a:t>)</a:t>
            </a:r>
          </a:p>
          <a:p>
            <a:r>
              <a:rPr lang="en-GB" sz="800" dirty="0" err="1"/>
              <a:t>nie</a:t>
            </a:r>
            <a:r>
              <a:rPr lang="en-GB" sz="800" dirty="0"/>
              <a:t> / </a:t>
            </a:r>
            <a:r>
              <a:rPr lang="en-GB" sz="800" dirty="0" err="1"/>
              <a:t>niemals</a:t>
            </a:r>
            <a:r>
              <a:rPr lang="en-GB" sz="800" dirty="0"/>
              <a:t> (</a:t>
            </a:r>
            <a:r>
              <a:rPr lang="en-GB" sz="800" i="1" dirty="0"/>
              <a:t>never</a:t>
            </a:r>
            <a:r>
              <a:rPr lang="en-GB" sz="800" dirty="0"/>
              <a:t>)</a:t>
            </a:r>
          </a:p>
          <a:p>
            <a:r>
              <a:rPr lang="en-GB" sz="800" dirty="0"/>
              <a:t>bald (</a:t>
            </a:r>
            <a:r>
              <a:rPr lang="en-GB" sz="800" i="1" dirty="0"/>
              <a:t>soon</a:t>
            </a:r>
            <a:r>
              <a:rPr lang="en-GB" sz="800" dirty="0"/>
              <a:t>)</a:t>
            </a:r>
          </a:p>
          <a:p>
            <a:r>
              <a:rPr lang="en-GB" sz="800" dirty="0" err="1"/>
              <a:t>früh</a:t>
            </a:r>
            <a:r>
              <a:rPr lang="en-GB" sz="800" dirty="0"/>
              <a:t> (</a:t>
            </a:r>
            <a:r>
              <a:rPr lang="en-GB" sz="800" i="1" dirty="0"/>
              <a:t>early</a:t>
            </a:r>
            <a:r>
              <a:rPr lang="en-GB" sz="800" dirty="0"/>
              <a:t>)</a:t>
            </a:r>
            <a:endParaRPr lang="fr-FR" sz="100" b="1" dirty="0">
              <a:latin typeface="Trebuchet MS"/>
              <a:ea typeface="Times New Roman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5160" y="980728"/>
            <a:ext cx="166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latin typeface="Lucida Handwriting" panose="03010101010101010101" pitchFamily="66" charset="0"/>
              </a:rPr>
              <a:t>Time phrases…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39728" y="980728"/>
            <a:ext cx="16658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i="1" dirty="0">
                <a:latin typeface="Lucida Handwriting" panose="03010101010101010101" pitchFamily="66" charset="0"/>
              </a:rPr>
              <a:t>Time phrases…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35093" y="1159226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/>
              <a:t>morgen (</a:t>
            </a:r>
            <a:r>
              <a:rPr lang="en-GB" sz="800" i="1" dirty="0"/>
              <a:t>tomorrow</a:t>
            </a:r>
            <a:r>
              <a:rPr lang="en-GB" sz="800" dirty="0"/>
              <a:t>)</a:t>
            </a:r>
          </a:p>
          <a:p>
            <a:r>
              <a:rPr lang="en-GB" sz="800" dirty="0" err="1"/>
              <a:t>übermorgen</a:t>
            </a:r>
            <a:r>
              <a:rPr lang="en-GB" sz="800" dirty="0"/>
              <a:t> (</a:t>
            </a:r>
            <a:r>
              <a:rPr lang="en-GB" sz="800" i="1" dirty="0"/>
              <a:t>the day after tomorrow</a:t>
            </a:r>
            <a:r>
              <a:rPr lang="en-GB" sz="800" dirty="0"/>
              <a:t>)</a:t>
            </a:r>
          </a:p>
          <a:p>
            <a:r>
              <a:rPr lang="en-GB" sz="800" dirty="0"/>
              <a:t>morgen </a:t>
            </a:r>
            <a:r>
              <a:rPr lang="en-GB" sz="800" dirty="0" err="1"/>
              <a:t>Vormittag</a:t>
            </a:r>
            <a:r>
              <a:rPr lang="en-GB" sz="800" dirty="0"/>
              <a:t> (</a:t>
            </a:r>
            <a:r>
              <a:rPr lang="en-GB" sz="800" i="1" dirty="0"/>
              <a:t>tomorrow morning</a:t>
            </a:r>
            <a:r>
              <a:rPr lang="en-GB" sz="800" dirty="0"/>
              <a:t>)</a:t>
            </a:r>
          </a:p>
          <a:p>
            <a:r>
              <a:rPr lang="en-GB" sz="800" dirty="0"/>
              <a:t>morgen </a:t>
            </a:r>
            <a:r>
              <a:rPr lang="en-GB" sz="800" dirty="0" err="1"/>
              <a:t>Nachmittag</a:t>
            </a:r>
            <a:r>
              <a:rPr lang="en-GB" sz="800" dirty="0"/>
              <a:t> (</a:t>
            </a:r>
            <a:r>
              <a:rPr lang="en-GB" sz="800" i="1" dirty="0"/>
              <a:t>tomorrow afternoon</a:t>
            </a:r>
            <a:r>
              <a:rPr lang="en-GB" sz="800" dirty="0"/>
              <a:t>)</a:t>
            </a:r>
          </a:p>
          <a:p>
            <a:r>
              <a:rPr lang="en-GB" sz="800" dirty="0"/>
              <a:t>morgen </a:t>
            </a:r>
            <a:r>
              <a:rPr lang="en-GB" sz="800" dirty="0" err="1"/>
              <a:t>Abend</a:t>
            </a:r>
            <a:r>
              <a:rPr lang="en-GB" sz="800" dirty="0"/>
              <a:t> (</a:t>
            </a:r>
            <a:r>
              <a:rPr lang="en-GB" sz="800" i="1" dirty="0"/>
              <a:t>tomorrow evening</a:t>
            </a:r>
            <a:r>
              <a:rPr lang="en-GB" sz="800" dirty="0"/>
              <a:t>)</a:t>
            </a:r>
          </a:p>
          <a:p>
            <a:r>
              <a:rPr lang="en-GB" sz="800" dirty="0" err="1"/>
              <a:t>nächste</a:t>
            </a:r>
            <a:r>
              <a:rPr lang="en-GB" sz="800" dirty="0"/>
              <a:t> </a:t>
            </a:r>
            <a:r>
              <a:rPr lang="en-GB" sz="800" dirty="0" err="1"/>
              <a:t>Woche</a:t>
            </a:r>
            <a:r>
              <a:rPr lang="en-GB" sz="800" dirty="0"/>
              <a:t> (</a:t>
            </a:r>
            <a:r>
              <a:rPr lang="en-GB" sz="800" i="1" dirty="0"/>
              <a:t>next week</a:t>
            </a:r>
            <a:r>
              <a:rPr lang="en-GB" sz="800" dirty="0"/>
              <a:t>)</a:t>
            </a:r>
          </a:p>
          <a:p>
            <a:r>
              <a:rPr lang="en-GB" sz="800" dirty="0" err="1"/>
              <a:t>nächsten</a:t>
            </a:r>
            <a:r>
              <a:rPr lang="en-GB" sz="800" dirty="0"/>
              <a:t> </a:t>
            </a:r>
            <a:r>
              <a:rPr lang="en-GB" sz="800" dirty="0" err="1"/>
              <a:t>Monat</a:t>
            </a:r>
            <a:r>
              <a:rPr lang="en-GB" sz="800" dirty="0"/>
              <a:t> (</a:t>
            </a:r>
            <a:r>
              <a:rPr lang="en-GB" sz="800" i="1" dirty="0"/>
              <a:t>next month</a:t>
            </a:r>
            <a:r>
              <a:rPr lang="en-GB" sz="800" dirty="0"/>
              <a:t>)</a:t>
            </a:r>
          </a:p>
          <a:p>
            <a:r>
              <a:rPr lang="en-GB" sz="800" dirty="0" err="1"/>
              <a:t>nächstes</a:t>
            </a:r>
            <a:r>
              <a:rPr lang="en-GB" sz="800" dirty="0"/>
              <a:t> </a:t>
            </a:r>
            <a:r>
              <a:rPr lang="en-GB" sz="800" dirty="0" err="1"/>
              <a:t>Jahr</a:t>
            </a:r>
            <a:r>
              <a:rPr lang="en-GB" sz="800" dirty="0"/>
              <a:t> (</a:t>
            </a:r>
            <a:r>
              <a:rPr lang="en-GB" sz="800" i="1" dirty="0"/>
              <a:t>next year</a:t>
            </a:r>
            <a:r>
              <a:rPr lang="en-GB" sz="800" dirty="0"/>
              <a:t>)</a:t>
            </a:r>
          </a:p>
          <a:p>
            <a:r>
              <a:rPr lang="en-GB" sz="800" dirty="0" err="1"/>
              <a:t>nächsten</a:t>
            </a:r>
            <a:r>
              <a:rPr lang="en-GB" sz="800" dirty="0"/>
              <a:t> Montag (</a:t>
            </a:r>
            <a:r>
              <a:rPr lang="en-GB" sz="800" i="1" dirty="0"/>
              <a:t>next Monday</a:t>
            </a:r>
            <a:r>
              <a:rPr lang="en-GB" sz="800" dirty="0"/>
              <a:t>)</a:t>
            </a:r>
          </a:p>
          <a:p>
            <a:r>
              <a:rPr lang="en-GB" sz="800" dirty="0"/>
              <a:t>in </a:t>
            </a:r>
            <a:r>
              <a:rPr lang="en-GB" sz="800" dirty="0" err="1"/>
              <a:t>einer</a:t>
            </a:r>
            <a:r>
              <a:rPr lang="en-GB" sz="800" dirty="0"/>
              <a:t> </a:t>
            </a:r>
            <a:r>
              <a:rPr lang="en-GB" sz="800" dirty="0" err="1"/>
              <a:t>Woche</a:t>
            </a:r>
            <a:r>
              <a:rPr lang="en-GB" sz="800" dirty="0"/>
              <a:t> (</a:t>
            </a:r>
            <a:r>
              <a:rPr lang="en-GB" sz="800" i="1" dirty="0"/>
              <a:t>in a week’s time</a:t>
            </a:r>
            <a:r>
              <a:rPr lang="en-GB" sz="800" dirty="0"/>
              <a:t>)</a:t>
            </a:r>
          </a:p>
          <a:p>
            <a:r>
              <a:rPr lang="en-GB" sz="800" dirty="0"/>
              <a:t>in </a:t>
            </a:r>
            <a:r>
              <a:rPr lang="en-GB" sz="800" dirty="0" err="1"/>
              <a:t>einem</a:t>
            </a:r>
            <a:r>
              <a:rPr lang="en-GB" sz="800" dirty="0"/>
              <a:t> </a:t>
            </a:r>
            <a:r>
              <a:rPr lang="en-GB" sz="800" dirty="0" err="1"/>
              <a:t>Monat</a:t>
            </a:r>
            <a:r>
              <a:rPr lang="en-GB" sz="800" dirty="0"/>
              <a:t> (</a:t>
            </a:r>
            <a:r>
              <a:rPr lang="en-GB" sz="800" i="1" dirty="0"/>
              <a:t>in a month’s time</a:t>
            </a:r>
            <a:r>
              <a:rPr lang="en-GB" sz="800" dirty="0"/>
              <a:t>)</a:t>
            </a:r>
          </a:p>
          <a:p>
            <a:r>
              <a:rPr lang="de-DE" sz="800" dirty="0"/>
              <a:t>in einem Jahr (</a:t>
            </a:r>
            <a:r>
              <a:rPr lang="de-DE" sz="800" i="1" dirty="0"/>
              <a:t>in a year’s time</a:t>
            </a:r>
            <a:r>
              <a:rPr lang="de-DE" sz="800" dirty="0"/>
              <a:t>)</a:t>
            </a:r>
          </a:p>
          <a:p>
            <a:r>
              <a:rPr lang="en-GB" sz="800" dirty="0"/>
              <a:t>in </a:t>
            </a:r>
            <a:r>
              <a:rPr lang="en-GB" sz="800" dirty="0" err="1"/>
              <a:t>Zukunft</a:t>
            </a:r>
            <a:r>
              <a:rPr lang="en-GB" sz="800" dirty="0"/>
              <a:t> (</a:t>
            </a:r>
            <a:r>
              <a:rPr lang="en-GB" sz="800" i="1" dirty="0"/>
              <a:t>in the future</a:t>
            </a:r>
            <a:r>
              <a:rPr lang="en-GB" sz="800" dirty="0"/>
              <a:t>)</a:t>
            </a:r>
          </a:p>
          <a:p>
            <a:r>
              <a:rPr lang="en-GB" sz="800" dirty="0" err="1"/>
              <a:t>nach</a:t>
            </a:r>
            <a:r>
              <a:rPr lang="en-GB" sz="800" dirty="0"/>
              <a:t> (</a:t>
            </a:r>
            <a:r>
              <a:rPr lang="en-GB" sz="800" i="1" dirty="0"/>
              <a:t>after</a:t>
            </a:r>
            <a:r>
              <a:rPr lang="en-GB" sz="800" dirty="0"/>
              <a:t>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838" y="4576285"/>
            <a:ext cx="1916483" cy="2108475"/>
            <a:chOff x="2760260" y="2896465"/>
            <a:chExt cx="1916483" cy="2108475"/>
          </a:xfrm>
        </p:grpSpPr>
        <p:sp>
          <p:nvSpPr>
            <p:cNvPr id="21" name="Rounded Rectangle 20"/>
            <p:cNvSpPr/>
            <p:nvPr/>
          </p:nvSpPr>
          <p:spPr>
            <a:xfrm>
              <a:off x="2760260" y="2896465"/>
              <a:ext cx="1745309" cy="2108475"/>
            </a:xfrm>
            <a:prstGeom prst="roundRect">
              <a:avLst/>
            </a:prstGeom>
            <a:ln>
              <a:solidFill>
                <a:srgbClr val="4BACC6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805269" y="2922093"/>
              <a:ext cx="1871474" cy="2046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700" dirty="0">
                  <a:latin typeface="+mj-lt"/>
                </a:rPr>
                <a:t>These verbs are always followed by an</a:t>
              </a:r>
            </a:p>
            <a:p>
              <a:r>
                <a:rPr lang="en-GB" sz="700" b="1" dirty="0">
                  <a:latin typeface="+mj-lt"/>
                </a:rPr>
                <a:t>infinitive</a:t>
              </a:r>
              <a:r>
                <a:rPr lang="en-GB" sz="700" dirty="0">
                  <a:latin typeface="+mj-lt"/>
                </a:rPr>
                <a:t>. The infinitive will always be at</a:t>
              </a:r>
            </a:p>
            <a:p>
              <a:r>
                <a:rPr lang="en-GB" sz="700" dirty="0">
                  <a:latin typeface="+mj-lt"/>
                </a:rPr>
                <a:t>the end of the sentence:</a:t>
              </a:r>
            </a:p>
            <a:p>
              <a:r>
                <a:rPr lang="en-GB" sz="700" b="1" u="sng" dirty="0">
                  <a:latin typeface="+mj-lt"/>
                </a:rPr>
                <a:t>MÖGEN</a:t>
              </a:r>
              <a:r>
                <a:rPr lang="en-GB" sz="700" b="1" dirty="0">
                  <a:latin typeface="+mj-lt"/>
                </a:rPr>
                <a:t> </a:t>
              </a:r>
              <a:r>
                <a:rPr lang="en-GB" sz="700" b="1" u="sng" dirty="0">
                  <a:latin typeface="+mj-lt"/>
                </a:rPr>
                <a:t>KÖNNEN</a:t>
              </a:r>
              <a:r>
                <a:rPr lang="en-GB" sz="700" b="1" dirty="0">
                  <a:latin typeface="+mj-lt"/>
                </a:rPr>
                <a:t> </a:t>
              </a:r>
              <a:r>
                <a:rPr lang="en-GB" sz="700" b="1" u="sng" dirty="0">
                  <a:latin typeface="+mj-lt"/>
                </a:rPr>
                <a:t>DÜRFEN</a:t>
              </a:r>
            </a:p>
            <a:p>
              <a:r>
                <a:rPr lang="en-GB" sz="400" b="1" dirty="0">
                  <a:latin typeface="+mj-lt"/>
                </a:rPr>
                <a:t>(like) </a:t>
              </a:r>
              <a:r>
                <a:rPr lang="en-GB" sz="400" b="1" dirty="0" smtClean="0">
                  <a:latin typeface="+mj-lt"/>
                </a:rPr>
                <a:t>                   (</a:t>
              </a:r>
              <a:r>
                <a:rPr lang="en-GB" sz="400" b="1" dirty="0">
                  <a:latin typeface="+mj-lt"/>
                </a:rPr>
                <a:t>can) </a:t>
              </a:r>
              <a:r>
                <a:rPr lang="en-GB" sz="400" b="1" dirty="0" smtClean="0">
                  <a:latin typeface="+mj-lt"/>
                </a:rPr>
                <a:t>                    (</a:t>
              </a:r>
              <a:r>
                <a:rPr lang="en-GB" sz="400" b="1" dirty="0">
                  <a:latin typeface="+mj-lt"/>
                </a:rPr>
                <a:t>be allowed)</a:t>
              </a:r>
            </a:p>
            <a:p>
              <a:r>
                <a:rPr lang="en-GB" sz="700" b="1" dirty="0">
                  <a:latin typeface="+mj-lt"/>
                </a:rPr>
                <a:t>ich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möchte</a:t>
              </a:r>
              <a:r>
                <a:rPr lang="en-GB" sz="700" dirty="0">
                  <a:latin typeface="+mj-lt"/>
                </a:rPr>
                <a:t>  </a:t>
              </a:r>
              <a:r>
                <a:rPr lang="en-GB" sz="700" dirty="0" smtClean="0">
                  <a:latin typeface="+mj-lt"/>
                </a:rPr>
                <a:t>  </a:t>
              </a:r>
              <a:r>
                <a:rPr lang="en-GB" sz="700" dirty="0" err="1" smtClean="0">
                  <a:latin typeface="+mj-lt"/>
                </a:rPr>
                <a:t>kann</a:t>
              </a:r>
              <a:r>
                <a:rPr lang="en-GB" sz="700" dirty="0" smtClean="0">
                  <a:latin typeface="+mj-lt"/>
                </a:rPr>
                <a:t>         </a:t>
              </a:r>
              <a:r>
                <a:rPr lang="en-GB" sz="700" dirty="0" err="1" smtClean="0">
                  <a:latin typeface="+mj-lt"/>
                </a:rPr>
                <a:t>darf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>
                  <a:latin typeface="+mj-lt"/>
                </a:rPr>
                <a:t>du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möchtest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 </a:t>
              </a:r>
              <a:r>
                <a:rPr lang="en-GB" sz="700" dirty="0" err="1" smtClean="0">
                  <a:latin typeface="+mj-lt"/>
                </a:rPr>
                <a:t>kannst</a:t>
              </a:r>
              <a:r>
                <a:rPr lang="en-GB" sz="700" dirty="0" smtClean="0">
                  <a:latin typeface="+mj-lt"/>
                </a:rPr>
                <a:t>       </a:t>
              </a:r>
              <a:r>
                <a:rPr lang="en-GB" sz="700" dirty="0" err="1" smtClean="0">
                  <a:latin typeface="+mj-lt"/>
                </a:rPr>
                <a:t>darfst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 err="1" smtClean="0">
                  <a:latin typeface="+mj-lt"/>
                </a:rPr>
                <a:t>er</a:t>
              </a:r>
              <a:r>
                <a:rPr lang="en-GB" sz="700" b="1" dirty="0" smtClean="0">
                  <a:latin typeface="+mj-lt"/>
                </a:rPr>
                <a:t>/</a:t>
              </a:r>
              <a:r>
                <a:rPr lang="en-GB" sz="700" b="1" dirty="0" err="1" smtClean="0">
                  <a:latin typeface="+mj-lt"/>
                </a:rPr>
                <a:t>sie</a:t>
              </a:r>
              <a:r>
                <a:rPr lang="en-GB" sz="700" b="1" dirty="0" smtClean="0">
                  <a:latin typeface="+mj-lt"/>
                </a:rPr>
                <a:t>/</a:t>
              </a:r>
              <a:r>
                <a:rPr lang="en-GB" sz="700" b="1" dirty="0" err="1" smtClean="0">
                  <a:latin typeface="+mj-lt"/>
                </a:rPr>
                <a:t>es</a:t>
              </a:r>
              <a:r>
                <a:rPr lang="en-GB" sz="700" dirty="0" smtClean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möchte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kann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  </a:t>
              </a:r>
              <a:r>
                <a:rPr lang="en-GB" sz="700" dirty="0" err="1" smtClean="0">
                  <a:latin typeface="+mj-lt"/>
                </a:rPr>
                <a:t>darf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 err="1">
                  <a:latin typeface="+mj-lt"/>
                </a:rPr>
                <a:t>wir</a:t>
              </a:r>
              <a:r>
                <a:rPr lang="en-GB" sz="700" b="1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möchten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  </a:t>
              </a:r>
              <a:r>
                <a:rPr lang="en-GB" sz="700" dirty="0" err="1" smtClean="0">
                  <a:latin typeface="+mj-lt"/>
                </a:rPr>
                <a:t>können</a:t>
              </a:r>
              <a:r>
                <a:rPr lang="en-GB" sz="700" dirty="0" smtClean="0">
                  <a:latin typeface="+mj-lt"/>
                </a:rPr>
                <a:t>    </a:t>
              </a:r>
              <a:r>
                <a:rPr lang="en-GB" sz="700" dirty="0" err="1" smtClean="0">
                  <a:latin typeface="+mj-lt"/>
                </a:rPr>
                <a:t>dürfen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 err="1">
                  <a:latin typeface="+mj-lt"/>
                </a:rPr>
                <a:t>ihr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möchtet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    </a:t>
              </a:r>
              <a:r>
                <a:rPr lang="en-GB" sz="700" dirty="0" err="1" smtClean="0">
                  <a:latin typeface="+mj-lt"/>
                </a:rPr>
                <a:t>könnt</a:t>
              </a:r>
              <a:r>
                <a:rPr lang="en-GB" sz="700" dirty="0" smtClean="0">
                  <a:latin typeface="+mj-lt"/>
                </a:rPr>
                <a:t>      </a:t>
              </a:r>
              <a:r>
                <a:rPr lang="en-GB" sz="700" dirty="0" err="1" smtClean="0">
                  <a:latin typeface="+mj-lt"/>
                </a:rPr>
                <a:t>dürft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 err="1">
                  <a:latin typeface="+mj-lt"/>
                </a:rPr>
                <a:t>sie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möchten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  </a:t>
              </a:r>
              <a:r>
                <a:rPr lang="en-GB" sz="700" dirty="0" err="1" smtClean="0">
                  <a:latin typeface="+mj-lt"/>
                </a:rPr>
                <a:t>können</a:t>
              </a:r>
              <a:r>
                <a:rPr lang="en-GB" sz="700" dirty="0" smtClean="0">
                  <a:latin typeface="+mj-lt"/>
                </a:rPr>
                <a:t>    </a:t>
              </a:r>
              <a:r>
                <a:rPr lang="en-GB" sz="700" dirty="0" err="1" smtClean="0">
                  <a:latin typeface="+mj-lt"/>
                </a:rPr>
                <a:t>dürfen</a:t>
              </a:r>
              <a:endParaRPr lang="en-GB" sz="700" dirty="0">
                <a:latin typeface="+mj-lt"/>
              </a:endParaRPr>
            </a:p>
            <a:p>
              <a:r>
                <a:rPr lang="en-GB" sz="700" b="1" u="sng" dirty="0">
                  <a:latin typeface="+mj-lt"/>
                </a:rPr>
                <a:t>MÜSSEN</a:t>
              </a:r>
              <a:r>
                <a:rPr lang="en-GB" sz="700" b="1" dirty="0">
                  <a:latin typeface="+mj-lt"/>
                </a:rPr>
                <a:t> </a:t>
              </a:r>
              <a:r>
                <a:rPr lang="en-GB" sz="700" b="1" u="sng" dirty="0">
                  <a:latin typeface="+mj-lt"/>
                </a:rPr>
                <a:t>WOLLEN</a:t>
              </a:r>
              <a:r>
                <a:rPr lang="en-GB" sz="700" b="1" dirty="0">
                  <a:latin typeface="+mj-lt"/>
                </a:rPr>
                <a:t> </a:t>
              </a:r>
              <a:r>
                <a:rPr lang="en-GB" sz="700" b="1" u="sng" dirty="0">
                  <a:latin typeface="+mj-lt"/>
                </a:rPr>
                <a:t>SOLLEN</a:t>
              </a:r>
            </a:p>
            <a:p>
              <a:r>
                <a:rPr lang="en-GB" sz="400" b="1" dirty="0">
                  <a:latin typeface="+mj-lt"/>
                </a:rPr>
                <a:t>(must) </a:t>
              </a:r>
              <a:r>
                <a:rPr lang="en-GB" sz="400" b="1" dirty="0" smtClean="0">
                  <a:latin typeface="+mj-lt"/>
                </a:rPr>
                <a:t>                 (</a:t>
              </a:r>
              <a:r>
                <a:rPr lang="en-GB" sz="400" b="1" dirty="0">
                  <a:latin typeface="+mj-lt"/>
                </a:rPr>
                <a:t>want) </a:t>
              </a:r>
              <a:r>
                <a:rPr lang="en-GB" sz="400" b="1" dirty="0" smtClean="0">
                  <a:latin typeface="+mj-lt"/>
                </a:rPr>
                <a:t>                 (</a:t>
              </a:r>
              <a:r>
                <a:rPr lang="en-GB" sz="400" b="1" dirty="0">
                  <a:latin typeface="+mj-lt"/>
                </a:rPr>
                <a:t>should)</a:t>
              </a:r>
            </a:p>
            <a:p>
              <a:r>
                <a:rPr lang="en-GB" sz="700" b="1" dirty="0">
                  <a:latin typeface="+mj-lt"/>
                </a:rPr>
                <a:t>ich </a:t>
              </a:r>
              <a:r>
                <a:rPr lang="en-GB" sz="700" dirty="0">
                  <a:latin typeface="+mj-lt"/>
                </a:rPr>
                <a:t>muss </a:t>
              </a:r>
              <a:r>
                <a:rPr lang="en-GB" sz="700" dirty="0" smtClean="0">
                  <a:latin typeface="+mj-lt"/>
                </a:rPr>
                <a:t>          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will        </a:t>
              </a:r>
              <a:r>
                <a:rPr lang="en-GB" sz="700" dirty="0" err="1" smtClean="0">
                  <a:latin typeface="+mj-lt"/>
                </a:rPr>
                <a:t>soll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>
                  <a:latin typeface="+mj-lt"/>
                </a:rPr>
                <a:t>du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musst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          </a:t>
              </a:r>
              <a:r>
                <a:rPr lang="en-GB" sz="700" dirty="0" err="1" smtClean="0">
                  <a:latin typeface="+mj-lt"/>
                </a:rPr>
                <a:t>willst</a:t>
              </a:r>
              <a:r>
                <a:rPr lang="en-GB" sz="700" dirty="0" smtClean="0">
                  <a:latin typeface="+mj-lt"/>
                </a:rPr>
                <a:t>     </a:t>
              </a:r>
              <a:r>
                <a:rPr lang="en-GB" sz="700" dirty="0" err="1" smtClean="0">
                  <a:latin typeface="+mj-lt"/>
                </a:rPr>
                <a:t>sollst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 err="1">
                  <a:latin typeface="+mj-lt"/>
                </a:rPr>
                <a:t>er</a:t>
              </a:r>
              <a:r>
                <a:rPr lang="en-GB" sz="700" b="1" dirty="0">
                  <a:latin typeface="+mj-lt"/>
                </a:rPr>
                <a:t>/</a:t>
              </a:r>
              <a:r>
                <a:rPr lang="en-GB" sz="700" b="1" dirty="0" err="1">
                  <a:latin typeface="+mj-lt"/>
                </a:rPr>
                <a:t>sie</a:t>
              </a:r>
              <a:r>
                <a:rPr lang="en-GB" sz="700" b="1" dirty="0">
                  <a:latin typeface="+mj-lt"/>
                </a:rPr>
                <a:t>/</a:t>
              </a:r>
              <a:r>
                <a:rPr lang="en-GB" sz="700" b="1" dirty="0" err="1">
                  <a:latin typeface="+mj-lt"/>
                </a:rPr>
                <a:t>es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muss  will        </a:t>
              </a:r>
              <a:r>
                <a:rPr lang="en-GB" sz="700" dirty="0" err="1" smtClean="0">
                  <a:latin typeface="+mj-lt"/>
                </a:rPr>
                <a:t>soll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 err="1">
                  <a:latin typeface="+mj-lt"/>
                </a:rPr>
                <a:t>wir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müssen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      </a:t>
              </a:r>
              <a:r>
                <a:rPr lang="en-GB" sz="700" dirty="0" err="1" smtClean="0">
                  <a:latin typeface="+mj-lt"/>
                </a:rPr>
                <a:t>wollen</a:t>
              </a:r>
              <a:r>
                <a:rPr lang="en-GB" sz="700" dirty="0" smtClean="0">
                  <a:latin typeface="+mj-lt"/>
                </a:rPr>
                <a:t>   </a:t>
              </a:r>
              <a:r>
                <a:rPr lang="en-GB" sz="700" dirty="0" err="1" smtClean="0">
                  <a:latin typeface="+mj-lt"/>
                </a:rPr>
                <a:t>sollen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 err="1">
                  <a:latin typeface="+mj-lt"/>
                </a:rPr>
                <a:t>ihr</a:t>
              </a:r>
              <a:r>
                <a:rPr lang="en-GB" sz="700" b="1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müsst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         </a:t>
              </a:r>
              <a:r>
                <a:rPr lang="en-GB" sz="700" dirty="0" err="1" smtClean="0">
                  <a:latin typeface="+mj-lt"/>
                </a:rPr>
                <a:t>wollt</a:t>
              </a:r>
              <a:r>
                <a:rPr lang="en-GB" sz="700" dirty="0" smtClean="0">
                  <a:latin typeface="+mj-lt"/>
                </a:rPr>
                <a:t>      </a:t>
              </a:r>
              <a:r>
                <a:rPr lang="en-GB" sz="700" dirty="0" err="1" smtClean="0">
                  <a:latin typeface="+mj-lt"/>
                </a:rPr>
                <a:t>sollt</a:t>
              </a:r>
              <a:endParaRPr lang="en-GB" sz="700" dirty="0">
                <a:latin typeface="+mj-lt"/>
              </a:endParaRPr>
            </a:p>
            <a:p>
              <a:r>
                <a:rPr lang="en-GB" sz="700" b="1" dirty="0" err="1">
                  <a:latin typeface="+mj-lt"/>
                </a:rPr>
                <a:t>sie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err="1">
                  <a:latin typeface="+mj-lt"/>
                </a:rPr>
                <a:t>müssen</a:t>
              </a:r>
              <a:r>
                <a:rPr lang="en-GB" sz="700" dirty="0">
                  <a:latin typeface="+mj-lt"/>
                </a:rPr>
                <a:t> </a:t>
              </a:r>
              <a:r>
                <a:rPr lang="en-GB" sz="700" dirty="0" smtClean="0">
                  <a:latin typeface="+mj-lt"/>
                </a:rPr>
                <a:t>      </a:t>
              </a:r>
              <a:r>
                <a:rPr lang="en-GB" sz="700" dirty="0" err="1" smtClean="0">
                  <a:latin typeface="+mj-lt"/>
                </a:rPr>
                <a:t>wollen</a:t>
              </a:r>
              <a:r>
                <a:rPr lang="en-GB" sz="700" dirty="0" smtClean="0">
                  <a:latin typeface="+mj-lt"/>
                </a:rPr>
                <a:t>   </a:t>
              </a:r>
              <a:r>
                <a:rPr lang="en-GB" sz="700" dirty="0" err="1" smtClean="0">
                  <a:latin typeface="+mj-lt"/>
                </a:rPr>
                <a:t>sollen</a:t>
              </a:r>
              <a:endParaRPr lang="en-GB" sz="700" dirty="0">
                <a:latin typeface="+mj-lt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35496" y="3169536"/>
            <a:ext cx="27784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b="1" dirty="0"/>
              <a:t>PRESENT (I do) 	</a:t>
            </a:r>
            <a:r>
              <a:rPr lang="de-DE" sz="800" b="1" dirty="0" smtClean="0"/>
              <a:t>           VERBS WITH VOWEL CHANGE</a:t>
            </a:r>
          </a:p>
          <a:p>
            <a:endParaRPr lang="de-DE" sz="800" b="1" dirty="0"/>
          </a:p>
          <a:p>
            <a:r>
              <a:rPr lang="de-DE" sz="800" dirty="0"/>
              <a:t>WOHN</a:t>
            </a:r>
            <a:r>
              <a:rPr lang="de-DE" sz="800" b="1" dirty="0"/>
              <a:t>EN </a:t>
            </a:r>
            <a:r>
              <a:rPr lang="de-DE" sz="800" dirty="0"/>
              <a:t>ARBEIT</a:t>
            </a:r>
            <a:r>
              <a:rPr lang="de-DE" sz="800" b="1" dirty="0"/>
              <a:t>EN </a:t>
            </a:r>
            <a:r>
              <a:rPr lang="de-DE" sz="800" b="1" dirty="0" smtClean="0"/>
              <a:t>              </a:t>
            </a:r>
            <a:r>
              <a:rPr lang="de-DE" sz="800" dirty="0" smtClean="0"/>
              <a:t>SPRECHEN NEHMEN ESSEN</a:t>
            </a:r>
          </a:p>
          <a:p>
            <a:r>
              <a:rPr lang="de-DE" sz="800" dirty="0" smtClean="0"/>
              <a:t>ich wohn-</a:t>
            </a:r>
            <a:r>
              <a:rPr lang="de-DE" sz="800" b="1" dirty="0" smtClean="0"/>
              <a:t>E </a:t>
            </a:r>
            <a:r>
              <a:rPr lang="de-DE" sz="800" dirty="0" smtClean="0"/>
              <a:t>arbeit-</a:t>
            </a:r>
            <a:r>
              <a:rPr lang="de-DE" sz="800" b="1" dirty="0" smtClean="0"/>
              <a:t>E 	           </a:t>
            </a:r>
            <a:r>
              <a:rPr lang="de-DE" sz="800" dirty="0" smtClean="0"/>
              <a:t>spreche nehme esse</a:t>
            </a:r>
          </a:p>
          <a:p>
            <a:r>
              <a:rPr lang="de-DE" sz="800" dirty="0" smtClean="0"/>
              <a:t>du </a:t>
            </a:r>
            <a:r>
              <a:rPr lang="de-DE" sz="800" dirty="0"/>
              <a:t>wohn-</a:t>
            </a:r>
            <a:r>
              <a:rPr lang="de-DE" sz="800" b="1" dirty="0"/>
              <a:t>ST </a:t>
            </a:r>
            <a:r>
              <a:rPr lang="de-DE" sz="800" dirty="0"/>
              <a:t>arbeit-</a:t>
            </a:r>
            <a:r>
              <a:rPr lang="de-DE" sz="800" b="1" dirty="0"/>
              <a:t>EST </a:t>
            </a:r>
            <a:r>
              <a:rPr lang="de-DE" sz="800" b="1" dirty="0" smtClean="0"/>
              <a:t>         sprichst </a:t>
            </a:r>
            <a:r>
              <a:rPr lang="de-DE" sz="800" b="1" dirty="0"/>
              <a:t>nimmst isst</a:t>
            </a:r>
          </a:p>
          <a:p>
            <a:r>
              <a:rPr lang="de-DE" sz="800" dirty="0"/>
              <a:t>er/sie/es wohn-</a:t>
            </a:r>
            <a:r>
              <a:rPr lang="de-DE" sz="800" b="1" dirty="0"/>
              <a:t>T </a:t>
            </a:r>
            <a:r>
              <a:rPr lang="de-DE" sz="800" dirty="0"/>
              <a:t>arbeit-</a:t>
            </a:r>
            <a:r>
              <a:rPr lang="de-DE" sz="800" b="1" dirty="0"/>
              <a:t>ET </a:t>
            </a:r>
            <a:r>
              <a:rPr lang="de-DE" sz="800" b="1" dirty="0" smtClean="0"/>
              <a:t> spricht </a:t>
            </a:r>
            <a:r>
              <a:rPr lang="de-DE" sz="800" b="1" dirty="0"/>
              <a:t>nimmt isst</a:t>
            </a:r>
          </a:p>
          <a:p>
            <a:r>
              <a:rPr lang="de-DE" sz="800" dirty="0"/>
              <a:t>wir wohn-</a:t>
            </a:r>
            <a:r>
              <a:rPr lang="de-DE" sz="800" b="1" dirty="0"/>
              <a:t>EN </a:t>
            </a:r>
            <a:r>
              <a:rPr lang="de-DE" sz="800" dirty="0"/>
              <a:t>arbeit-</a:t>
            </a:r>
            <a:r>
              <a:rPr lang="de-DE" sz="800" b="1" dirty="0"/>
              <a:t>EN </a:t>
            </a:r>
            <a:r>
              <a:rPr lang="de-DE" sz="800" b="1" dirty="0" smtClean="0"/>
              <a:t>         </a:t>
            </a:r>
            <a:r>
              <a:rPr lang="de-DE" sz="800" dirty="0" smtClean="0"/>
              <a:t>sprechen </a:t>
            </a:r>
            <a:r>
              <a:rPr lang="de-DE" sz="800" dirty="0"/>
              <a:t>nehmen essen</a:t>
            </a:r>
          </a:p>
          <a:p>
            <a:r>
              <a:rPr lang="de-DE" sz="800" dirty="0"/>
              <a:t>ihr wohn-</a:t>
            </a:r>
            <a:r>
              <a:rPr lang="de-DE" sz="800" b="1" dirty="0"/>
              <a:t>T </a:t>
            </a:r>
            <a:r>
              <a:rPr lang="de-DE" sz="800" dirty="0"/>
              <a:t>arbeit-</a:t>
            </a:r>
            <a:r>
              <a:rPr lang="de-DE" sz="800" b="1" dirty="0"/>
              <a:t>T </a:t>
            </a:r>
            <a:r>
              <a:rPr lang="de-DE" sz="800" b="1" dirty="0" smtClean="0"/>
              <a:t>               </a:t>
            </a:r>
            <a:r>
              <a:rPr lang="de-DE" sz="800" dirty="0" smtClean="0"/>
              <a:t>sprecht </a:t>
            </a:r>
            <a:r>
              <a:rPr lang="de-DE" sz="800" dirty="0"/>
              <a:t>nehmt esst</a:t>
            </a:r>
          </a:p>
          <a:p>
            <a:r>
              <a:rPr lang="de-DE" sz="800" dirty="0"/>
              <a:t>sie wohn-</a:t>
            </a:r>
            <a:r>
              <a:rPr lang="de-DE" sz="800" b="1" dirty="0"/>
              <a:t>EN </a:t>
            </a:r>
            <a:r>
              <a:rPr lang="de-DE" sz="800" dirty="0" smtClean="0"/>
              <a:t>arbeit-</a:t>
            </a:r>
            <a:r>
              <a:rPr lang="de-DE" sz="800" b="1" dirty="0" smtClean="0"/>
              <a:t>EN          </a:t>
            </a:r>
            <a:r>
              <a:rPr lang="de-DE" sz="800" dirty="0" smtClean="0"/>
              <a:t>sprechen </a:t>
            </a:r>
            <a:r>
              <a:rPr lang="de-DE" sz="800" dirty="0"/>
              <a:t>nehmen essen</a:t>
            </a:r>
            <a:endParaRPr lang="en-GB" sz="8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259632" y="3169536"/>
            <a:ext cx="0" cy="1267576"/>
          </a:xfrm>
          <a:prstGeom prst="line">
            <a:avLst/>
          </a:prstGeom>
          <a:ln w="19050">
            <a:solidFill>
              <a:srgbClr val="4BAC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974829" y="3075352"/>
            <a:ext cx="2502287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b="1" dirty="0" smtClean="0">
                <a:latin typeface="+mj-lt"/>
              </a:rPr>
              <a:t>(</a:t>
            </a:r>
            <a:r>
              <a:rPr lang="en-GB" sz="800" b="1" dirty="0">
                <a:latin typeface="+mj-lt"/>
              </a:rPr>
              <a:t>I did / I have done</a:t>
            </a:r>
            <a:r>
              <a:rPr lang="en-GB" sz="800" b="1" dirty="0" smtClean="0">
                <a:latin typeface="+mj-lt"/>
              </a:rPr>
              <a:t>)  </a:t>
            </a:r>
            <a:endParaRPr lang="en-GB" sz="800" b="1" dirty="0">
              <a:latin typeface="+mj-lt"/>
            </a:endParaRPr>
          </a:p>
          <a:p>
            <a:r>
              <a:rPr lang="de-DE" sz="800" b="1" dirty="0" smtClean="0">
                <a:latin typeface="+mj-lt"/>
              </a:rPr>
              <a:t>HABEN 	SEIN </a:t>
            </a:r>
            <a:endParaRPr lang="de-DE" sz="800" b="1" dirty="0">
              <a:latin typeface="+mj-lt"/>
            </a:endParaRPr>
          </a:p>
          <a:p>
            <a:r>
              <a:rPr lang="de-DE" sz="800" b="1" dirty="0">
                <a:latin typeface="+mj-lt"/>
              </a:rPr>
              <a:t>ich</a:t>
            </a:r>
            <a:r>
              <a:rPr lang="de-DE" sz="800" dirty="0">
                <a:latin typeface="+mj-lt"/>
              </a:rPr>
              <a:t> </a:t>
            </a:r>
            <a:r>
              <a:rPr lang="de-DE" sz="800" dirty="0" smtClean="0">
                <a:latin typeface="+mj-lt"/>
              </a:rPr>
              <a:t>habe </a:t>
            </a:r>
            <a:r>
              <a:rPr lang="de-DE" sz="800" dirty="0">
                <a:latin typeface="+mj-lt"/>
              </a:rPr>
              <a:t>	bin </a:t>
            </a:r>
          </a:p>
          <a:p>
            <a:r>
              <a:rPr lang="de-DE" sz="800" b="1" dirty="0">
                <a:latin typeface="+mj-lt"/>
              </a:rPr>
              <a:t>du</a:t>
            </a:r>
            <a:r>
              <a:rPr lang="de-DE" sz="800" dirty="0">
                <a:latin typeface="+mj-lt"/>
              </a:rPr>
              <a:t> </a:t>
            </a:r>
            <a:r>
              <a:rPr lang="de-DE" sz="800" dirty="0" smtClean="0">
                <a:latin typeface="+mj-lt"/>
              </a:rPr>
              <a:t>hast </a:t>
            </a:r>
            <a:r>
              <a:rPr lang="de-DE" sz="800" dirty="0">
                <a:latin typeface="+mj-lt"/>
              </a:rPr>
              <a:t>	bist </a:t>
            </a:r>
          </a:p>
          <a:p>
            <a:r>
              <a:rPr lang="de-DE" sz="800" b="1" dirty="0">
                <a:latin typeface="+mj-lt"/>
              </a:rPr>
              <a:t>er/sie/es</a:t>
            </a:r>
            <a:r>
              <a:rPr lang="de-DE" sz="800" dirty="0">
                <a:latin typeface="+mj-lt"/>
              </a:rPr>
              <a:t> </a:t>
            </a:r>
            <a:r>
              <a:rPr lang="de-DE" sz="800" dirty="0" smtClean="0">
                <a:latin typeface="+mj-lt"/>
              </a:rPr>
              <a:t>hat </a:t>
            </a:r>
            <a:r>
              <a:rPr lang="de-DE" sz="800" dirty="0">
                <a:latin typeface="+mj-lt"/>
              </a:rPr>
              <a:t>	</a:t>
            </a:r>
            <a:r>
              <a:rPr lang="de-DE" sz="800" dirty="0" smtClean="0">
                <a:latin typeface="+mj-lt"/>
              </a:rPr>
              <a:t>ist </a:t>
            </a:r>
            <a:endParaRPr lang="de-DE" sz="800" dirty="0">
              <a:latin typeface="+mj-lt"/>
            </a:endParaRPr>
          </a:p>
          <a:p>
            <a:r>
              <a:rPr lang="de-DE" sz="800" b="1" dirty="0">
                <a:latin typeface="+mj-lt"/>
              </a:rPr>
              <a:t>wir</a:t>
            </a:r>
            <a:r>
              <a:rPr lang="de-DE" sz="800" dirty="0">
                <a:latin typeface="+mj-lt"/>
              </a:rPr>
              <a:t> </a:t>
            </a:r>
            <a:r>
              <a:rPr lang="de-DE" sz="800" dirty="0" smtClean="0">
                <a:latin typeface="+mj-lt"/>
              </a:rPr>
              <a:t>haben </a:t>
            </a:r>
            <a:r>
              <a:rPr lang="de-DE" sz="800" dirty="0">
                <a:latin typeface="+mj-lt"/>
              </a:rPr>
              <a:t>	sind </a:t>
            </a:r>
          </a:p>
          <a:p>
            <a:r>
              <a:rPr lang="en-GB" sz="800" b="1" dirty="0" err="1">
                <a:latin typeface="+mj-lt"/>
              </a:rPr>
              <a:t>ihr</a:t>
            </a:r>
            <a:r>
              <a:rPr lang="en-GB" sz="800" dirty="0">
                <a:latin typeface="+mj-lt"/>
              </a:rPr>
              <a:t> </a:t>
            </a:r>
            <a:r>
              <a:rPr lang="en-GB" sz="800" dirty="0" err="1" smtClean="0">
                <a:latin typeface="+mj-lt"/>
              </a:rPr>
              <a:t>habt</a:t>
            </a:r>
            <a:r>
              <a:rPr lang="en-GB" sz="800" dirty="0" smtClean="0">
                <a:latin typeface="+mj-lt"/>
              </a:rPr>
              <a:t> </a:t>
            </a:r>
            <a:r>
              <a:rPr lang="en-GB" sz="800" dirty="0">
                <a:latin typeface="+mj-lt"/>
              </a:rPr>
              <a:t>	</a:t>
            </a:r>
            <a:r>
              <a:rPr lang="en-GB" sz="800" dirty="0" err="1">
                <a:latin typeface="+mj-lt"/>
              </a:rPr>
              <a:t>seid</a:t>
            </a:r>
            <a:endParaRPr lang="en-GB" sz="800" b="1" i="1" dirty="0">
              <a:latin typeface="+mj-lt"/>
            </a:endParaRPr>
          </a:p>
          <a:p>
            <a:r>
              <a:rPr lang="en-GB" sz="800" b="1" dirty="0" err="1">
                <a:latin typeface="+mj-lt"/>
              </a:rPr>
              <a:t>sie</a:t>
            </a:r>
            <a:r>
              <a:rPr lang="en-GB" sz="800" dirty="0">
                <a:latin typeface="+mj-lt"/>
              </a:rPr>
              <a:t> </a:t>
            </a:r>
            <a:r>
              <a:rPr lang="en-GB" sz="800" dirty="0" err="1" smtClean="0">
                <a:latin typeface="+mj-lt"/>
              </a:rPr>
              <a:t>haben</a:t>
            </a:r>
            <a:r>
              <a:rPr lang="en-GB" sz="800" dirty="0" smtClean="0">
                <a:latin typeface="+mj-lt"/>
              </a:rPr>
              <a:t> </a:t>
            </a:r>
            <a:r>
              <a:rPr lang="en-GB" sz="800" dirty="0">
                <a:latin typeface="+mj-lt"/>
              </a:rPr>
              <a:t>	</a:t>
            </a:r>
            <a:r>
              <a:rPr lang="en-GB" sz="800" dirty="0" err="1" smtClean="0">
                <a:latin typeface="+mj-lt"/>
              </a:rPr>
              <a:t>sind</a:t>
            </a:r>
            <a:endParaRPr lang="en-GB" sz="800" dirty="0" smtClean="0">
              <a:latin typeface="+mj-lt"/>
            </a:endParaRPr>
          </a:p>
          <a:p>
            <a:r>
              <a:rPr lang="en-GB" sz="700" dirty="0" smtClean="0">
                <a:latin typeface="+mj-lt"/>
              </a:rPr>
              <a:t> </a:t>
            </a:r>
            <a:endParaRPr lang="en-GB" sz="700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4250851" y="5056873"/>
            <a:ext cx="1554083" cy="1838965"/>
            <a:chOff x="3118421" y="4925013"/>
            <a:chExt cx="2454651" cy="2045687"/>
          </a:xfrm>
        </p:grpSpPr>
        <p:pic>
          <p:nvPicPr>
            <p:cNvPr id="3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8036" y="4948324"/>
              <a:ext cx="2424083" cy="19096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3118421" y="4925013"/>
              <a:ext cx="2454651" cy="204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GB" sz="1050" b="1" i="1" u="sng" dirty="0" smtClean="0">
                  <a:latin typeface="+mj-lt"/>
                  <a:ea typeface="Times New Roman"/>
                </a:rPr>
                <a:t>Imperfect Tense</a:t>
              </a:r>
            </a:p>
            <a:p>
              <a:pPr>
                <a:spcAft>
                  <a:spcPts val="0"/>
                </a:spcAft>
              </a:pPr>
              <a:r>
                <a:rPr lang="en-GB" sz="500" b="1" i="1" dirty="0" smtClean="0">
                  <a:latin typeface="+mj-lt"/>
                  <a:ea typeface="Times New Roman"/>
                </a:rPr>
                <a:t>Take off the –</a:t>
              </a:r>
              <a:r>
                <a:rPr lang="en-GB" sz="500" b="1" i="1" dirty="0" err="1" smtClean="0">
                  <a:latin typeface="+mj-lt"/>
                  <a:ea typeface="Times New Roman"/>
                </a:rPr>
                <a:t>en</a:t>
              </a:r>
              <a:r>
                <a:rPr lang="en-GB" sz="500" b="1" i="1" dirty="0" smtClean="0">
                  <a:latin typeface="+mj-lt"/>
                  <a:ea typeface="Times New Roman"/>
                </a:rPr>
                <a:t> from an infinitive and add these endings:</a:t>
              </a:r>
              <a:endParaRPr lang="en-GB" sz="500" b="1" i="1" dirty="0">
                <a:latin typeface="+mj-lt"/>
                <a:ea typeface="Times New Roman"/>
              </a:endParaRPr>
            </a:p>
            <a:p>
              <a:r>
                <a:rPr lang="de-DE" sz="500" b="1" dirty="0" smtClean="0">
                  <a:latin typeface="OfficinaSans-Bold"/>
                </a:rPr>
                <a:t>Ich spiel</a:t>
              </a:r>
              <a:r>
                <a:rPr lang="de-DE" sz="500" b="1" u="sng" dirty="0" smtClean="0">
                  <a:latin typeface="OfficinaSans-Bold"/>
                </a:rPr>
                <a:t>te</a:t>
              </a:r>
              <a:r>
                <a:rPr lang="de-DE" sz="500" b="1" dirty="0" smtClean="0">
                  <a:latin typeface="OfficinaSans-Bold"/>
                </a:rPr>
                <a:t> </a:t>
              </a:r>
              <a:r>
                <a:rPr lang="de-DE" sz="500" dirty="0" smtClean="0">
                  <a:latin typeface="OfficinaSans-Bold"/>
                </a:rPr>
                <a:t>– I played</a:t>
              </a:r>
              <a:endParaRPr lang="de-DE" sz="500" u="sng" dirty="0" smtClean="0">
                <a:latin typeface="OfficinaSans-Bold"/>
              </a:endParaRPr>
            </a:p>
            <a:p>
              <a:r>
                <a:rPr lang="de-DE" sz="500" b="1" dirty="0" smtClean="0">
                  <a:latin typeface="OfficinaSans-Bold"/>
                </a:rPr>
                <a:t>Du spielt</a:t>
              </a:r>
              <a:r>
                <a:rPr lang="de-DE" sz="500" b="1" u="sng" dirty="0" smtClean="0">
                  <a:latin typeface="OfficinaSans-Bold"/>
                </a:rPr>
                <a:t>est</a:t>
              </a:r>
              <a:r>
                <a:rPr lang="de-DE" sz="500" b="1" dirty="0" smtClean="0">
                  <a:latin typeface="OfficinaSans-Bold"/>
                </a:rPr>
                <a:t> </a:t>
              </a:r>
              <a:r>
                <a:rPr lang="de-DE" sz="500" dirty="0">
                  <a:latin typeface="OfficinaSans-Bold"/>
                </a:rPr>
                <a:t>– </a:t>
              </a:r>
              <a:r>
                <a:rPr lang="de-DE" sz="500" dirty="0" smtClean="0">
                  <a:latin typeface="OfficinaSans-Bold"/>
                </a:rPr>
                <a:t>You </a:t>
              </a:r>
              <a:r>
                <a:rPr lang="de-DE" sz="500" dirty="0">
                  <a:latin typeface="OfficinaSans-Bold"/>
                </a:rPr>
                <a:t>played</a:t>
              </a:r>
              <a:endParaRPr lang="de-DE" sz="500" u="sng" dirty="0">
                <a:latin typeface="OfficinaSans-Bold"/>
              </a:endParaRPr>
            </a:p>
            <a:p>
              <a:r>
                <a:rPr lang="de-DE" sz="500" b="1" dirty="0" smtClean="0">
                  <a:latin typeface="OfficinaSans-Bold"/>
                </a:rPr>
                <a:t>Er/sie/es/man spiel</a:t>
              </a:r>
              <a:r>
                <a:rPr lang="de-DE" sz="500" b="1" u="sng" dirty="0" smtClean="0">
                  <a:latin typeface="OfficinaSans-Bold"/>
                </a:rPr>
                <a:t>te</a:t>
              </a:r>
              <a:r>
                <a:rPr lang="de-DE" sz="500" b="1" dirty="0" smtClean="0">
                  <a:latin typeface="OfficinaSans-Bold"/>
                </a:rPr>
                <a:t> </a:t>
              </a:r>
              <a:r>
                <a:rPr lang="de-DE" sz="500" dirty="0">
                  <a:latin typeface="OfficinaSans-Bold"/>
                </a:rPr>
                <a:t>– </a:t>
              </a:r>
              <a:r>
                <a:rPr lang="de-DE" sz="500" dirty="0" smtClean="0">
                  <a:latin typeface="OfficinaSans-Bold"/>
                </a:rPr>
                <a:t>He/she/it/one </a:t>
              </a:r>
              <a:r>
                <a:rPr lang="de-DE" sz="500" dirty="0">
                  <a:latin typeface="OfficinaSans-Bold"/>
                </a:rPr>
                <a:t>played</a:t>
              </a:r>
              <a:endParaRPr lang="de-DE" sz="500" u="sng" dirty="0">
                <a:latin typeface="OfficinaSans-Bold"/>
              </a:endParaRPr>
            </a:p>
            <a:p>
              <a:r>
                <a:rPr lang="de-DE" sz="500" b="1" dirty="0" smtClean="0">
                  <a:latin typeface="OfficinaSans-Bold"/>
                </a:rPr>
                <a:t>Wir spiel</a:t>
              </a:r>
              <a:r>
                <a:rPr lang="de-DE" sz="500" b="1" u="sng" dirty="0" smtClean="0">
                  <a:latin typeface="OfficinaSans-Bold"/>
                </a:rPr>
                <a:t>ten </a:t>
              </a:r>
              <a:r>
                <a:rPr lang="de-DE" sz="500" dirty="0" smtClean="0">
                  <a:latin typeface="OfficinaSans-Bold"/>
                </a:rPr>
                <a:t>– We played</a:t>
              </a:r>
              <a:endParaRPr lang="de-DE" sz="500" b="1" u="sng" dirty="0" smtClean="0">
                <a:latin typeface="OfficinaSans-Bold"/>
              </a:endParaRPr>
            </a:p>
            <a:p>
              <a:r>
                <a:rPr lang="de-DE" sz="500" b="1" dirty="0" smtClean="0">
                  <a:latin typeface="OfficinaSans-Bold"/>
                </a:rPr>
                <a:t>Ihr spiel</a:t>
              </a:r>
              <a:r>
                <a:rPr lang="de-DE" sz="500" b="1" u="sng" dirty="0" smtClean="0">
                  <a:latin typeface="OfficinaSans-Bold"/>
                </a:rPr>
                <a:t>tet</a:t>
              </a:r>
              <a:r>
                <a:rPr lang="de-DE" sz="500" b="1" dirty="0" smtClean="0">
                  <a:latin typeface="OfficinaSans-Bold"/>
                </a:rPr>
                <a:t> </a:t>
              </a:r>
              <a:r>
                <a:rPr lang="de-DE" sz="500" dirty="0">
                  <a:latin typeface="OfficinaSans-Bold"/>
                </a:rPr>
                <a:t>– </a:t>
              </a:r>
              <a:r>
                <a:rPr lang="de-DE" sz="500" dirty="0" smtClean="0">
                  <a:latin typeface="OfficinaSans-Bold"/>
                </a:rPr>
                <a:t>You (pl) </a:t>
              </a:r>
              <a:r>
                <a:rPr lang="de-DE" sz="500" dirty="0">
                  <a:latin typeface="OfficinaSans-Bold"/>
                </a:rPr>
                <a:t>played</a:t>
              </a:r>
              <a:endParaRPr lang="de-DE" sz="500" u="sng" dirty="0">
                <a:latin typeface="OfficinaSans-Bold"/>
              </a:endParaRPr>
            </a:p>
            <a:p>
              <a:r>
                <a:rPr lang="de-DE" sz="500" b="1" dirty="0" smtClean="0">
                  <a:latin typeface="OfficinaSans-Bold"/>
                </a:rPr>
                <a:t>Sie/sie spiel</a:t>
              </a:r>
              <a:r>
                <a:rPr lang="de-DE" sz="500" b="1" u="sng" dirty="0" smtClean="0">
                  <a:latin typeface="OfficinaSans-Bold"/>
                </a:rPr>
                <a:t>ten</a:t>
              </a:r>
              <a:r>
                <a:rPr lang="de-DE" sz="500" b="1" dirty="0" smtClean="0">
                  <a:latin typeface="OfficinaSans-Bold"/>
                </a:rPr>
                <a:t> </a:t>
              </a:r>
              <a:r>
                <a:rPr lang="de-DE" sz="500" dirty="0" smtClean="0">
                  <a:latin typeface="OfficinaSans-Bold"/>
                </a:rPr>
                <a:t>– They/You (formal) </a:t>
              </a:r>
              <a:r>
                <a:rPr lang="de-DE" sz="500" dirty="0">
                  <a:latin typeface="OfficinaSans-Bold"/>
                </a:rPr>
                <a:t>played</a:t>
              </a:r>
              <a:endParaRPr lang="de-DE" sz="500" u="sng" dirty="0">
                <a:latin typeface="OfficinaSans-Bold"/>
              </a:endParaRPr>
            </a:p>
            <a:p>
              <a:endParaRPr lang="de-DE" sz="500" b="1" dirty="0" smtClean="0">
                <a:latin typeface="OfficinaSans-Bold"/>
              </a:endParaRPr>
            </a:p>
            <a:p>
              <a:r>
                <a:rPr lang="de-DE" sz="500" b="1" dirty="0" smtClean="0">
                  <a:latin typeface="OfficinaSans-Bold"/>
                </a:rPr>
                <a:t>Haben </a:t>
              </a:r>
              <a:r>
                <a:rPr lang="de-DE" sz="500" b="1" dirty="0">
                  <a:latin typeface="OfficinaSans-Bold"/>
                </a:rPr>
                <a:t>/ </a:t>
              </a:r>
              <a:r>
                <a:rPr lang="de-DE" sz="500" b="1" dirty="0" smtClean="0">
                  <a:latin typeface="OfficinaSans-Bold"/>
                </a:rPr>
                <a:t>Sein (had/was)</a:t>
              </a:r>
              <a:endParaRPr lang="de-DE" sz="500" b="1" dirty="0">
                <a:latin typeface="OfficinaSans-Bold"/>
              </a:endParaRPr>
            </a:p>
            <a:p>
              <a:r>
                <a:rPr lang="en-GB" sz="500" dirty="0">
                  <a:latin typeface="OfficinaSans-Book"/>
                </a:rPr>
                <a:t>ich </a:t>
              </a:r>
              <a:r>
                <a:rPr lang="en-GB" sz="500" dirty="0" err="1" smtClean="0">
                  <a:latin typeface="OfficinaSans-Book"/>
                </a:rPr>
                <a:t>hatte</a:t>
              </a:r>
              <a:r>
                <a:rPr lang="en-GB" sz="500" dirty="0" smtClean="0">
                  <a:latin typeface="OfficinaSans-Book"/>
                </a:rPr>
                <a:t> </a:t>
              </a:r>
              <a:r>
                <a:rPr lang="en-GB" sz="500" dirty="0">
                  <a:latin typeface="OfficinaSans-Book"/>
                </a:rPr>
                <a:t>	war</a:t>
              </a:r>
            </a:p>
            <a:p>
              <a:r>
                <a:rPr lang="en-GB" sz="500" dirty="0">
                  <a:latin typeface="OfficinaSans-Book"/>
                </a:rPr>
                <a:t>du </a:t>
              </a:r>
              <a:r>
                <a:rPr lang="en-GB" sz="500" dirty="0" err="1" smtClean="0">
                  <a:latin typeface="OfficinaSans-Book"/>
                </a:rPr>
                <a:t>hattest</a:t>
              </a:r>
              <a:r>
                <a:rPr lang="en-GB" sz="500" dirty="0" smtClean="0">
                  <a:latin typeface="OfficinaSans-Book"/>
                </a:rPr>
                <a:t> </a:t>
              </a:r>
              <a:r>
                <a:rPr lang="en-GB" sz="500" dirty="0">
                  <a:latin typeface="OfficinaSans-Book"/>
                </a:rPr>
                <a:t>	</a:t>
              </a:r>
              <a:r>
                <a:rPr lang="en-GB" sz="500" dirty="0" err="1">
                  <a:latin typeface="OfficinaSans-Book"/>
                </a:rPr>
                <a:t>warst</a:t>
              </a:r>
              <a:endParaRPr lang="en-GB" sz="500" dirty="0">
                <a:latin typeface="OfficinaSans-Book"/>
              </a:endParaRPr>
            </a:p>
            <a:p>
              <a:r>
                <a:rPr lang="de-DE" sz="500" dirty="0">
                  <a:latin typeface="OfficinaSans-Book"/>
                </a:rPr>
                <a:t>er/sie/es </a:t>
              </a:r>
              <a:r>
                <a:rPr lang="de-DE" sz="500" dirty="0" smtClean="0">
                  <a:latin typeface="OfficinaSans-Book"/>
                </a:rPr>
                <a:t>hatte </a:t>
              </a:r>
              <a:r>
                <a:rPr lang="de-DE" sz="500" dirty="0">
                  <a:latin typeface="OfficinaSans-Book"/>
                </a:rPr>
                <a:t>	war</a:t>
              </a:r>
            </a:p>
            <a:p>
              <a:r>
                <a:rPr lang="de-DE" sz="500" dirty="0">
                  <a:latin typeface="OfficinaSans-Book"/>
                </a:rPr>
                <a:t>wir </a:t>
              </a:r>
              <a:r>
                <a:rPr lang="de-DE" sz="500" dirty="0" smtClean="0">
                  <a:latin typeface="OfficinaSans-Book"/>
                </a:rPr>
                <a:t>hatten </a:t>
              </a:r>
              <a:r>
                <a:rPr lang="de-DE" sz="500" dirty="0">
                  <a:latin typeface="OfficinaSans-Book"/>
                </a:rPr>
                <a:t>	waren</a:t>
              </a:r>
            </a:p>
            <a:p>
              <a:r>
                <a:rPr lang="en-GB" sz="500" dirty="0" err="1">
                  <a:latin typeface="OfficinaSans-Book"/>
                </a:rPr>
                <a:t>ihr</a:t>
              </a:r>
              <a:r>
                <a:rPr lang="en-GB" sz="500" dirty="0">
                  <a:latin typeface="OfficinaSans-Book"/>
                </a:rPr>
                <a:t> </a:t>
              </a:r>
              <a:r>
                <a:rPr lang="en-GB" sz="500" dirty="0" err="1" smtClean="0">
                  <a:latin typeface="OfficinaSans-Book"/>
                </a:rPr>
                <a:t>hattet</a:t>
              </a:r>
              <a:r>
                <a:rPr lang="en-GB" sz="500" dirty="0" smtClean="0">
                  <a:latin typeface="OfficinaSans-Book"/>
                </a:rPr>
                <a:t> </a:t>
              </a:r>
              <a:r>
                <a:rPr lang="en-GB" sz="500" dirty="0">
                  <a:latin typeface="OfficinaSans-Book"/>
                </a:rPr>
                <a:t>	wart</a:t>
              </a:r>
            </a:p>
            <a:p>
              <a:r>
                <a:rPr lang="en-GB" sz="500" dirty="0" err="1">
                  <a:latin typeface="OfficinaSans-Book"/>
                </a:rPr>
                <a:t>sie</a:t>
              </a:r>
              <a:r>
                <a:rPr lang="en-GB" sz="500" dirty="0">
                  <a:latin typeface="OfficinaSans-Book"/>
                </a:rPr>
                <a:t> </a:t>
              </a:r>
              <a:r>
                <a:rPr lang="en-GB" sz="500" dirty="0" err="1" smtClean="0">
                  <a:latin typeface="OfficinaSans-Book"/>
                </a:rPr>
                <a:t>hatten</a:t>
              </a:r>
              <a:r>
                <a:rPr lang="en-GB" sz="500" dirty="0" smtClean="0">
                  <a:latin typeface="OfficinaSans-Book"/>
                </a:rPr>
                <a:t> </a:t>
              </a:r>
              <a:r>
                <a:rPr lang="en-GB" sz="500" dirty="0">
                  <a:latin typeface="OfficinaSans-Book"/>
                </a:rPr>
                <a:t>	</a:t>
              </a:r>
              <a:r>
                <a:rPr lang="en-GB" sz="500" dirty="0" err="1" smtClean="0">
                  <a:latin typeface="OfficinaSans-Book"/>
                </a:rPr>
                <a:t>waren</a:t>
              </a:r>
              <a:endParaRPr lang="en-GB" sz="500" dirty="0" smtClean="0">
                <a:latin typeface="OfficinaSans-Book"/>
              </a:endParaRPr>
            </a:p>
            <a:p>
              <a:endParaRPr lang="en-GB" sz="500" dirty="0">
                <a:latin typeface="OfficinaSans-Book"/>
              </a:endParaRPr>
            </a:p>
            <a:p>
              <a:r>
                <a:rPr lang="en-GB" sz="500" b="1" dirty="0" err="1" smtClean="0">
                  <a:latin typeface="OfficinaSans-Book"/>
                </a:rPr>
                <a:t>Es</a:t>
              </a:r>
              <a:r>
                <a:rPr lang="en-GB" sz="500" b="1" dirty="0" smtClean="0">
                  <a:latin typeface="OfficinaSans-Book"/>
                </a:rPr>
                <a:t> war </a:t>
              </a:r>
              <a:r>
                <a:rPr lang="en-GB" sz="500" dirty="0" smtClean="0">
                  <a:latin typeface="OfficinaSans-Book"/>
                </a:rPr>
                <a:t>– it was</a:t>
              </a:r>
            </a:p>
            <a:p>
              <a:r>
                <a:rPr lang="en-GB" sz="500" b="1" dirty="0" err="1" smtClean="0">
                  <a:latin typeface="OfficinaSans-Book"/>
                </a:rPr>
                <a:t>Es</a:t>
              </a:r>
              <a:r>
                <a:rPr lang="en-GB" sz="500" b="1" dirty="0" smtClean="0">
                  <a:latin typeface="OfficinaSans-Book"/>
                </a:rPr>
                <a:t> hat </a:t>
              </a:r>
              <a:r>
                <a:rPr lang="en-GB" sz="500" b="1" dirty="0" err="1" smtClean="0">
                  <a:latin typeface="OfficinaSans-Book"/>
                </a:rPr>
                <a:t>mir</a:t>
              </a:r>
              <a:r>
                <a:rPr lang="en-GB" sz="500" b="1" dirty="0" smtClean="0">
                  <a:latin typeface="OfficinaSans-Book"/>
                </a:rPr>
                <a:t> </a:t>
              </a:r>
              <a:r>
                <a:rPr lang="en-GB" sz="500" b="1" dirty="0" err="1" smtClean="0">
                  <a:latin typeface="OfficinaSans-Book"/>
                </a:rPr>
                <a:t>gefallen</a:t>
              </a:r>
              <a:r>
                <a:rPr lang="en-GB" sz="500" b="1" dirty="0" smtClean="0">
                  <a:latin typeface="OfficinaSans-Book"/>
                </a:rPr>
                <a:t> </a:t>
              </a:r>
              <a:r>
                <a:rPr lang="en-GB" sz="500" dirty="0" smtClean="0">
                  <a:latin typeface="OfficinaSans-Book"/>
                </a:rPr>
                <a:t>– I liked it</a:t>
              </a:r>
              <a:endParaRPr lang="en-GB" sz="500" dirty="0"/>
            </a:p>
            <a:p>
              <a:pPr>
                <a:spcAft>
                  <a:spcPts val="0"/>
                </a:spcAft>
              </a:pPr>
              <a:endParaRPr lang="en-GB" sz="500" dirty="0">
                <a:latin typeface="+mj-lt"/>
                <a:ea typeface="Times New Roman"/>
              </a:endParaRPr>
            </a:p>
            <a:p>
              <a:pPr>
                <a:spcAft>
                  <a:spcPts val="0"/>
                </a:spcAft>
              </a:pPr>
              <a:endParaRPr lang="en-GB" sz="3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40" name="Left Brace 39"/>
          <p:cNvSpPr/>
          <p:nvPr/>
        </p:nvSpPr>
        <p:spPr>
          <a:xfrm flipH="1">
            <a:off x="4177762" y="3250940"/>
            <a:ext cx="378527" cy="859927"/>
          </a:xfrm>
          <a:prstGeom prst="leftBrace">
            <a:avLst>
              <a:gd name="adj1" fmla="val 3098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4417518" y="3365296"/>
            <a:ext cx="1296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" b="1" dirty="0"/>
              <a:t>+ PAST PARTICIPLE TO THE END OF THE </a:t>
            </a:r>
            <a:r>
              <a:rPr lang="en-GB" sz="600" b="1" dirty="0" smtClean="0"/>
              <a:t>SENTENCE</a:t>
            </a:r>
          </a:p>
          <a:p>
            <a:endParaRPr lang="en-GB" sz="600" b="1" dirty="0" smtClean="0"/>
          </a:p>
          <a:p>
            <a:endParaRPr lang="en-GB" sz="600" b="1" dirty="0"/>
          </a:p>
          <a:p>
            <a:r>
              <a:rPr lang="en-GB" sz="600" i="1" dirty="0" smtClean="0"/>
              <a:t>e.g.  </a:t>
            </a:r>
            <a:r>
              <a:rPr lang="en-GB" sz="600" i="1" dirty="0" err="1" smtClean="0"/>
              <a:t>Ich</a:t>
            </a:r>
            <a:r>
              <a:rPr lang="en-GB" sz="600" i="1" dirty="0" smtClean="0"/>
              <a:t> </a:t>
            </a:r>
            <a:r>
              <a:rPr lang="en-GB" sz="600" b="1" i="1" dirty="0" err="1" smtClean="0"/>
              <a:t>habe</a:t>
            </a:r>
            <a:r>
              <a:rPr lang="en-GB" sz="600" i="1" dirty="0" smtClean="0"/>
              <a:t> Pommes </a:t>
            </a:r>
            <a:r>
              <a:rPr lang="en-GB" sz="600" b="1" i="1" dirty="0" err="1" smtClean="0"/>
              <a:t>gegessen</a:t>
            </a:r>
            <a:endParaRPr lang="en-GB" sz="600" b="1" i="1" dirty="0"/>
          </a:p>
          <a:p>
            <a:endParaRPr lang="en-GB" sz="600" dirty="0" smtClean="0"/>
          </a:p>
          <a:p>
            <a:r>
              <a:rPr lang="en-GB" sz="600" i="1" dirty="0" err="1" smtClean="0"/>
              <a:t>Ich</a:t>
            </a:r>
            <a:r>
              <a:rPr lang="en-GB" sz="600" i="1" dirty="0" smtClean="0"/>
              <a:t> </a:t>
            </a:r>
            <a:r>
              <a:rPr lang="en-GB" sz="600" b="1" i="1" dirty="0" smtClean="0"/>
              <a:t>bin</a:t>
            </a:r>
            <a:r>
              <a:rPr lang="en-GB" sz="600" i="1" dirty="0" smtClean="0"/>
              <a:t> </a:t>
            </a:r>
            <a:r>
              <a:rPr lang="en-GB" sz="600" i="1" dirty="0" err="1" smtClean="0"/>
              <a:t>nach</a:t>
            </a:r>
            <a:r>
              <a:rPr lang="en-GB" sz="600" i="1" dirty="0" smtClean="0"/>
              <a:t> Berlin </a:t>
            </a:r>
            <a:r>
              <a:rPr lang="en-GB" sz="600" b="1" i="1" dirty="0" err="1" smtClean="0"/>
              <a:t>gefahren</a:t>
            </a:r>
            <a:endParaRPr lang="en-GB" sz="6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007891" y="4244895"/>
            <a:ext cx="2860253" cy="120032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de-DE" sz="700" i="1" dirty="0" smtClean="0">
                <a:latin typeface="OfficinaSans-BookItalic"/>
              </a:rPr>
              <a:t>gehen &gt; </a:t>
            </a:r>
            <a:r>
              <a:rPr lang="de-DE" sz="700" b="1" dirty="0" smtClean="0">
                <a:latin typeface="OfficinaSans-Bold"/>
              </a:rPr>
              <a:t>gegangen </a:t>
            </a:r>
            <a:endParaRPr lang="de-DE" sz="700" b="1" dirty="0">
              <a:latin typeface="OfficinaSans-Bold"/>
            </a:endParaRPr>
          </a:p>
          <a:p>
            <a:r>
              <a:rPr lang="de-DE" sz="700" i="1" dirty="0">
                <a:latin typeface="OfficinaSans-BookItalic"/>
              </a:rPr>
              <a:t>bleiben </a:t>
            </a:r>
            <a:r>
              <a:rPr lang="de-DE" sz="700" dirty="0" smtClean="0">
                <a:latin typeface="OfficinaSans-Book"/>
              </a:rPr>
              <a:t>&gt; </a:t>
            </a:r>
            <a:r>
              <a:rPr lang="de-DE" sz="700" b="1" dirty="0" smtClean="0">
                <a:latin typeface="OfficinaSans-Bold"/>
              </a:rPr>
              <a:t>geblieben</a:t>
            </a:r>
            <a:endParaRPr lang="de-DE" sz="700" b="1" dirty="0">
              <a:latin typeface="OfficinaSans-Bold"/>
            </a:endParaRPr>
          </a:p>
          <a:p>
            <a:r>
              <a:rPr lang="de-DE" sz="700" i="1" dirty="0">
                <a:latin typeface="OfficinaSans-BookItalic"/>
              </a:rPr>
              <a:t>kommen </a:t>
            </a:r>
            <a:r>
              <a:rPr lang="de-DE" sz="700" dirty="0" smtClean="0">
                <a:latin typeface="OfficinaSans-Book"/>
              </a:rPr>
              <a:t>&gt; </a:t>
            </a:r>
            <a:r>
              <a:rPr lang="de-DE" sz="700" b="1" dirty="0" smtClean="0">
                <a:latin typeface="OfficinaSans-Bold"/>
              </a:rPr>
              <a:t>gekommen </a:t>
            </a:r>
            <a:endParaRPr lang="de-DE" sz="700" b="1" dirty="0">
              <a:latin typeface="OfficinaSans-Bold"/>
            </a:endParaRPr>
          </a:p>
          <a:p>
            <a:r>
              <a:rPr lang="de-DE" sz="700" i="1" dirty="0">
                <a:latin typeface="OfficinaSans-BookItalic"/>
              </a:rPr>
              <a:t>laufen </a:t>
            </a:r>
            <a:r>
              <a:rPr lang="de-DE" sz="700" dirty="0" smtClean="0">
                <a:latin typeface="OfficinaSans-Book"/>
              </a:rPr>
              <a:t>&gt; </a:t>
            </a:r>
            <a:r>
              <a:rPr lang="de-DE" sz="700" b="1" dirty="0">
                <a:latin typeface="OfficinaSans-Bold"/>
              </a:rPr>
              <a:t>gelaufen</a:t>
            </a:r>
          </a:p>
          <a:p>
            <a:r>
              <a:rPr lang="de-DE" sz="700" i="1" dirty="0">
                <a:latin typeface="OfficinaSans-BookItalic"/>
              </a:rPr>
              <a:t>fahren </a:t>
            </a:r>
            <a:r>
              <a:rPr lang="de-DE" sz="700" i="1" dirty="0" smtClean="0">
                <a:latin typeface="OfficinaSans-BookItalic"/>
              </a:rPr>
              <a:t>&gt; </a:t>
            </a:r>
            <a:r>
              <a:rPr lang="de-DE" sz="700" b="1" dirty="0" smtClean="0">
                <a:latin typeface="OfficinaSans-Bold"/>
              </a:rPr>
              <a:t>gefahren </a:t>
            </a:r>
          </a:p>
          <a:p>
            <a:r>
              <a:rPr lang="de-DE" sz="700" i="1" dirty="0" smtClean="0">
                <a:latin typeface="OfficinaSans-BookItalic"/>
              </a:rPr>
              <a:t>sterben </a:t>
            </a:r>
            <a:r>
              <a:rPr lang="de-DE" sz="700" dirty="0" smtClean="0">
                <a:latin typeface="OfficinaSans-Book"/>
              </a:rPr>
              <a:t>&gt; </a:t>
            </a:r>
            <a:r>
              <a:rPr lang="de-DE" sz="700" b="1" dirty="0" smtClean="0">
                <a:latin typeface="OfficinaSans-Bold"/>
              </a:rPr>
              <a:t>gestorben</a:t>
            </a:r>
            <a:endParaRPr lang="de-DE" sz="700" b="1" dirty="0">
              <a:latin typeface="OfficinaSans-Bold"/>
            </a:endParaRPr>
          </a:p>
          <a:p>
            <a:endParaRPr lang="de-DE" sz="700" i="1" dirty="0">
              <a:latin typeface="OfficinaSans-BookItalic"/>
            </a:endParaRPr>
          </a:p>
          <a:p>
            <a:endParaRPr lang="de-DE" sz="700" i="1" dirty="0" smtClean="0">
              <a:latin typeface="OfficinaSans-BookItalic"/>
            </a:endParaRPr>
          </a:p>
          <a:p>
            <a:endParaRPr lang="de-DE" sz="700" i="1" dirty="0">
              <a:latin typeface="OfficinaSans-BookItalic"/>
            </a:endParaRPr>
          </a:p>
          <a:p>
            <a:endParaRPr lang="de-DE" sz="700" i="1" dirty="0" smtClean="0">
              <a:latin typeface="OfficinaSans-BookItalic"/>
            </a:endParaRPr>
          </a:p>
          <a:p>
            <a:r>
              <a:rPr lang="de-DE" sz="700" i="1" dirty="0" smtClean="0">
                <a:latin typeface="OfficinaSans-BookItalic"/>
              </a:rPr>
              <a:t>schwimmen </a:t>
            </a:r>
            <a:r>
              <a:rPr lang="de-DE" sz="700" dirty="0" smtClean="0">
                <a:latin typeface="OfficinaSans-Book"/>
              </a:rPr>
              <a:t>&gt; </a:t>
            </a:r>
            <a:r>
              <a:rPr lang="de-DE" sz="700" b="1" dirty="0" smtClean="0">
                <a:latin typeface="OfficinaSans-Bold"/>
              </a:rPr>
              <a:t>geschwommen </a:t>
            </a:r>
          </a:p>
          <a:p>
            <a:r>
              <a:rPr lang="de-DE" sz="700" i="1" dirty="0" smtClean="0">
                <a:latin typeface="OfficinaSans-BookItalic"/>
              </a:rPr>
              <a:t>ankommen </a:t>
            </a:r>
            <a:r>
              <a:rPr lang="de-DE" sz="700" dirty="0" smtClean="0">
                <a:latin typeface="OfficinaSans-Book"/>
              </a:rPr>
              <a:t>&gt; </a:t>
            </a:r>
            <a:r>
              <a:rPr lang="de-DE" sz="700" b="1" dirty="0" smtClean="0">
                <a:latin typeface="OfficinaSans-Bold"/>
              </a:rPr>
              <a:t>angekommen </a:t>
            </a:r>
          </a:p>
          <a:p>
            <a:r>
              <a:rPr lang="de-DE" sz="700" i="1" dirty="0" smtClean="0">
                <a:latin typeface="OfficinaSans-BookItalic"/>
              </a:rPr>
              <a:t>fliegen </a:t>
            </a:r>
            <a:r>
              <a:rPr lang="de-DE" sz="700" dirty="0" smtClean="0">
                <a:latin typeface="OfficinaSans-Book"/>
              </a:rPr>
              <a:t>&gt; </a:t>
            </a:r>
            <a:r>
              <a:rPr lang="de-DE" sz="700" b="1" dirty="0" smtClean="0">
                <a:latin typeface="OfficinaSans-Bold"/>
              </a:rPr>
              <a:t>geflogen </a:t>
            </a:r>
          </a:p>
          <a:p>
            <a:r>
              <a:rPr lang="de-DE" sz="700" i="1" dirty="0" smtClean="0">
                <a:latin typeface="OfficinaSans-BookItalic"/>
              </a:rPr>
              <a:t>abfahren </a:t>
            </a:r>
            <a:r>
              <a:rPr lang="de-DE" sz="700" dirty="0" smtClean="0">
                <a:latin typeface="OfficinaSans-Book"/>
              </a:rPr>
              <a:t>&gt; </a:t>
            </a:r>
            <a:r>
              <a:rPr lang="de-DE" sz="700" b="1" dirty="0" smtClean="0">
                <a:latin typeface="OfficinaSans-Bold"/>
              </a:rPr>
              <a:t>abgefahren</a:t>
            </a:r>
          </a:p>
          <a:p>
            <a:r>
              <a:rPr lang="de-DE" sz="700" i="1" dirty="0" smtClean="0">
                <a:latin typeface="OfficinaSans-Bold"/>
              </a:rPr>
              <a:t>sein &gt; </a:t>
            </a:r>
            <a:r>
              <a:rPr lang="de-DE" sz="700" b="1" i="1" dirty="0" smtClean="0">
                <a:latin typeface="OfficinaSans-Bold"/>
              </a:rPr>
              <a:t>gewesen</a:t>
            </a:r>
          </a:p>
          <a:p>
            <a:r>
              <a:rPr lang="de-DE" sz="700" i="1" dirty="0" smtClean="0">
                <a:latin typeface="OfficinaSans-Bold"/>
              </a:rPr>
              <a:t>umziehen &gt; </a:t>
            </a:r>
            <a:r>
              <a:rPr lang="de-DE" sz="700" b="1" i="1" dirty="0" smtClean="0">
                <a:latin typeface="OfficinaSans-Bold"/>
              </a:rPr>
              <a:t>umgezogen</a:t>
            </a:r>
            <a:endParaRPr lang="de-DE" sz="700" b="1" i="1" dirty="0">
              <a:latin typeface="OfficinaSans-Bold"/>
            </a:endParaRPr>
          </a:p>
          <a:p>
            <a:endParaRPr lang="en-GB" sz="1600" dirty="0"/>
          </a:p>
        </p:txBody>
      </p:sp>
      <p:sp>
        <p:nvSpPr>
          <p:cNvPr id="41" name="Left Brace 40"/>
          <p:cNvSpPr/>
          <p:nvPr/>
        </p:nvSpPr>
        <p:spPr>
          <a:xfrm flipH="1">
            <a:off x="6811668" y="3592259"/>
            <a:ext cx="378527" cy="859927"/>
          </a:xfrm>
          <a:prstGeom prst="leftBrace">
            <a:avLst>
              <a:gd name="adj1" fmla="val 3098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7219876" y="3442200"/>
            <a:ext cx="158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b="1" dirty="0"/>
              <a:t>+ </a:t>
            </a:r>
            <a:r>
              <a:rPr lang="en-GB" sz="800" b="1" dirty="0" smtClean="0"/>
              <a:t>INFINITIVE TO </a:t>
            </a:r>
            <a:r>
              <a:rPr lang="en-GB" sz="800" b="1" dirty="0"/>
              <a:t>THE END OF THE </a:t>
            </a:r>
            <a:r>
              <a:rPr lang="en-GB" sz="800" b="1" dirty="0" smtClean="0"/>
              <a:t>SENTENCE</a:t>
            </a:r>
          </a:p>
          <a:p>
            <a:endParaRPr lang="en-GB" sz="800" i="1" dirty="0" smtClean="0"/>
          </a:p>
          <a:p>
            <a:r>
              <a:rPr lang="en-GB" sz="800" i="1" dirty="0" smtClean="0"/>
              <a:t>e.g.  </a:t>
            </a:r>
            <a:r>
              <a:rPr lang="en-GB" sz="800" i="1" dirty="0" err="1" smtClean="0"/>
              <a:t>Ich</a:t>
            </a:r>
            <a:r>
              <a:rPr lang="en-GB" sz="800" i="1" dirty="0" smtClean="0"/>
              <a:t> </a:t>
            </a:r>
            <a:r>
              <a:rPr lang="en-GB" sz="800" b="1" i="1" dirty="0" err="1" smtClean="0"/>
              <a:t>werde</a:t>
            </a:r>
            <a:r>
              <a:rPr lang="en-GB" sz="800" i="1" dirty="0" smtClean="0"/>
              <a:t> </a:t>
            </a:r>
            <a:r>
              <a:rPr lang="en-GB" sz="800" i="1" dirty="0" err="1" smtClean="0"/>
              <a:t>Fußball</a:t>
            </a:r>
            <a:r>
              <a:rPr lang="en-GB" sz="800" i="1" dirty="0" smtClean="0"/>
              <a:t> </a:t>
            </a:r>
            <a:r>
              <a:rPr lang="en-GB" sz="800" b="1" i="1" dirty="0" err="1" smtClean="0"/>
              <a:t>spielen</a:t>
            </a:r>
            <a:r>
              <a:rPr lang="en-GB" sz="800" i="1" dirty="0" smtClean="0"/>
              <a:t>.</a:t>
            </a:r>
          </a:p>
          <a:p>
            <a:endParaRPr lang="en-GB" sz="800" i="1" dirty="0"/>
          </a:p>
          <a:p>
            <a:r>
              <a:rPr lang="en-GB" sz="800" i="1" dirty="0" smtClean="0"/>
              <a:t>Du </a:t>
            </a:r>
            <a:r>
              <a:rPr lang="en-GB" sz="800" b="1" i="1" dirty="0" err="1" smtClean="0"/>
              <a:t>wirst</a:t>
            </a:r>
            <a:r>
              <a:rPr lang="en-GB" sz="800" i="1" dirty="0" smtClean="0"/>
              <a:t> </a:t>
            </a:r>
            <a:r>
              <a:rPr lang="en-GB" sz="800" i="1" dirty="0" err="1" smtClean="0"/>
              <a:t>nach</a:t>
            </a:r>
            <a:r>
              <a:rPr lang="en-GB" sz="800" i="1" dirty="0" smtClean="0"/>
              <a:t> Berlin </a:t>
            </a:r>
            <a:r>
              <a:rPr lang="en-GB" sz="800" b="1" i="1" dirty="0" err="1" smtClean="0"/>
              <a:t>fahren</a:t>
            </a:r>
            <a:r>
              <a:rPr lang="en-GB" sz="800" b="1" i="1" dirty="0" smtClean="0"/>
              <a:t>.</a:t>
            </a:r>
            <a:endParaRPr lang="en-GB" sz="8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5858075" y="4963522"/>
            <a:ext cx="3166488" cy="2569934"/>
          </a:xfrm>
          <a:prstGeom prst="rect">
            <a:avLst/>
          </a:prstGeom>
          <a:noFill/>
        </p:spPr>
        <p:txBody>
          <a:bodyPr wrap="square" numCol="3" rtlCol="0">
            <a:spAutoFit/>
          </a:bodyPr>
          <a:lstStyle/>
          <a:p>
            <a:r>
              <a:rPr lang="en-GB" sz="700" b="1" u="sng" dirty="0" smtClean="0"/>
              <a:t>COMMON INFINITIVES</a:t>
            </a:r>
          </a:p>
          <a:p>
            <a:r>
              <a:rPr lang="en-GB" sz="700" dirty="0" err="1" smtClean="0"/>
              <a:t>gehen</a:t>
            </a:r>
            <a:r>
              <a:rPr lang="en-GB" sz="700" dirty="0" smtClean="0"/>
              <a:t> – to go</a:t>
            </a:r>
          </a:p>
          <a:p>
            <a:r>
              <a:rPr lang="en-GB" sz="700" dirty="0" err="1" smtClean="0"/>
              <a:t>sehen</a:t>
            </a:r>
            <a:r>
              <a:rPr lang="en-GB" sz="700" dirty="0" smtClean="0"/>
              <a:t> – to see</a:t>
            </a:r>
          </a:p>
          <a:p>
            <a:r>
              <a:rPr lang="en-GB" sz="700" dirty="0" err="1" smtClean="0"/>
              <a:t>fahren</a:t>
            </a:r>
            <a:r>
              <a:rPr lang="en-GB" sz="700" dirty="0" smtClean="0"/>
              <a:t> – to go/travel</a:t>
            </a:r>
          </a:p>
          <a:p>
            <a:r>
              <a:rPr lang="en-GB" sz="700" dirty="0" err="1" smtClean="0"/>
              <a:t>denken</a:t>
            </a:r>
            <a:r>
              <a:rPr lang="en-GB" sz="700" dirty="0" smtClean="0"/>
              <a:t> – to think</a:t>
            </a:r>
          </a:p>
          <a:p>
            <a:r>
              <a:rPr lang="en-GB" sz="700" dirty="0" err="1" smtClean="0"/>
              <a:t>spielen</a:t>
            </a:r>
            <a:r>
              <a:rPr lang="en-GB" sz="700" dirty="0" smtClean="0"/>
              <a:t> – to play</a:t>
            </a:r>
          </a:p>
          <a:p>
            <a:r>
              <a:rPr lang="en-GB" sz="700" dirty="0" err="1" smtClean="0"/>
              <a:t>benutzen</a:t>
            </a:r>
            <a:r>
              <a:rPr lang="en-GB" sz="700" dirty="0" smtClean="0"/>
              <a:t> – to use</a:t>
            </a:r>
          </a:p>
          <a:p>
            <a:r>
              <a:rPr lang="en-GB" sz="700" dirty="0" err="1" smtClean="0"/>
              <a:t>tanzen</a:t>
            </a:r>
            <a:r>
              <a:rPr lang="en-GB" sz="700" dirty="0" smtClean="0"/>
              <a:t> – to dance</a:t>
            </a:r>
          </a:p>
          <a:p>
            <a:r>
              <a:rPr lang="en-GB" sz="700" dirty="0" err="1" smtClean="0"/>
              <a:t>essen</a:t>
            </a:r>
            <a:r>
              <a:rPr lang="en-GB" sz="700" dirty="0" smtClean="0"/>
              <a:t> – to eat</a:t>
            </a:r>
          </a:p>
          <a:p>
            <a:r>
              <a:rPr lang="en-GB" sz="700" dirty="0" err="1" smtClean="0"/>
              <a:t>nehmen</a:t>
            </a:r>
            <a:r>
              <a:rPr lang="en-GB" sz="700" dirty="0" smtClean="0"/>
              <a:t> – to take</a:t>
            </a:r>
          </a:p>
          <a:p>
            <a:r>
              <a:rPr lang="en-GB" sz="700" dirty="0" err="1" smtClean="0"/>
              <a:t>sprechen</a:t>
            </a:r>
            <a:r>
              <a:rPr lang="en-GB" sz="700" dirty="0" smtClean="0"/>
              <a:t> – to speak</a:t>
            </a:r>
          </a:p>
          <a:p>
            <a:r>
              <a:rPr lang="en-GB" sz="700" dirty="0" err="1" smtClean="0"/>
              <a:t>reden</a:t>
            </a:r>
            <a:r>
              <a:rPr lang="en-GB" sz="700" dirty="0" smtClean="0"/>
              <a:t> – to chat</a:t>
            </a:r>
          </a:p>
          <a:p>
            <a:r>
              <a:rPr lang="en-GB" sz="700" dirty="0" err="1" smtClean="0"/>
              <a:t>trinken</a:t>
            </a:r>
            <a:r>
              <a:rPr lang="en-GB" sz="700" dirty="0" smtClean="0"/>
              <a:t> – to drink</a:t>
            </a:r>
          </a:p>
          <a:p>
            <a:r>
              <a:rPr lang="en-GB" sz="700" dirty="0" err="1" smtClean="0"/>
              <a:t>schwimmen</a:t>
            </a:r>
            <a:r>
              <a:rPr lang="en-GB" sz="700" dirty="0" smtClean="0"/>
              <a:t> – to swim</a:t>
            </a:r>
          </a:p>
          <a:p>
            <a:r>
              <a:rPr lang="en-GB" sz="700" dirty="0" err="1" smtClean="0"/>
              <a:t>bleiben</a:t>
            </a:r>
            <a:r>
              <a:rPr lang="en-GB" sz="700" dirty="0" smtClean="0"/>
              <a:t> – to stay</a:t>
            </a:r>
          </a:p>
          <a:p>
            <a:r>
              <a:rPr lang="en-GB" sz="700" dirty="0" err="1" smtClean="0"/>
              <a:t>kommen</a:t>
            </a:r>
            <a:r>
              <a:rPr lang="en-GB" sz="700" dirty="0" smtClean="0"/>
              <a:t> – to come</a:t>
            </a:r>
          </a:p>
          <a:p>
            <a:endParaRPr lang="en-GB" sz="700" dirty="0" smtClean="0"/>
          </a:p>
          <a:p>
            <a:endParaRPr lang="en-GB" sz="700" dirty="0" smtClean="0"/>
          </a:p>
          <a:p>
            <a:endParaRPr lang="en-GB" sz="700" dirty="0"/>
          </a:p>
          <a:p>
            <a:endParaRPr lang="en-GB" sz="700" dirty="0" smtClean="0"/>
          </a:p>
          <a:p>
            <a:endParaRPr lang="en-GB" sz="700" dirty="0" smtClean="0"/>
          </a:p>
          <a:p>
            <a:endParaRPr lang="en-GB" sz="700" dirty="0" smtClean="0"/>
          </a:p>
          <a:p>
            <a:endParaRPr lang="en-GB" sz="700" dirty="0" smtClean="0"/>
          </a:p>
          <a:p>
            <a:r>
              <a:rPr lang="en-GB" sz="700" dirty="0" err="1" smtClean="0"/>
              <a:t>sterben</a:t>
            </a:r>
            <a:r>
              <a:rPr lang="en-GB" sz="700" dirty="0" smtClean="0"/>
              <a:t> – to die</a:t>
            </a:r>
            <a:endParaRPr lang="en-GB" sz="700" dirty="0"/>
          </a:p>
          <a:p>
            <a:r>
              <a:rPr lang="en-GB" sz="700" dirty="0" err="1" smtClean="0"/>
              <a:t>laufen</a:t>
            </a:r>
            <a:r>
              <a:rPr lang="en-GB" sz="700" dirty="0" smtClean="0"/>
              <a:t> – to run</a:t>
            </a:r>
          </a:p>
          <a:p>
            <a:r>
              <a:rPr lang="en-GB" sz="700" dirty="0" err="1" smtClean="0"/>
              <a:t>fliegen</a:t>
            </a:r>
            <a:r>
              <a:rPr lang="en-GB" sz="700" dirty="0" smtClean="0"/>
              <a:t> – to fly</a:t>
            </a:r>
          </a:p>
          <a:p>
            <a:r>
              <a:rPr lang="en-GB" sz="700" dirty="0" err="1" smtClean="0"/>
              <a:t>versuchen</a:t>
            </a:r>
            <a:r>
              <a:rPr lang="en-GB" sz="700" dirty="0" smtClean="0"/>
              <a:t> – to try</a:t>
            </a:r>
          </a:p>
          <a:p>
            <a:r>
              <a:rPr lang="en-GB" sz="700" dirty="0" err="1" smtClean="0"/>
              <a:t>probieren</a:t>
            </a:r>
            <a:r>
              <a:rPr lang="en-GB" sz="700" dirty="0" smtClean="0"/>
              <a:t> – to try </a:t>
            </a:r>
          </a:p>
          <a:p>
            <a:r>
              <a:rPr lang="en-GB" sz="700" dirty="0" err="1" smtClean="0"/>
              <a:t>verdienen</a:t>
            </a:r>
            <a:r>
              <a:rPr lang="en-GB" sz="700" dirty="0" smtClean="0"/>
              <a:t> – to earn</a:t>
            </a:r>
          </a:p>
          <a:p>
            <a:r>
              <a:rPr lang="en-GB" sz="700" dirty="0" err="1" smtClean="0"/>
              <a:t>ausgeben</a:t>
            </a:r>
            <a:r>
              <a:rPr lang="en-GB" sz="700" dirty="0" smtClean="0"/>
              <a:t> – to spend</a:t>
            </a:r>
          </a:p>
          <a:p>
            <a:r>
              <a:rPr lang="en-GB" sz="700" dirty="0" err="1" smtClean="0"/>
              <a:t>kaufen</a:t>
            </a:r>
            <a:r>
              <a:rPr lang="en-GB" sz="700" dirty="0" smtClean="0"/>
              <a:t> – to buy</a:t>
            </a:r>
          </a:p>
          <a:p>
            <a:r>
              <a:rPr lang="en-GB" sz="700" dirty="0" err="1" smtClean="0"/>
              <a:t>haben</a:t>
            </a:r>
            <a:r>
              <a:rPr lang="en-GB" sz="700" dirty="0" smtClean="0"/>
              <a:t> – to have</a:t>
            </a:r>
          </a:p>
          <a:p>
            <a:r>
              <a:rPr lang="en-GB" sz="700" dirty="0" smtClean="0"/>
              <a:t>sein – to be</a:t>
            </a:r>
          </a:p>
          <a:p>
            <a:r>
              <a:rPr lang="en-GB" sz="700" dirty="0" err="1" smtClean="0"/>
              <a:t>sammeln</a:t>
            </a:r>
            <a:r>
              <a:rPr lang="en-GB" sz="700" dirty="0" smtClean="0"/>
              <a:t> – to collect</a:t>
            </a:r>
          </a:p>
          <a:p>
            <a:r>
              <a:rPr lang="en-GB" sz="700" dirty="0" err="1" smtClean="0"/>
              <a:t>wandern</a:t>
            </a:r>
            <a:r>
              <a:rPr lang="en-GB" sz="700" dirty="0" smtClean="0"/>
              <a:t> – to hike</a:t>
            </a:r>
          </a:p>
          <a:p>
            <a:r>
              <a:rPr lang="en-GB" sz="700" dirty="0" err="1" smtClean="0"/>
              <a:t>werden</a:t>
            </a:r>
            <a:r>
              <a:rPr lang="en-GB" sz="700" dirty="0" smtClean="0"/>
              <a:t> – to become</a:t>
            </a:r>
          </a:p>
          <a:p>
            <a:r>
              <a:rPr lang="en-GB" sz="700" dirty="0" err="1" smtClean="0"/>
              <a:t>führen</a:t>
            </a:r>
            <a:r>
              <a:rPr lang="en-GB" sz="700" dirty="0" smtClean="0"/>
              <a:t> – to lead</a:t>
            </a:r>
          </a:p>
          <a:p>
            <a:r>
              <a:rPr lang="en-GB" sz="700" dirty="0" err="1" smtClean="0"/>
              <a:t>backen</a:t>
            </a:r>
            <a:r>
              <a:rPr lang="en-GB" sz="700" dirty="0" smtClean="0"/>
              <a:t> – to bake</a:t>
            </a:r>
          </a:p>
          <a:p>
            <a:r>
              <a:rPr lang="en-GB" sz="700" dirty="0" err="1" smtClean="0"/>
              <a:t>waschen</a:t>
            </a:r>
            <a:r>
              <a:rPr lang="en-GB" sz="700" dirty="0" smtClean="0"/>
              <a:t> – to wash</a:t>
            </a:r>
          </a:p>
          <a:p>
            <a:endParaRPr lang="en-GB" sz="700" b="1" u="sng" dirty="0" smtClean="0"/>
          </a:p>
          <a:p>
            <a:endParaRPr lang="en-GB" sz="700" b="1" u="sng" dirty="0"/>
          </a:p>
          <a:p>
            <a:endParaRPr lang="en-GB" sz="700" b="1" u="sng" dirty="0" smtClean="0"/>
          </a:p>
          <a:p>
            <a:endParaRPr lang="en-GB" sz="700" b="1" u="sng" dirty="0"/>
          </a:p>
          <a:p>
            <a:endParaRPr lang="en-GB" sz="700" b="1" u="sng" dirty="0" smtClean="0"/>
          </a:p>
          <a:p>
            <a:endParaRPr lang="en-GB" sz="700" b="1" u="sng" dirty="0" smtClean="0"/>
          </a:p>
          <a:p>
            <a:endParaRPr lang="en-GB" sz="700" b="1" u="sng" dirty="0"/>
          </a:p>
          <a:p>
            <a:r>
              <a:rPr lang="en-GB" sz="700" b="1" u="sng" dirty="0" smtClean="0"/>
              <a:t>SEPERABLE VERBS</a:t>
            </a:r>
          </a:p>
          <a:p>
            <a:r>
              <a:rPr lang="en-GB" sz="700" dirty="0" err="1" smtClean="0"/>
              <a:t>aufstehen</a:t>
            </a:r>
            <a:r>
              <a:rPr lang="en-GB" sz="700" dirty="0" smtClean="0"/>
              <a:t> – to get up</a:t>
            </a:r>
          </a:p>
          <a:p>
            <a:r>
              <a:rPr lang="en-GB" sz="700" dirty="0" err="1" smtClean="0"/>
              <a:t>aufwachen</a:t>
            </a:r>
            <a:r>
              <a:rPr lang="en-GB" sz="700" dirty="0" smtClean="0"/>
              <a:t> – to wake up</a:t>
            </a:r>
          </a:p>
          <a:p>
            <a:r>
              <a:rPr lang="en-GB" sz="700" dirty="0" err="1" smtClean="0"/>
              <a:t>anziehen</a:t>
            </a:r>
            <a:r>
              <a:rPr lang="en-GB" sz="700" dirty="0" smtClean="0"/>
              <a:t> – to get dressed</a:t>
            </a:r>
          </a:p>
          <a:p>
            <a:r>
              <a:rPr lang="en-GB" sz="700" dirty="0" err="1" smtClean="0"/>
              <a:t>umziehen</a:t>
            </a:r>
            <a:r>
              <a:rPr lang="en-GB" sz="700" dirty="0" smtClean="0"/>
              <a:t> – to get changed</a:t>
            </a:r>
          </a:p>
          <a:p>
            <a:r>
              <a:rPr lang="en-GB" sz="700" dirty="0" err="1" smtClean="0"/>
              <a:t>teilnehmen</a:t>
            </a:r>
            <a:r>
              <a:rPr lang="en-GB" sz="700" dirty="0" smtClean="0"/>
              <a:t> – to take part</a:t>
            </a:r>
          </a:p>
          <a:p>
            <a:r>
              <a:rPr lang="en-GB" sz="700" dirty="0" err="1" smtClean="0"/>
              <a:t>mitspielen</a:t>
            </a:r>
            <a:r>
              <a:rPr lang="en-GB" sz="700" dirty="0" smtClean="0"/>
              <a:t> – to play with</a:t>
            </a:r>
          </a:p>
          <a:p>
            <a:r>
              <a:rPr lang="en-GB" sz="700" dirty="0" err="1" smtClean="0"/>
              <a:t>aufräumen</a:t>
            </a:r>
            <a:r>
              <a:rPr lang="en-GB" sz="700" dirty="0" smtClean="0"/>
              <a:t> – to tidy up</a:t>
            </a:r>
          </a:p>
          <a:p>
            <a:r>
              <a:rPr lang="en-GB" sz="700" dirty="0" err="1" smtClean="0"/>
              <a:t>abwaschen</a:t>
            </a:r>
            <a:r>
              <a:rPr lang="en-GB" sz="700" dirty="0" smtClean="0"/>
              <a:t> – to wash up</a:t>
            </a:r>
          </a:p>
          <a:p>
            <a:r>
              <a:rPr lang="en-GB" sz="700" dirty="0" err="1" smtClean="0"/>
              <a:t>fernsehen</a:t>
            </a:r>
            <a:r>
              <a:rPr lang="en-GB" sz="700" dirty="0" smtClean="0"/>
              <a:t> – to watch TV</a:t>
            </a:r>
          </a:p>
          <a:p>
            <a:r>
              <a:rPr lang="en-GB" sz="700" dirty="0" err="1" smtClean="0"/>
              <a:t>ankommen</a:t>
            </a:r>
            <a:r>
              <a:rPr lang="en-GB" sz="700" dirty="0" smtClean="0"/>
              <a:t> – to arrive</a:t>
            </a:r>
          </a:p>
          <a:p>
            <a:r>
              <a:rPr lang="en-GB" sz="700" dirty="0" err="1" smtClean="0"/>
              <a:t>abfahren</a:t>
            </a:r>
            <a:r>
              <a:rPr lang="en-GB" sz="700" dirty="0" smtClean="0"/>
              <a:t> – to depart</a:t>
            </a:r>
          </a:p>
          <a:p>
            <a:r>
              <a:rPr lang="en-GB" sz="700" dirty="0" err="1" smtClean="0"/>
              <a:t>anrufen</a:t>
            </a:r>
            <a:r>
              <a:rPr lang="en-GB" sz="700" dirty="0" smtClean="0"/>
              <a:t> – to call</a:t>
            </a:r>
          </a:p>
          <a:p>
            <a:r>
              <a:rPr lang="en-GB" sz="700" dirty="0" err="1" smtClean="0"/>
              <a:t>abnehmen</a:t>
            </a:r>
            <a:r>
              <a:rPr lang="en-GB" sz="700" dirty="0" smtClean="0"/>
              <a:t> – to lose weight</a:t>
            </a:r>
          </a:p>
          <a:p>
            <a:r>
              <a:rPr lang="en-GB" sz="700" dirty="0" err="1" smtClean="0"/>
              <a:t>zunehmen</a:t>
            </a:r>
            <a:r>
              <a:rPr lang="en-GB" sz="700" dirty="0" smtClean="0"/>
              <a:t> – to gain weight</a:t>
            </a:r>
          </a:p>
          <a:p>
            <a:r>
              <a:rPr lang="en-GB" sz="700" dirty="0" err="1" smtClean="0"/>
              <a:t>umsteigen</a:t>
            </a:r>
            <a:r>
              <a:rPr lang="en-GB" sz="700" dirty="0" smtClean="0"/>
              <a:t> – to change</a:t>
            </a:r>
          </a:p>
          <a:p>
            <a:endParaRPr lang="en-GB" sz="700" dirty="0" smtClean="0"/>
          </a:p>
          <a:p>
            <a:endParaRPr lang="en-GB" sz="700" dirty="0" smtClean="0"/>
          </a:p>
          <a:p>
            <a:endParaRPr lang="en-GB" sz="700" dirty="0" smtClean="0"/>
          </a:p>
          <a:p>
            <a:endParaRPr lang="en-GB" sz="700" dirty="0" smtClean="0"/>
          </a:p>
          <a:p>
            <a:endParaRPr lang="en-GB" sz="700" dirty="0" smtClean="0"/>
          </a:p>
          <a:p>
            <a:endParaRPr lang="en-GB" sz="700" dirty="0"/>
          </a:p>
        </p:txBody>
      </p:sp>
      <p:sp>
        <p:nvSpPr>
          <p:cNvPr id="25" name="TextBox 24"/>
          <p:cNvSpPr txBox="1"/>
          <p:nvPr/>
        </p:nvSpPr>
        <p:spPr>
          <a:xfrm>
            <a:off x="7156500" y="4338905"/>
            <a:ext cx="168652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800" dirty="0" err="1" smtClean="0"/>
              <a:t>es</a:t>
            </a:r>
            <a:r>
              <a:rPr lang="en-GB" sz="800" dirty="0" smtClean="0"/>
              <a:t> </a:t>
            </a:r>
            <a:r>
              <a:rPr lang="en-GB" sz="800" dirty="0" err="1" smtClean="0"/>
              <a:t>wird</a:t>
            </a:r>
            <a:r>
              <a:rPr lang="en-GB" sz="800" dirty="0" smtClean="0"/>
              <a:t> </a:t>
            </a:r>
            <a:r>
              <a:rPr lang="en-GB" sz="800" dirty="0" err="1" smtClean="0"/>
              <a:t>Spaß</a:t>
            </a:r>
            <a:r>
              <a:rPr lang="en-GB" sz="800" dirty="0" smtClean="0"/>
              <a:t> </a:t>
            </a:r>
            <a:r>
              <a:rPr lang="en-GB" sz="800" dirty="0" err="1" smtClean="0"/>
              <a:t>machen</a:t>
            </a:r>
            <a:r>
              <a:rPr lang="en-GB" sz="800" dirty="0" smtClean="0"/>
              <a:t> – it will be fun</a:t>
            </a:r>
          </a:p>
          <a:p>
            <a:r>
              <a:rPr lang="en-GB" sz="800" dirty="0" err="1" smtClean="0"/>
              <a:t>es</a:t>
            </a:r>
            <a:r>
              <a:rPr lang="en-GB" sz="800" dirty="0" smtClean="0"/>
              <a:t> </a:t>
            </a:r>
            <a:r>
              <a:rPr lang="en-GB" sz="800" dirty="0" err="1" smtClean="0"/>
              <a:t>wird</a:t>
            </a:r>
            <a:r>
              <a:rPr lang="en-GB" sz="800" dirty="0" smtClean="0"/>
              <a:t> gut sein – it will be good</a:t>
            </a:r>
          </a:p>
          <a:p>
            <a:r>
              <a:rPr lang="en-GB" sz="800" dirty="0" err="1" smtClean="0"/>
              <a:t>es</a:t>
            </a:r>
            <a:r>
              <a:rPr lang="en-GB" sz="800" dirty="0" smtClean="0"/>
              <a:t> </a:t>
            </a:r>
            <a:r>
              <a:rPr lang="en-GB" sz="800" dirty="0" err="1" smtClean="0"/>
              <a:t>wird</a:t>
            </a:r>
            <a:r>
              <a:rPr lang="en-GB" sz="800" dirty="0" smtClean="0"/>
              <a:t> </a:t>
            </a:r>
            <a:r>
              <a:rPr lang="en-GB" sz="800" dirty="0" err="1" smtClean="0"/>
              <a:t>mir</a:t>
            </a:r>
            <a:r>
              <a:rPr lang="en-GB" sz="800" dirty="0" smtClean="0"/>
              <a:t> </a:t>
            </a:r>
            <a:r>
              <a:rPr lang="en-GB" sz="800" dirty="0" err="1" smtClean="0"/>
              <a:t>gefallen</a:t>
            </a:r>
            <a:r>
              <a:rPr lang="en-GB" sz="800" dirty="0" smtClean="0"/>
              <a:t> – I will like it</a:t>
            </a:r>
            <a:endParaRPr lang="en-GB" sz="800" dirty="0"/>
          </a:p>
        </p:txBody>
      </p:sp>
      <p:grpSp>
        <p:nvGrpSpPr>
          <p:cNvPr id="5" name="Group 4"/>
          <p:cNvGrpSpPr/>
          <p:nvPr/>
        </p:nvGrpSpPr>
        <p:grpSpPr>
          <a:xfrm>
            <a:off x="1669615" y="5127492"/>
            <a:ext cx="2529015" cy="1785104"/>
            <a:chOff x="86132" y="4941168"/>
            <a:chExt cx="2419721" cy="219733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132" y="4955734"/>
              <a:ext cx="2419721" cy="1894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09289" y="4941168"/>
              <a:ext cx="2138100" cy="21973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1200" b="1" i="1" dirty="0" smtClean="0">
                  <a:solidFill>
                    <a:prstClr val="black"/>
                  </a:solidFill>
                  <a:latin typeface="Lucida Handwriting" panose="03010101010101010101" pitchFamily="66" charset="0"/>
                </a:rPr>
                <a:t>Score 5 Checklist:</a:t>
              </a:r>
              <a:endParaRPr lang="en-GB" sz="1200" b="1" i="1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ALL bullet points of task covered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At least 2 opinions with a reason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Past tense used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Present tense used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Future tense used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Talk about self and  at least 1 other person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Connective used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Adjective used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DIFFERENT adjective to last used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Adverb used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Intensifier used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r>
                <a:rPr lang="en-GB" sz="700" i="1" dirty="0">
                  <a:solidFill>
                    <a:prstClr val="black"/>
                  </a:solidFill>
                  <a:latin typeface="Trebuchet MS" panose="020B0603020202020204" pitchFamily="34" charset="0"/>
                </a:rPr>
                <a:t>Interesting vocabulary used</a:t>
              </a:r>
            </a:p>
            <a:p>
              <a:pPr marL="285750" lvl="0" indent="-285750">
                <a:buFont typeface="Lucida Handwriting" panose="03010101010101010101" pitchFamily="66" charset="0"/>
                <a:buChar char="√"/>
              </a:pPr>
              <a:endParaRPr lang="en-GB" sz="700" i="1" dirty="0">
                <a:solidFill>
                  <a:prstClr val="black"/>
                </a:solidFill>
                <a:latin typeface="Lucida Handwriting" panose="03010101010101010101" pitchFamily="66" charset="0"/>
              </a:endParaRPr>
            </a:p>
          </p:txBody>
        </p:sp>
      </p:grpSp>
      <p:pic>
        <p:nvPicPr>
          <p:cNvPr id="1030" name="Picture 6" descr="Thumbs Up Germany by GDJ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064" y="4523917"/>
            <a:ext cx="493342" cy="51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etzel by Delug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971" y="2410792"/>
            <a:ext cx="513883" cy="507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ratwurst by gnoki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7432" y="2366989"/>
            <a:ext cx="832176" cy="589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alking to the future by cyberang3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12" y="3027412"/>
            <a:ext cx="764554" cy="5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6" name="Straight Arrow Connector 45"/>
          <p:cNvCxnSpPr/>
          <p:nvPr/>
        </p:nvCxnSpPr>
        <p:spPr>
          <a:xfrm flipH="1">
            <a:off x="4074808" y="3075352"/>
            <a:ext cx="209550" cy="175588"/>
          </a:xfrm>
          <a:prstGeom prst="straightConnector1">
            <a:avLst/>
          </a:prstGeom>
          <a:ln w="19050">
            <a:solidFill>
              <a:srgbClr val="9BBB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3378536" y="3069285"/>
            <a:ext cx="947919" cy="245417"/>
          </a:xfrm>
          <a:prstGeom prst="straightConnector1">
            <a:avLst/>
          </a:prstGeom>
          <a:ln w="19050">
            <a:solidFill>
              <a:srgbClr val="9BBB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651654">
            <a:off x="4088007" y="2936853"/>
            <a:ext cx="1440160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600" b="1" u="sng" dirty="0" smtClean="0"/>
              <a:t>Auxiliary Verbs </a:t>
            </a:r>
            <a:r>
              <a:rPr lang="en-GB" sz="600" dirty="0" smtClean="0"/>
              <a:t>– </a:t>
            </a:r>
            <a:r>
              <a:rPr lang="en-GB" sz="600" i="1" dirty="0" smtClean="0"/>
              <a:t>sein</a:t>
            </a:r>
            <a:r>
              <a:rPr lang="en-GB" sz="600" dirty="0" smtClean="0"/>
              <a:t> used with verbs of movement/change of state</a:t>
            </a:r>
            <a:endParaRPr lang="en-GB" sz="600" dirty="0"/>
          </a:p>
        </p:txBody>
      </p:sp>
      <p:sp>
        <p:nvSpPr>
          <p:cNvPr id="48" name="Rectangle 47"/>
          <p:cNvSpPr/>
          <p:nvPr/>
        </p:nvSpPr>
        <p:spPr>
          <a:xfrm>
            <a:off x="3403663" y="4106903"/>
            <a:ext cx="18565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b="1" i="1" u="sng" dirty="0">
                <a:latin typeface="OfficinaSans-BookItalic"/>
              </a:rPr>
              <a:t>COMMON VERBS THAT USE SEIN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712691" y="4571836"/>
            <a:ext cx="13837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00" b="1" u="sng" dirty="0" smtClean="0"/>
              <a:t>Don’t forget </a:t>
            </a:r>
            <a:r>
              <a:rPr lang="en-GB" sz="900" dirty="0" smtClean="0"/>
              <a:t>#V2 </a:t>
            </a:r>
          </a:p>
          <a:p>
            <a:pPr algn="ctr"/>
            <a:r>
              <a:rPr lang="en-GB" sz="900" dirty="0" smtClean="0"/>
              <a:t>(verb always in 2</a:t>
            </a:r>
            <a:r>
              <a:rPr lang="en-GB" sz="900" baseline="30000" dirty="0" smtClean="0"/>
              <a:t>nd</a:t>
            </a:r>
            <a:r>
              <a:rPr lang="en-GB" sz="900" dirty="0" smtClean="0"/>
              <a:t> idea)</a:t>
            </a:r>
            <a:endParaRPr lang="en-GB" sz="900" dirty="0"/>
          </a:p>
        </p:txBody>
      </p:sp>
      <p:sp>
        <p:nvSpPr>
          <p:cNvPr id="59" name="TextBox 58"/>
          <p:cNvSpPr txBox="1"/>
          <p:nvPr/>
        </p:nvSpPr>
        <p:spPr>
          <a:xfrm rot="21233363">
            <a:off x="1963735" y="2810327"/>
            <a:ext cx="1553723" cy="230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00" b="1" u="sng" dirty="0" smtClean="0"/>
              <a:t>TMP</a:t>
            </a:r>
            <a:r>
              <a:rPr lang="en-GB" sz="900" b="1" dirty="0" smtClean="0"/>
              <a:t> </a:t>
            </a:r>
            <a:r>
              <a:rPr lang="en-GB" sz="900" dirty="0" smtClean="0"/>
              <a:t> TIME, MANNER, PLACE</a:t>
            </a:r>
            <a:endParaRPr lang="en-GB" sz="900" dirty="0"/>
          </a:p>
        </p:txBody>
      </p:sp>
      <p:sp>
        <p:nvSpPr>
          <p:cNvPr id="60" name="TextBox 59"/>
          <p:cNvSpPr txBox="1"/>
          <p:nvPr/>
        </p:nvSpPr>
        <p:spPr>
          <a:xfrm rot="586521">
            <a:off x="7995490" y="3059107"/>
            <a:ext cx="830173" cy="2308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900" dirty="0" smtClean="0"/>
              <a:t>VERB,VERB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7615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</TotalTime>
  <Words>1690</Words>
  <Application>Microsoft Office PowerPoint</Application>
  <PresentationFormat>On-screen Show (4:3)</PresentationFormat>
  <Paragraphs>469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W Grisedale - GRS</dc:creator>
  <cp:lastModifiedBy>setup-Software Setup Account</cp:lastModifiedBy>
  <cp:revision>109</cp:revision>
  <cp:lastPrinted>2017-06-27T10:37:38Z</cp:lastPrinted>
  <dcterms:created xsi:type="dcterms:W3CDTF">2017-06-20T11:30:11Z</dcterms:created>
  <dcterms:modified xsi:type="dcterms:W3CDTF">2018-01-28T19:30:46Z</dcterms:modified>
</cp:coreProperties>
</file>