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6858000" cy="9144000" type="screen4x3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422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3313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595" y="1"/>
            <a:ext cx="4303313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61E0EF-E28A-44C3-B052-4EE0EA911623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3313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595" y="6456324"/>
            <a:ext cx="4303313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A0330-74CC-4F29-B4FD-A807116B83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035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948D-412D-4E80-92E0-92C1CFD63045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23D0-9503-4E93-8945-79D501491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167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948D-412D-4E80-92E0-92C1CFD63045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23D0-9503-4E93-8945-79D501491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058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948D-412D-4E80-92E0-92C1CFD63045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23D0-9503-4E93-8945-79D501491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11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948D-412D-4E80-92E0-92C1CFD63045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23D0-9503-4E93-8945-79D501491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524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948D-412D-4E80-92E0-92C1CFD63045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23D0-9503-4E93-8945-79D501491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252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948D-412D-4E80-92E0-92C1CFD63045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23D0-9503-4E93-8945-79D501491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744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948D-412D-4E80-92E0-92C1CFD63045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23D0-9503-4E93-8945-79D501491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83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948D-412D-4E80-92E0-92C1CFD63045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23D0-9503-4E93-8945-79D501491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19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948D-412D-4E80-92E0-92C1CFD63045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23D0-9503-4E93-8945-79D501491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032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948D-412D-4E80-92E0-92C1CFD63045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23D0-9503-4E93-8945-79D501491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774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948D-412D-4E80-92E0-92C1CFD63045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23D0-9503-4E93-8945-79D501491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988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A948D-412D-4E80-92E0-92C1CFD63045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623D0-9503-4E93-8945-79D501491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594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72816" y="3500264"/>
            <a:ext cx="324036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772816" y="2936370"/>
            <a:ext cx="3240360" cy="5040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772816" y="2339752"/>
            <a:ext cx="3240360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6672" y="179512"/>
            <a:ext cx="5829300" cy="196003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The Transformation of British Society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0728" y="2267744"/>
            <a:ext cx="4800600" cy="1872208"/>
          </a:xfrm>
        </p:spPr>
        <p:txBody>
          <a:bodyPr anchor="ctr" anchorCtr="1"/>
          <a:lstStyle/>
          <a:p>
            <a:r>
              <a:rPr lang="en-GB" dirty="0" smtClean="0">
                <a:solidFill>
                  <a:schemeClr val="tx1"/>
                </a:solidFill>
              </a:rPr>
              <a:t>1950s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1960s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1970s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s://libcom.org/files/images/history/notting-hill-1958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4211960"/>
            <a:ext cx="2479890" cy="1694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beatlesnumber9.com/beatlemania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516" y="6732240"/>
            <a:ext cx="3456384" cy="2112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s-media-cache-ak0.pinimg.com/236x/08/e4/a0/08e4a000f1030663ad227a9ce1863a8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52" y="6115050"/>
            <a:ext cx="224790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butlinsmemories.com/other/faq/112b00ca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1536" y="4211960"/>
            <a:ext cx="3096344" cy="2443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849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601" y="107504"/>
            <a:ext cx="6172200" cy="53340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dirty="0" smtClean="0"/>
              <a:t>Social Change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10345" y="5508104"/>
            <a:ext cx="6408712" cy="33843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 u="sng" dirty="0" smtClean="0"/>
              <a:t>1970s –</a:t>
            </a:r>
          </a:p>
          <a:p>
            <a:r>
              <a:rPr lang="en-GB" sz="1400" b="1" dirty="0" smtClean="0"/>
              <a:t>Divorce </a:t>
            </a:r>
            <a:r>
              <a:rPr lang="en-GB" sz="1400" dirty="0" smtClean="0"/>
              <a:t>– </a:t>
            </a:r>
            <a:r>
              <a:rPr lang="en-GB" sz="1400" b="1" dirty="0" smtClean="0"/>
              <a:t>Matrimonial Proceedings and Properties Act (1970) </a:t>
            </a:r>
            <a:r>
              <a:rPr lang="en-GB" sz="1400" dirty="0" smtClean="0"/>
              <a:t>also made Divorce easier as it recognised the value of women’s work in the home – they were granted a larger portion of couple’s wealth in divorce settlements. Divorces rise – </a:t>
            </a:r>
            <a:r>
              <a:rPr lang="en-GB" sz="1400" b="1" dirty="0" smtClean="0"/>
              <a:t>3/1000 </a:t>
            </a:r>
            <a:r>
              <a:rPr lang="en-GB" sz="1400" dirty="0" smtClean="0"/>
              <a:t>in 1965 –&gt; </a:t>
            </a:r>
            <a:r>
              <a:rPr lang="en-GB" sz="1400" b="1" dirty="0" smtClean="0"/>
              <a:t>10/1000</a:t>
            </a:r>
            <a:r>
              <a:rPr lang="en-GB" sz="1400" dirty="0" smtClean="0"/>
              <a:t> in 1976.</a:t>
            </a:r>
          </a:p>
          <a:p>
            <a:r>
              <a:rPr lang="en-GB" sz="1400" b="1" dirty="0" smtClean="0"/>
              <a:t>Family Planning </a:t>
            </a:r>
            <a:r>
              <a:rPr lang="en-GB" sz="1400" dirty="0" smtClean="0"/>
              <a:t>– Pill freely available to unmarried women through NHS </a:t>
            </a:r>
            <a:r>
              <a:rPr lang="en-GB" sz="1400" b="1" dirty="0" smtClean="0"/>
              <a:t>(1974)</a:t>
            </a:r>
          </a:p>
          <a:p>
            <a:r>
              <a:rPr lang="en-GB" sz="1400" dirty="0" smtClean="0"/>
              <a:t>Homosexuality –</a:t>
            </a:r>
          </a:p>
          <a:p>
            <a:r>
              <a:rPr lang="en-GB" sz="1400" dirty="0" smtClean="0"/>
              <a:t>1971 – First ever </a:t>
            </a:r>
            <a:r>
              <a:rPr lang="en-GB" sz="1400" b="1" dirty="0" smtClean="0"/>
              <a:t>gay march </a:t>
            </a:r>
            <a:r>
              <a:rPr lang="en-GB" sz="1400" dirty="0" smtClean="0"/>
              <a:t>in London</a:t>
            </a:r>
          </a:p>
          <a:p>
            <a:r>
              <a:rPr lang="en-GB" sz="1400" dirty="0" smtClean="0"/>
              <a:t>1975 – The </a:t>
            </a:r>
            <a:r>
              <a:rPr lang="en-GB" sz="1400" b="1" dirty="0" smtClean="0"/>
              <a:t>Naked Civil Servant</a:t>
            </a:r>
            <a:r>
              <a:rPr lang="en-GB" sz="1400" dirty="0" smtClean="0"/>
              <a:t>, a popular TV film about the homosexual Quentin Crisp, screened by ITV</a:t>
            </a:r>
          </a:p>
          <a:p>
            <a:r>
              <a:rPr lang="en-GB" sz="1400" dirty="0" smtClean="0"/>
              <a:t>1976 – Tom Robinson released </a:t>
            </a:r>
            <a:r>
              <a:rPr lang="en-GB" sz="1400" b="1" dirty="0" smtClean="0"/>
              <a:t>‘Glad to be Gay’, </a:t>
            </a:r>
            <a:r>
              <a:rPr lang="en-GB" sz="1400" dirty="0" smtClean="0"/>
              <a:t>reached #18 in the charts.  </a:t>
            </a:r>
            <a:r>
              <a:rPr lang="en-GB" sz="1400" b="1" dirty="0" smtClean="0"/>
              <a:t>Elton John </a:t>
            </a:r>
            <a:r>
              <a:rPr lang="en-GB" sz="1400" dirty="0" smtClean="0"/>
              <a:t>and </a:t>
            </a:r>
            <a:r>
              <a:rPr lang="en-GB" sz="1400" b="1" dirty="0" smtClean="0"/>
              <a:t>David Bowie </a:t>
            </a:r>
            <a:r>
              <a:rPr lang="en-GB" sz="1400" dirty="0" smtClean="0"/>
              <a:t>admit to being ‘bi-sexual’.</a:t>
            </a:r>
          </a:p>
          <a:p>
            <a:r>
              <a:rPr lang="en-GB" sz="1400" dirty="0" smtClean="0"/>
              <a:t>It was not until early 2000s that most British people felt it was not wrong to be gay.</a:t>
            </a:r>
            <a:endParaRPr lang="en-GB" sz="1400" dirty="0"/>
          </a:p>
        </p:txBody>
      </p:sp>
      <p:sp>
        <p:nvSpPr>
          <p:cNvPr id="5" name="Rectangle 4"/>
          <p:cNvSpPr/>
          <p:nvPr/>
        </p:nvSpPr>
        <p:spPr>
          <a:xfrm>
            <a:off x="202637" y="731944"/>
            <a:ext cx="6408712" cy="463214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 u="sng" dirty="0" smtClean="0"/>
              <a:t>1960s –</a:t>
            </a:r>
          </a:p>
          <a:p>
            <a:r>
              <a:rPr lang="en-GB" sz="1400" b="1" dirty="0" smtClean="0"/>
              <a:t>Abolition of the death penalty </a:t>
            </a:r>
            <a:r>
              <a:rPr lang="en-GB" sz="1400" dirty="0" smtClean="0"/>
              <a:t>– 3 main cases are recognised as leading to support for the abolition of the death penalty; </a:t>
            </a:r>
            <a:r>
              <a:rPr lang="en-GB" sz="1400" b="1" dirty="0" smtClean="0"/>
              <a:t>Derek Bentley </a:t>
            </a:r>
            <a:r>
              <a:rPr lang="en-GB" sz="1400" dirty="0" smtClean="0"/>
              <a:t>1952, </a:t>
            </a:r>
            <a:r>
              <a:rPr lang="en-GB" sz="1400" b="1" dirty="0" smtClean="0"/>
              <a:t>Ruth Ellis </a:t>
            </a:r>
            <a:r>
              <a:rPr lang="en-GB" sz="1400" dirty="0" smtClean="0"/>
              <a:t>1955 and </a:t>
            </a:r>
            <a:r>
              <a:rPr lang="en-GB" sz="1400" b="1" dirty="0" smtClean="0"/>
              <a:t>Timothy Evans </a:t>
            </a:r>
            <a:r>
              <a:rPr lang="en-GB" sz="1400" dirty="0" smtClean="0"/>
              <a:t>1950.  All 3 cases were controversial and the public were outraged at each execution.</a:t>
            </a:r>
          </a:p>
          <a:p>
            <a:r>
              <a:rPr lang="en-GB" sz="1400" dirty="0" smtClean="0"/>
              <a:t>1947 &amp; 1956 – </a:t>
            </a:r>
            <a:r>
              <a:rPr lang="en-GB" sz="1400" b="1" dirty="0" smtClean="0"/>
              <a:t>The House of Lords blocked </a:t>
            </a:r>
            <a:r>
              <a:rPr lang="en-GB" sz="1400" dirty="0" smtClean="0"/>
              <a:t>the abolition of capital punishment.</a:t>
            </a:r>
          </a:p>
          <a:p>
            <a:r>
              <a:rPr lang="en-GB" sz="1400" dirty="0" smtClean="0"/>
              <a:t>1965 &amp; 1969 – After a </a:t>
            </a:r>
            <a:r>
              <a:rPr lang="en-GB" sz="1400" b="1" dirty="0" smtClean="0"/>
              <a:t>trial period </a:t>
            </a:r>
            <a:r>
              <a:rPr lang="en-GB" sz="1400" dirty="0" smtClean="0"/>
              <a:t>where the death penalty was removed it was </a:t>
            </a:r>
            <a:r>
              <a:rPr lang="en-GB" sz="1400" b="1" dirty="0" smtClean="0"/>
              <a:t>officially abolished.</a:t>
            </a:r>
          </a:p>
          <a:p>
            <a:r>
              <a:rPr lang="en-GB" sz="1400" dirty="0" smtClean="0"/>
              <a:t>Support for death penalty grew in mid-60s with high profile murders (e.g.</a:t>
            </a:r>
            <a:r>
              <a:rPr lang="en-GB" sz="1400" b="1" dirty="0" smtClean="0"/>
              <a:t> Moors Murders). 67% </a:t>
            </a:r>
            <a:r>
              <a:rPr lang="en-GB" sz="1400" dirty="0" smtClean="0"/>
              <a:t>in favour in 1965 – </a:t>
            </a:r>
            <a:r>
              <a:rPr lang="en-GB" sz="1400" b="1" dirty="0" smtClean="0"/>
              <a:t>70% </a:t>
            </a:r>
            <a:r>
              <a:rPr lang="en-GB" sz="1400" dirty="0" smtClean="0"/>
              <a:t>in favour by 1970.</a:t>
            </a:r>
          </a:p>
          <a:p>
            <a:r>
              <a:rPr lang="en-GB" sz="1400" b="1" dirty="0" smtClean="0"/>
              <a:t>Divorce</a:t>
            </a:r>
            <a:r>
              <a:rPr lang="en-GB" sz="1400" dirty="0" smtClean="0"/>
              <a:t> – The </a:t>
            </a:r>
            <a:r>
              <a:rPr lang="en-GB" sz="1400" b="1" dirty="0" smtClean="0"/>
              <a:t>1969 Divorce Act </a:t>
            </a:r>
            <a:r>
              <a:rPr lang="en-GB" sz="1400" dirty="0" smtClean="0"/>
              <a:t>made it easily for marriages to end – very expensive and long winded before this act was passed.</a:t>
            </a:r>
          </a:p>
          <a:p>
            <a:r>
              <a:rPr lang="en-GB" sz="1400" b="1" dirty="0" smtClean="0"/>
              <a:t>Family Planning </a:t>
            </a:r>
            <a:r>
              <a:rPr lang="en-GB" sz="1400" dirty="0" smtClean="0"/>
              <a:t>– </a:t>
            </a:r>
            <a:r>
              <a:rPr lang="en-GB" sz="1400" b="1" dirty="0" smtClean="0"/>
              <a:t>Brook Clinic (1964</a:t>
            </a:r>
            <a:r>
              <a:rPr lang="en-GB" sz="1400" dirty="0" smtClean="0"/>
              <a:t>) offered advice to girls as young as 16. Opposition to these clinics. – </a:t>
            </a:r>
            <a:r>
              <a:rPr lang="en-GB" sz="1400" b="1" dirty="0" smtClean="0"/>
              <a:t>Contraceptive pill </a:t>
            </a:r>
            <a:r>
              <a:rPr lang="en-GB" sz="1400" dirty="0" smtClean="0"/>
              <a:t>for sale </a:t>
            </a:r>
            <a:r>
              <a:rPr lang="en-GB" sz="1400" b="1" dirty="0" smtClean="0"/>
              <a:t>(1961) </a:t>
            </a:r>
            <a:r>
              <a:rPr lang="en-GB" sz="1400" dirty="0" smtClean="0"/>
              <a:t>only to married women from GP. 1969 only 15% of married women actually taking pill. – </a:t>
            </a:r>
            <a:r>
              <a:rPr lang="en-GB" sz="1400" b="1" dirty="0" smtClean="0"/>
              <a:t>Abortion legalised (1967)</a:t>
            </a:r>
            <a:r>
              <a:rPr lang="en-GB" sz="1400" dirty="0" smtClean="0"/>
              <a:t>.  Before these ‘backstreet abortions’ used.  In 1966 these had caused </a:t>
            </a:r>
            <a:r>
              <a:rPr lang="en-GB" sz="1400" b="1" dirty="0" smtClean="0"/>
              <a:t>40</a:t>
            </a:r>
            <a:r>
              <a:rPr lang="en-GB" sz="1400" dirty="0" smtClean="0"/>
              <a:t> deaths and </a:t>
            </a:r>
            <a:r>
              <a:rPr lang="en-GB" sz="1400" b="1" dirty="0" smtClean="0"/>
              <a:t>100,000</a:t>
            </a:r>
            <a:r>
              <a:rPr lang="en-GB" sz="1400" dirty="0" smtClean="0"/>
              <a:t> injuries. 70% of people in support of legal abortions.</a:t>
            </a:r>
          </a:p>
          <a:p>
            <a:r>
              <a:rPr lang="en-GB" sz="1400" b="1" dirty="0" smtClean="0"/>
              <a:t>Homosexuality </a:t>
            </a:r>
            <a:r>
              <a:rPr lang="en-GB" sz="1400" dirty="0" smtClean="0"/>
              <a:t>– Before </a:t>
            </a:r>
            <a:r>
              <a:rPr lang="en-GB" sz="1400" b="1" dirty="0" smtClean="0"/>
              <a:t>Sexual Offences Act (1967) </a:t>
            </a:r>
            <a:r>
              <a:rPr lang="en-GB" sz="1400" dirty="0" smtClean="0"/>
              <a:t>men could be arrested/imprisoned  for being homosexual.  </a:t>
            </a:r>
            <a:r>
              <a:rPr lang="en-GB" sz="1400" b="1" dirty="0" smtClean="0"/>
              <a:t>Lesbianism never illegal</a:t>
            </a:r>
            <a:r>
              <a:rPr lang="en-GB" sz="1400" dirty="0" smtClean="0"/>
              <a:t>.  </a:t>
            </a:r>
          </a:p>
          <a:p>
            <a:r>
              <a:rPr lang="en-GB" sz="1400" b="1" dirty="0" smtClean="0"/>
              <a:t>1000+ men </a:t>
            </a:r>
            <a:r>
              <a:rPr lang="en-GB" sz="1400" dirty="0" smtClean="0"/>
              <a:t>imprisoned in 50s.  Several cases of high profile blackmail, and even suicides (</a:t>
            </a:r>
            <a:r>
              <a:rPr lang="en-GB" sz="1400" b="1" dirty="0" smtClean="0"/>
              <a:t>Alan Turing</a:t>
            </a:r>
            <a:r>
              <a:rPr lang="en-GB" sz="1400" dirty="0" smtClean="0"/>
              <a:t>).  Though legalised, still very </a:t>
            </a:r>
            <a:r>
              <a:rPr lang="en-GB" sz="1400" b="1" dirty="0" smtClean="0"/>
              <a:t>taboo </a:t>
            </a:r>
            <a:r>
              <a:rPr lang="en-GB" sz="1400" dirty="0" smtClean="0"/>
              <a:t>throughout 60s &amp; 70s.</a:t>
            </a:r>
          </a:p>
        </p:txBody>
      </p:sp>
    </p:spTree>
    <p:extLst>
      <p:ext uri="{BB962C8B-B14F-4D97-AF65-F5344CB8AC3E}">
        <p14:creationId xmlns:p14="http://schemas.microsoft.com/office/powerpoint/2010/main" val="286182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896" y="1216"/>
            <a:ext cx="6172200" cy="74943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dirty="0" smtClean="0"/>
              <a:t>Education System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88640" y="848476"/>
            <a:ext cx="6408712" cy="26642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 u="sng" dirty="0" smtClean="0"/>
              <a:t>1950s – </a:t>
            </a:r>
          </a:p>
          <a:p>
            <a:r>
              <a:rPr lang="en-GB" sz="1400" b="1" dirty="0" smtClean="0"/>
              <a:t>1944 Education Act </a:t>
            </a:r>
            <a:r>
              <a:rPr lang="en-GB" sz="1400" dirty="0" smtClean="0"/>
              <a:t>= The Eleven Plus exam taken at the end of primary school – this decided which type of secondary school you went to.</a:t>
            </a:r>
          </a:p>
          <a:p>
            <a:r>
              <a:rPr lang="en-GB" sz="1400" b="1" dirty="0" smtClean="0"/>
              <a:t>Tripartite system </a:t>
            </a:r>
            <a:r>
              <a:rPr lang="en-GB" sz="1400" dirty="0" smtClean="0"/>
              <a:t>–</a:t>
            </a:r>
          </a:p>
          <a:p>
            <a:r>
              <a:rPr lang="en-GB" sz="1400" dirty="0" smtClean="0"/>
              <a:t>Top 20% of 11+ went to </a:t>
            </a:r>
            <a:r>
              <a:rPr lang="en-GB" sz="1400" b="1" dirty="0" smtClean="0"/>
              <a:t>Grammar schools </a:t>
            </a:r>
            <a:r>
              <a:rPr lang="en-GB" sz="1400" dirty="0" smtClean="0"/>
              <a:t>– mainly same sex, most stayed on to do O-Levels at 16, many stayed on to do A Levels and University.</a:t>
            </a:r>
          </a:p>
          <a:p>
            <a:r>
              <a:rPr lang="en-GB" sz="1400" dirty="0" smtClean="0"/>
              <a:t>Those who narrowly missed grammar school places might go to a </a:t>
            </a:r>
            <a:r>
              <a:rPr lang="en-GB" sz="1400" b="1" dirty="0" smtClean="0"/>
              <a:t>Secondary Technical school </a:t>
            </a:r>
            <a:r>
              <a:rPr lang="en-GB" sz="1400" dirty="0" smtClean="0"/>
              <a:t>– though not many built as very expensive</a:t>
            </a:r>
          </a:p>
          <a:p>
            <a:r>
              <a:rPr lang="en-GB" sz="1400" dirty="0" smtClean="0"/>
              <a:t>70% of students attended </a:t>
            </a:r>
            <a:r>
              <a:rPr lang="en-GB" sz="1400" b="1" dirty="0" smtClean="0"/>
              <a:t>Secondary Modern Schools </a:t>
            </a:r>
            <a:r>
              <a:rPr lang="en-GB" sz="1400" dirty="0" smtClean="0"/>
              <a:t>– left at 15 with Certificate of Education.  Very few went onto further education.</a:t>
            </a:r>
          </a:p>
          <a:p>
            <a:r>
              <a:rPr lang="en-GB" sz="1400" dirty="0" smtClean="0"/>
              <a:t>Tripartite sometimes criticised for damning all children outside of Grammar Schools to a poorer education as Grammar schools very well funded.</a:t>
            </a:r>
            <a:endParaRPr lang="en-GB" sz="1400" dirty="0"/>
          </a:p>
        </p:txBody>
      </p:sp>
      <p:sp>
        <p:nvSpPr>
          <p:cNvPr id="5" name="Rectangle 4"/>
          <p:cNvSpPr/>
          <p:nvPr/>
        </p:nvSpPr>
        <p:spPr>
          <a:xfrm>
            <a:off x="188640" y="3694517"/>
            <a:ext cx="6408712" cy="25922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 u="sng" dirty="0" smtClean="0"/>
              <a:t>1960s –</a:t>
            </a:r>
          </a:p>
          <a:p>
            <a:r>
              <a:rPr lang="en-GB" sz="1400" b="1" dirty="0" smtClean="0"/>
              <a:t>Comprehensive schools </a:t>
            </a:r>
            <a:r>
              <a:rPr lang="en-GB" sz="1400" dirty="0" smtClean="0"/>
              <a:t>take students of all abilities – no 11+ needed.</a:t>
            </a:r>
          </a:p>
          <a:p>
            <a:r>
              <a:rPr lang="en-GB" sz="1400" dirty="0" smtClean="0"/>
              <a:t>By 1964 – 10% pupils already attending comprehensive schools.</a:t>
            </a:r>
          </a:p>
          <a:p>
            <a:r>
              <a:rPr lang="en-GB" sz="1400" dirty="0" smtClean="0"/>
              <a:t>1965 – </a:t>
            </a:r>
            <a:r>
              <a:rPr lang="en-GB" sz="1400" b="1" dirty="0" smtClean="0"/>
              <a:t>Circular 10/65 </a:t>
            </a:r>
            <a:r>
              <a:rPr lang="en-GB" sz="1400" dirty="0" smtClean="0"/>
              <a:t>Labour Education Secretary calls for all schools to be comprehensive.</a:t>
            </a:r>
          </a:p>
          <a:p>
            <a:r>
              <a:rPr lang="en-GB" sz="1400" dirty="0" smtClean="0"/>
              <a:t>1966 – </a:t>
            </a:r>
            <a:r>
              <a:rPr lang="en-GB" sz="1400" b="1" dirty="0" smtClean="0"/>
              <a:t>Funding</a:t>
            </a:r>
            <a:r>
              <a:rPr lang="en-GB" sz="1400" dirty="0" smtClean="0"/>
              <a:t> for new schools or school refurbishment only to Comprehensive schools.</a:t>
            </a:r>
          </a:p>
          <a:p>
            <a:r>
              <a:rPr lang="en-GB" sz="1400" dirty="0" smtClean="0"/>
              <a:t>Teaches Unions and Middle Class Parents (who feared their children going to Secondary Moderns if they failed 11+) in support of Comprehensive system.</a:t>
            </a:r>
          </a:p>
          <a:p>
            <a:r>
              <a:rPr lang="en-GB" sz="1400" b="1" dirty="0" smtClean="0"/>
              <a:t>1967 </a:t>
            </a:r>
            <a:r>
              <a:rPr lang="en-GB" sz="1400" b="1" dirty="0" err="1" smtClean="0"/>
              <a:t>Plowden</a:t>
            </a:r>
            <a:r>
              <a:rPr lang="en-GB" sz="1400" b="1" dirty="0" smtClean="0"/>
              <a:t> Report </a:t>
            </a:r>
            <a:r>
              <a:rPr lang="en-GB" sz="1400" dirty="0" smtClean="0"/>
              <a:t>– progressive schools, ‘child centred’ approach.  Students do different activities to suit their needs. (William Tyndale Junior School.)</a:t>
            </a:r>
          </a:p>
          <a:p>
            <a:endParaRPr lang="en-GB" sz="1400" dirty="0"/>
          </a:p>
        </p:txBody>
      </p:sp>
      <p:sp>
        <p:nvSpPr>
          <p:cNvPr id="6" name="Rectangle 5"/>
          <p:cNvSpPr/>
          <p:nvPr/>
        </p:nvSpPr>
        <p:spPr>
          <a:xfrm>
            <a:off x="188640" y="6444208"/>
            <a:ext cx="6408712" cy="26997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 u="sng" dirty="0" smtClean="0"/>
              <a:t>1970s –</a:t>
            </a:r>
          </a:p>
          <a:p>
            <a:r>
              <a:rPr lang="en-GB" sz="1400" dirty="0" smtClean="0"/>
              <a:t>Labour Government – free and comprehensive education for all.</a:t>
            </a:r>
          </a:p>
          <a:p>
            <a:r>
              <a:rPr lang="en-GB" sz="1400" b="1" dirty="0" smtClean="0"/>
              <a:t>1976 Education Act </a:t>
            </a:r>
            <a:r>
              <a:rPr lang="en-GB" sz="1400" dirty="0" smtClean="0"/>
              <a:t>– Education NOT based on selection.</a:t>
            </a:r>
          </a:p>
          <a:p>
            <a:r>
              <a:rPr lang="en-GB" sz="1400" b="1" dirty="0" smtClean="0"/>
              <a:t>1970 = 33% pupils in comprehensive schools</a:t>
            </a:r>
          </a:p>
          <a:p>
            <a:r>
              <a:rPr lang="en-GB" sz="1400" b="1" dirty="0" smtClean="0"/>
              <a:t>1979 = 90% pupils in comprehensive schools</a:t>
            </a:r>
          </a:p>
          <a:p>
            <a:r>
              <a:rPr lang="en-GB" sz="1400" dirty="0" smtClean="0"/>
              <a:t>Some media backlash – claimed gifted and talented students had lack of support in Comprehensive schools.</a:t>
            </a:r>
          </a:p>
          <a:p>
            <a:r>
              <a:rPr lang="en-GB" sz="1400" dirty="0" smtClean="0"/>
              <a:t>Harsh depiction of Comprehensive school in </a:t>
            </a:r>
            <a:r>
              <a:rPr lang="en-GB" sz="1400" b="1" dirty="0" smtClean="0"/>
              <a:t>Grange Hill TV series </a:t>
            </a:r>
            <a:r>
              <a:rPr lang="en-GB" sz="1400" dirty="0" smtClean="0"/>
              <a:t>1978.</a:t>
            </a:r>
          </a:p>
          <a:p>
            <a:r>
              <a:rPr lang="en-GB" sz="1400" dirty="0" smtClean="0"/>
              <a:t>Emergence of ‘</a:t>
            </a:r>
            <a:r>
              <a:rPr lang="en-GB" sz="1400" b="1" dirty="0" smtClean="0"/>
              <a:t>Trendy Teachers’  </a:t>
            </a:r>
            <a:r>
              <a:rPr lang="en-GB" sz="1400" dirty="0" smtClean="0"/>
              <a:t>- new teaching styles and less formal structure to lessons – At </a:t>
            </a:r>
            <a:r>
              <a:rPr lang="en-GB" sz="1400" b="1" dirty="0" smtClean="0"/>
              <a:t>William Tyndale </a:t>
            </a:r>
            <a:r>
              <a:rPr lang="en-GB" sz="1400" dirty="0" smtClean="0"/>
              <a:t>students could play table tennis if they did not want to study.</a:t>
            </a:r>
          </a:p>
          <a:p>
            <a:r>
              <a:rPr lang="en-GB" sz="1400" dirty="0" smtClean="0"/>
              <a:t>More students leaving schools with </a:t>
            </a:r>
            <a:r>
              <a:rPr lang="en-GB" sz="1400" b="1" dirty="0" smtClean="0"/>
              <a:t>qualifications </a:t>
            </a:r>
            <a:r>
              <a:rPr lang="en-GB" sz="1400" dirty="0" smtClean="0"/>
              <a:t>and admissions to </a:t>
            </a:r>
            <a:r>
              <a:rPr lang="en-GB" sz="1400" b="1" dirty="0" smtClean="0"/>
              <a:t>universities</a:t>
            </a:r>
            <a:r>
              <a:rPr lang="en-GB" sz="1400" dirty="0" smtClean="0"/>
              <a:t> rise.</a:t>
            </a:r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26238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896" y="0"/>
            <a:ext cx="6172200" cy="67742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dirty="0" smtClean="0"/>
              <a:t>Women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88640" y="6444208"/>
            <a:ext cx="6408712" cy="26997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 u="sng" dirty="0" smtClean="0"/>
              <a:t>1970s –</a:t>
            </a:r>
          </a:p>
          <a:p>
            <a:r>
              <a:rPr lang="en-GB" sz="1400" dirty="0" smtClean="0"/>
              <a:t>During the 1970s the Women’s Liberation Movement continued to gain support.</a:t>
            </a:r>
          </a:p>
          <a:p>
            <a:r>
              <a:rPr lang="en-GB" sz="1400" dirty="0" smtClean="0"/>
              <a:t>1970 - </a:t>
            </a:r>
            <a:r>
              <a:rPr lang="en-GB" sz="1400" b="1" dirty="0" smtClean="0"/>
              <a:t>Women’s National Liberation Conference </a:t>
            </a:r>
            <a:r>
              <a:rPr lang="en-GB" sz="1400" dirty="0" smtClean="0"/>
              <a:t>– Demands were; equal pay, equal education and career opportunities, free contraception and abortion on demand.</a:t>
            </a:r>
          </a:p>
          <a:p>
            <a:r>
              <a:rPr lang="en-GB" sz="1400" dirty="0" smtClean="0"/>
              <a:t>1970 – 72 – Women’s Lib Members demonstrated against </a:t>
            </a:r>
            <a:r>
              <a:rPr lang="en-GB" sz="1400" b="1" dirty="0" smtClean="0"/>
              <a:t>Miss World Competitions</a:t>
            </a:r>
            <a:r>
              <a:rPr lang="en-GB" sz="1400" dirty="0" smtClean="0"/>
              <a:t>.</a:t>
            </a:r>
          </a:p>
          <a:p>
            <a:r>
              <a:rPr lang="en-GB" sz="1400" dirty="0" smtClean="0"/>
              <a:t>1974 – </a:t>
            </a:r>
            <a:r>
              <a:rPr lang="en-GB" sz="1400" b="1" dirty="0" smtClean="0"/>
              <a:t>Women’s Aid Federation, </a:t>
            </a:r>
            <a:r>
              <a:rPr lang="en-GB" sz="1400" dirty="0" smtClean="0"/>
              <a:t>this helped women and children who were suffering Domestic Violence.  Led to </a:t>
            </a:r>
            <a:r>
              <a:rPr lang="en-GB" sz="1400" b="1" dirty="0" smtClean="0"/>
              <a:t>Domestic Violence Act 1976.</a:t>
            </a:r>
          </a:p>
          <a:p>
            <a:r>
              <a:rPr lang="en-GB" sz="1400" dirty="0" smtClean="0"/>
              <a:t>Women’s Lib limitations – Only </a:t>
            </a:r>
            <a:r>
              <a:rPr lang="en-GB" sz="1400" b="1" dirty="0" smtClean="0"/>
              <a:t>10,000 members </a:t>
            </a:r>
            <a:r>
              <a:rPr lang="en-GB" sz="1400" dirty="0" smtClean="0"/>
              <a:t>at peak - </a:t>
            </a:r>
            <a:r>
              <a:rPr lang="en-GB" sz="1400" b="1" dirty="0" smtClean="0"/>
              <a:t>the Sun newspaper </a:t>
            </a:r>
            <a:r>
              <a:rPr lang="en-GB" sz="1400" dirty="0" smtClean="0"/>
              <a:t>launched ‘page 3’ in 1970 - </a:t>
            </a:r>
            <a:r>
              <a:rPr lang="en-GB" sz="1400" b="1" dirty="0" smtClean="0"/>
              <a:t>‘Women and Home’ </a:t>
            </a:r>
            <a:r>
              <a:rPr lang="en-GB" sz="1400" dirty="0" smtClean="0"/>
              <a:t>magazine still focussed on gender issues (knitting baking </a:t>
            </a:r>
            <a:r>
              <a:rPr lang="en-GB" sz="1400" dirty="0" err="1" smtClean="0"/>
              <a:t>etc</a:t>
            </a:r>
            <a:r>
              <a:rPr lang="en-GB" sz="1400" dirty="0" smtClean="0"/>
              <a:t>) - </a:t>
            </a:r>
            <a:r>
              <a:rPr lang="en-GB" sz="1400" b="1" dirty="0" smtClean="0"/>
              <a:t>children's toys </a:t>
            </a:r>
            <a:r>
              <a:rPr lang="en-GB" sz="1400" dirty="0" smtClean="0"/>
              <a:t>emphasised Gender roles - and some </a:t>
            </a:r>
            <a:r>
              <a:rPr lang="en-GB" sz="1400" b="1" dirty="0" smtClean="0"/>
              <a:t>subjects in schools</a:t>
            </a:r>
            <a:r>
              <a:rPr lang="en-GB" sz="1400" dirty="0" smtClean="0"/>
              <a:t> still split - cookery and typing = girls subjects – physics and metal work = boys subjects.</a:t>
            </a:r>
            <a:endParaRPr lang="en-GB" sz="1400" dirty="0"/>
          </a:p>
        </p:txBody>
      </p:sp>
      <p:sp>
        <p:nvSpPr>
          <p:cNvPr id="5" name="Rectangle 4"/>
          <p:cNvSpPr/>
          <p:nvPr/>
        </p:nvSpPr>
        <p:spPr>
          <a:xfrm>
            <a:off x="188640" y="3563888"/>
            <a:ext cx="6408712" cy="27363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 u="sng" dirty="0" smtClean="0"/>
              <a:t>1960s –</a:t>
            </a:r>
          </a:p>
          <a:p>
            <a:r>
              <a:rPr lang="en-GB" sz="1400" dirty="0" smtClean="0"/>
              <a:t>1961 - </a:t>
            </a:r>
            <a:r>
              <a:rPr lang="en-GB" sz="1400" b="1" dirty="0" smtClean="0"/>
              <a:t>Contraceptive Pill </a:t>
            </a:r>
            <a:r>
              <a:rPr lang="en-GB" sz="1400" dirty="0" smtClean="0"/>
              <a:t>(Only married women from GP) – but did mean some married women could stay in work longer.</a:t>
            </a:r>
          </a:p>
          <a:p>
            <a:r>
              <a:rPr lang="en-GB" sz="1400" dirty="0" smtClean="0"/>
              <a:t>1964 - </a:t>
            </a:r>
            <a:r>
              <a:rPr lang="en-GB" sz="1400" b="1" dirty="0" smtClean="0"/>
              <a:t>Brook Clinics </a:t>
            </a:r>
            <a:r>
              <a:rPr lang="en-GB" sz="1400" dirty="0" smtClean="0"/>
              <a:t>opened to give advice to unmarried girls 16+</a:t>
            </a:r>
          </a:p>
          <a:p>
            <a:r>
              <a:rPr lang="en-GB" sz="1400" dirty="0" smtClean="0"/>
              <a:t>1967 - </a:t>
            </a:r>
            <a:r>
              <a:rPr lang="en-GB" sz="1400" b="1" dirty="0" smtClean="0"/>
              <a:t>Abortions Legalised </a:t>
            </a:r>
            <a:r>
              <a:rPr lang="en-GB" sz="1400" dirty="0" smtClean="0"/>
              <a:t>(1966 40 deaths and 100,000 injuries from illegal abortions)</a:t>
            </a:r>
          </a:p>
          <a:p>
            <a:r>
              <a:rPr lang="en-GB" sz="1400" dirty="0" smtClean="0"/>
              <a:t>1969 - </a:t>
            </a:r>
            <a:r>
              <a:rPr lang="en-GB" sz="1400" b="1" dirty="0" smtClean="0"/>
              <a:t>Divorce Act </a:t>
            </a:r>
            <a:r>
              <a:rPr lang="en-GB" sz="1400" dirty="0" smtClean="0"/>
              <a:t>– Made it easier for women to leave loveless or abusive marriages.</a:t>
            </a:r>
          </a:p>
          <a:p>
            <a:r>
              <a:rPr lang="en-GB" sz="1400" dirty="0" smtClean="0"/>
              <a:t>1960s the </a:t>
            </a:r>
            <a:r>
              <a:rPr lang="en-GB" sz="1400" b="1" dirty="0" smtClean="0"/>
              <a:t>Women’s Liberation Movement </a:t>
            </a:r>
            <a:r>
              <a:rPr lang="en-GB" sz="1400" dirty="0" smtClean="0"/>
              <a:t>began to gain support.</a:t>
            </a:r>
          </a:p>
          <a:p>
            <a:r>
              <a:rPr lang="en-GB" sz="1400" dirty="0" smtClean="0"/>
              <a:t>1960 - </a:t>
            </a:r>
            <a:r>
              <a:rPr lang="en-GB" sz="1400" b="1" dirty="0" smtClean="0"/>
              <a:t>National Housewives Register – </a:t>
            </a:r>
            <a:r>
              <a:rPr lang="en-GB" sz="1400" dirty="0" smtClean="0"/>
              <a:t>Middle-class housewives would meet, go for days out, conferences – share their frustrations and boredom of being a housewife.</a:t>
            </a:r>
          </a:p>
          <a:p>
            <a:r>
              <a:rPr lang="en-GB" sz="1400" b="1" dirty="0" smtClean="0"/>
              <a:t>Media and books </a:t>
            </a:r>
            <a:r>
              <a:rPr lang="en-GB" sz="1400" dirty="0" smtClean="0"/>
              <a:t>portraying strong assertive female roles encourage support – Dianna </a:t>
            </a:r>
            <a:r>
              <a:rPr lang="en-GB" sz="1400" dirty="0" err="1" smtClean="0"/>
              <a:t>Rigg</a:t>
            </a:r>
            <a:r>
              <a:rPr lang="en-GB" sz="1400" dirty="0" smtClean="0"/>
              <a:t> in the Avengers 1961 - 69</a:t>
            </a:r>
            <a:endParaRPr lang="en-GB" sz="1400" dirty="0"/>
          </a:p>
        </p:txBody>
      </p:sp>
      <p:sp>
        <p:nvSpPr>
          <p:cNvPr id="6" name="Rectangle 5"/>
          <p:cNvSpPr/>
          <p:nvPr/>
        </p:nvSpPr>
        <p:spPr>
          <a:xfrm>
            <a:off x="188640" y="755576"/>
            <a:ext cx="6408712" cy="26642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 u="sng" dirty="0" smtClean="0"/>
              <a:t>1950s –</a:t>
            </a:r>
          </a:p>
          <a:p>
            <a:r>
              <a:rPr lang="en-GB" sz="1400" dirty="0" smtClean="0"/>
              <a:t>Woman's place was in the home – ideal family set up was, husband, who was the wage earner, wife, who was the housekeeper, and their children.</a:t>
            </a:r>
          </a:p>
          <a:p>
            <a:r>
              <a:rPr lang="en-GB" sz="1400" b="1" dirty="0" smtClean="0"/>
              <a:t>Some women worked </a:t>
            </a:r>
            <a:r>
              <a:rPr lang="en-GB" sz="1400" dirty="0" smtClean="0"/>
              <a:t>– but expected to </a:t>
            </a:r>
            <a:r>
              <a:rPr lang="en-GB" sz="1400" b="1" dirty="0" smtClean="0"/>
              <a:t>give this up once married.</a:t>
            </a:r>
          </a:p>
          <a:p>
            <a:r>
              <a:rPr lang="en-GB" sz="1400" dirty="0" smtClean="0"/>
              <a:t>Unacceptable for women with young children to work.</a:t>
            </a:r>
          </a:p>
          <a:p>
            <a:r>
              <a:rPr lang="en-GB" sz="1400" b="1" dirty="0" smtClean="0"/>
              <a:t>Divorce very difficult to obtain</a:t>
            </a:r>
            <a:r>
              <a:rPr lang="en-GB" sz="1400" dirty="0" smtClean="0"/>
              <a:t>.</a:t>
            </a:r>
          </a:p>
          <a:p>
            <a:r>
              <a:rPr lang="en-GB" sz="1400" dirty="0" smtClean="0"/>
              <a:t>Most girls left school at 15 without qualifications.  Those who stayed in education trained in ‘</a:t>
            </a:r>
            <a:r>
              <a:rPr lang="en-GB" sz="1400" b="1" dirty="0" smtClean="0"/>
              <a:t>women’s work areas’ </a:t>
            </a:r>
            <a:r>
              <a:rPr lang="en-GB" sz="1400" dirty="0" smtClean="0"/>
              <a:t>– ¼ all working women in secretarial jobs.</a:t>
            </a:r>
          </a:p>
          <a:p>
            <a:r>
              <a:rPr lang="en-GB" sz="1400" dirty="0" smtClean="0"/>
              <a:t>Few women in University – </a:t>
            </a:r>
            <a:r>
              <a:rPr lang="en-GB" sz="1400" b="1" dirty="0" smtClean="0"/>
              <a:t>15% Doctors </a:t>
            </a:r>
            <a:r>
              <a:rPr lang="en-GB" sz="1400" dirty="0" smtClean="0"/>
              <a:t>and </a:t>
            </a:r>
            <a:r>
              <a:rPr lang="en-GB" sz="1400" b="1" dirty="0" smtClean="0"/>
              <a:t>5% Lawyers </a:t>
            </a:r>
            <a:r>
              <a:rPr lang="en-GB" sz="1400" dirty="0" smtClean="0"/>
              <a:t>were women.</a:t>
            </a:r>
          </a:p>
          <a:p>
            <a:r>
              <a:rPr lang="en-GB" sz="1400" dirty="0" smtClean="0"/>
              <a:t>Media encouraged the housewife image – magazines such as ‘</a:t>
            </a:r>
            <a:r>
              <a:rPr lang="en-GB" sz="1400" b="1" dirty="0" smtClean="0"/>
              <a:t>Women and Home</a:t>
            </a:r>
            <a:r>
              <a:rPr lang="en-GB" sz="1400" dirty="0" smtClean="0"/>
              <a:t>’ focussed on articles about knitting, childcare, baking and fashion.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43996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656" y="179512"/>
            <a:ext cx="6172200" cy="60541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000" dirty="0" smtClean="0"/>
              <a:t>Leisure, Entertainment &amp; Holidays</a:t>
            </a:r>
            <a:endParaRPr lang="en-GB" sz="3000" dirty="0"/>
          </a:p>
        </p:txBody>
      </p:sp>
      <p:sp>
        <p:nvSpPr>
          <p:cNvPr id="4" name="Rectangle 3"/>
          <p:cNvSpPr/>
          <p:nvPr/>
        </p:nvSpPr>
        <p:spPr>
          <a:xfrm>
            <a:off x="199390" y="940228"/>
            <a:ext cx="6408712" cy="274549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 u="sng" dirty="0" smtClean="0"/>
              <a:t>1950s –</a:t>
            </a:r>
          </a:p>
          <a:p>
            <a:r>
              <a:rPr lang="en-GB" sz="1400" dirty="0" smtClean="0"/>
              <a:t>Long hours worked –  15 Hours work covered household bills – </a:t>
            </a:r>
            <a:r>
              <a:rPr lang="en-GB" sz="1400" b="1" dirty="0" smtClean="0"/>
              <a:t>Little disposable income.</a:t>
            </a:r>
          </a:p>
          <a:p>
            <a:r>
              <a:rPr lang="en-GB" sz="1400" dirty="0" smtClean="0"/>
              <a:t>Just </a:t>
            </a:r>
            <a:r>
              <a:rPr lang="en-GB" sz="1400" b="1" dirty="0" smtClean="0"/>
              <a:t>2 weeks holiday </a:t>
            </a:r>
            <a:r>
              <a:rPr lang="en-GB" sz="1400" dirty="0" smtClean="0"/>
              <a:t>from work each year, some areas have ‘</a:t>
            </a:r>
            <a:r>
              <a:rPr lang="en-GB" sz="1400" b="1" dirty="0" smtClean="0"/>
              <a:t>wake weeks</a:t>
            </a:r>
            <a:r>
              <a:rPr lang="en-GB" sz="1400" dirty="0" smtClean="0"/>
              <a:t>’ where the whole town would shut down for 2 weeks whilst the residents went to the coast for holidays. Less than </a:t>
            </a:r>
            <a:r>
              <a:rPr lang="en-GB" sz="1400" b="1" dirty="0" smtClean="0"/>
              <a:t>2% </a:t>
            </a:r>
            <a:r>
              <a:rPr lang="en-GB" sz="1400" dirty="0" smtClean="0"/>
              <a:t>of people holiday abroad.</a:t>
            </a:r>
          </a:p>
          <a:p>
            <a:r>
              <a:rPr lang="en-GB" sz="1400" dirty="0" smtClean="0"/>
              <a:t>Rise of Holidays camps – e.g. </a:t>
            </a:r>
            <a:r>
              <a:rPr lang="en-GB" sz="1400" dirty="0" err="1" smtClean="0"/>
              <a:t>Butlins</a:t>
            </a:r>
            <a:r>
              <a:rPr lang="en-GB" sz="1400" dirty="0" smtClean="0"/>
              <a:t> (organised activities for whole family)</a:t>
            </a:r>
          </a:p>
          <a:p>
            <a:r>
              <a:rPr lang="en-GB" sz="1400" b="1" dirty="0" smtClean="0"/>
              <a:t>Men’s hobbies </a:t>
            </a:r>
            <a:r>
              <a:rPr lang="en-GB" sz="1400" dirty="0" smtClean="0"/>
              <a:t>– gardening, football, fishing.</a:t>
            </a:r>
          </a:p>
          <a:p>
            <a:r>
              <a:rPr lang="en-GB" sz="1400" b="1" dirty="0" smtClean="0"/>
              <a:t>Women’s hobbies </a:t>
            </a:r>
            <a:r>
              <a:rPr lang="en-GB" sz="1400" dirty="0" smtClean="0"/>
              <a:t>– knitting, bingo, swimming.</a:t>
            </a:r>
          </a:p>
          <a:p>
            <a:r>
              <a:rPr lang="en-GB" sz="1400" b="1" dirty="0" smtClean="0"/>
              <a:t>TV</a:t>
            </a:r>
            <a:r>
              <a:rPr lang="en-GB" sz="1400" dirty="0" smtClean="0"/>
              <a:t> – These became more common in the house throughout 50s (15,000 TV licenses in 1947 – 10.5 million TV licenses in 1960) – </a:t>
            </a:r>
            <a:r>
              <a:rPr lang="en-GB" sz="1400" b="1" dirty="0" smtClean="0"/>
              <a:t>Queens Jubilee </a:t>
            </a:r>
            <a:r>
              <a:rPr lang="en-GB" sz="1400" dirty="0" smtClean="0"/>
              <a:t>helped fuel this rise.</a:t>
            </a:r>
          </a:p>
          <a:p>
            <a:r>
              <a:rPr lang="en-GB" sz="1400" dirty="0" smtClean="0"/>
              <a:t>Fewer admissions to </a:t>
            </a:r>
            <a:r>
              <a:rPr lang="en-GB" sz="1400" b="1" dirty="0" smtClean="0"/>
              <a:t>football stadiums </a:t>
            </a:r>
            <a:r>
              <a:rPr lang="en-GB" sz="1400" dirty="0" smtClean="0"/>
              <a:t>and </a:t>
            </a:r>
            <a:r>
              <a:rPr lang="en-GB" sz="1400" b="1" dirty="0" smtClean="0"/>
              <a:t>cinemas </a:t>
            </a:r>
            <a:r>
              <a:rPr lang="en-GB" sz="1400" dirty="0" smtClean="0"/>
              <a:t>with the rise of TV.</a:t>
            </a:r>
            <a:endParaRPr lang="en-GB" sz="1400" dirty="0"/>
          </a:p>
        </p:txBody>
      </p:sp>
      <p:sp>
        <p:nvSpPr>
          <p:cNvPr id="5" name="Rectangle 4"/>
          <p:cNvSpPr/>
          <p:nvPr/>
        </p:nvSpPr>
        <p:spPr>
          <a:xfrm>
            <a:off x="199390" y="3903441"/>
            <a:ext cx="6408712" cy="25277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 u="sng" dirty="0" smtClean="0"/>
              <a:t>1960s –</a:t>
            </a:r>
          </a:p>
          <a:p>
            <a:r>
              <a:rPr lang="en-GB" sz="1400" b="1" dirty="0" smtClean="0"/>
              <a:t>Working day </a:t>
            </a:r>
            <a:r>
              <a:rPr lang="en-GB" sz="1400" dirty="0" smtClean="0"/>
              <a:t>often shorter than in the 1950s. More disposable income.</a:t>
            </a:r>
          </a:p>
          <a:p>
            <a:r>
              <a:rPr lang="en-GB" sz="1400" b="1" dirty="0" smtClean="0"/>
              <a:t>Caravanning </a:t>
            </a:r>
            <a:r>
              <a:rPr lang="en-GB" sz="1400" dirty="0" smtClean="0"/>
              <a:t>holidays start to take over, and the Holiday Camps begin to suffer by the mid-1960s. Some people are now going on </a:t>
            </a:r>
            <a:r>
              <a:rPr lang="en-GB" sz="1400" b="1" dirty="0" smtClean="0"/>
              <a:t>holidays abroad</a:t>
            </a:r>
            <a:r>
              <a:rPr lang="en-GB" sz="1400" dirty="0" smtClean="0"/>
              <a:t>.</a:t>
            </a:r>
          </a:p>
          <a:p>
            <a:r>
              <a:rPr lang="en-GB" sz="1400" dirty="0" smtClean="0"/>
              <a:t>Holidaying abroad brought in </a:t>
            </a:r>
            <a:r>
              <a:rPr lang="en-GB" sz="1400" b="1" dirty="0" smtClean="0"/>
              <a:t>cultural imports </a:t>
            </a:r>
            <a:r>
              <a:rPr lang="en-GB" sz="1400" dirty="0" smtClean="0"/>
              <a:t>from foreign countries – </a:t>
            </a:r>
          </a:p>
          <a:p>
            <a:r>
              <a:rPr lang="en-GB" sz="1400" b="1" dirty="0" smtClean="0"/>
              <a:t>Wine </a:t>
            </a:r>
            <a:r>
              <a:rPr lang="en-GB" sz="1400" dirty="0" smtClean="0"/>
              <a:t>consumption in Britain had doubled in 60s. By 1970 almost all pubs offered </a:t>
            </a:r>
            <a:r>
              <a:rPr lang="en-GB" sz="1400" b="1" dirty="0" smtClean="0"/>
              <a:t>foreign Beers and Lagers</a:t>
            </a:r>
            <a:r>
              <a:rPr lang="en-GB" sz="1400" dirty="0" smtClean="0"/>
              <a:t>.</a:t>
            </a:r>
          </a:p>
          <a:p>
            <a:r>
              <a:rPr lang="en-GB" sz="1400" b="1" dirty="0" smtClean="0"/>
              <a:t>Greek</a:t>
            </a:r>
            <a:r>
              <a:rPr lang="en-GB" sz="1400" dirty="0" smtClean="0"/>
              <a:t> and </a:t>
            </a:r>
            <a:r>
              <a:rPr lang="en-GB" sz="1400" b="1" dirty="0" smtClean="0"/>
              <a:t>Italian </a:t>
            </a:r>
            <a:r>
              <a:rPr lang="en-GB" sz="1400" dirty="0" smtClean="0"/>
              <a:t>restaurants became popular.</a:t>
            </a:r>
          </a:p>
          <a:p>
            <a:r>
              <a:rPr lang="en-GB" sz="1400" dirty="0" smtClean="0"/>
              <a:t>Hobbies became mostly domesticated – By 1970 29 million people enjoyed </a:t>
            </a:r>
            <a:r>
              <a:rPr lang="en-GB" sz="1400" b="1" dirty="0" smtClean="0"/>
              <a:t>gardening.</a:t>
            </a:r>
          </a:p>
          <a:p>
            <a:r>
              <a:rPr lang="en-GB" sz="1400" b="1" dirty="0" smtClean="0"/>
              <a:t>1966 World Cup </a:t>
            </a:r>
            <a:r>
              <a:rPr lang="en-GB" sz="1400" dirty="0" smtClean="0"/>
              <a:t>helped football become the National game, 32 million watched it.</a:t>
            </a:r>
          </a:p>
        </p:txBody>
      </p:sp>
      <p:sp>
        <p:nvSpPr>
          <p:cNvPr id="6" name="Rectangle 5"/>
          <p:cNvSpPr/>
          <p:nvPr/>
        </p:nvSpPr>
        <p:spPr>
          <a:xfrm>
            <a:off x="199390" y="6588224"/>
            <a:ext cx="6408712" cy="23762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 u="sng" dirty="0" smtClean="0"/>
              <a:t>1970s –</a:t>
            </a:r>
          </a:p>
          <a:p>
            <a:r>
              <a:rPr lang="en-GB" sz="1400" dirty="0" smtClean="0"/>
              <a:t>By</a:t>
            </a:r>
            <a:r>
              <a:rPr lang="en-GB" sz="1400" b="1" dirty="0" smtClean="0"/>
              <a:t> 1979 </a:t>
            </a:r>
            <a:r>
              <a:rPr lang="en-GB" sz="1400" dirty="0" smtClean="0"/>
              <a:t>full time workers had </a:t>
            </a:r>
            <a:r>
              <a:rPr lang="en-GB" sz="1400" b="1" dirty="0" smtClean="0"/>
              <a:t>4 weeks holiday </a:t>
            </a:r>
            <a:r>
              <a:rPr lang="en-GB" sz="1400" dirty="0" smtClean="0"/>
              <a:t>off per year.</a:t>
            </a:r>
          </a:p>
          <a:p>
            <a:r>
              <a:rPr lang="en-GB" sz="1400" dirty="0" smtClean="0"/>
              <a:t>Rise in people </a:t>
            </a:r>
            <a:r>
              <a:rPr lang="en-GB" sz="1400" b="1" dirty="0" smtClean="0"/>
              <a:t>holidaying abroad </a:t>
            </a:r>
            <a:r>
              <a:rPr lang="en-GB" sz="1400" dirty="0" smtClean="0"/>
              <a:t>– ability to take more money abroad in 1970 helped accelerate this.</a:t>
            </a:r>
          </a:p>
          <a:p>
            <a:r>
              <a:rPr lang="en-GB" sz="1400" b="1" dirty="0" smtClean="0"/>
              <a:t>‘Viva </a:t>
            </a:r>
            <a:r>
              <a:rPr lang="en-GB" sz="1400" b="1" dirty="0" err="1" smtClean="0"/>
              <a:t>Espa</a:t>
            </a:r>
            <a:r>
              <a:rPr lang="el-GR" sz="1400" b="1" dirty="0" smtClean="0"/>
              <a:t>ῆ</a:t>
            </a:r>
            <a:r>
              <a:rPr lang="en-GB" sz="1400" b="1" dirty="0" smtClean="0"/>
              <a:t>a’ </a:t>
            </a:r>
            <a:r>
              <a:rPr lang="en-GB" sz="1400" dirty="0" smtClean="0"/>
              <a:t>1974 – popular because of rise in Spanish holidays (e.g. Benidorm).</a:t>
            </a:r>
          </a:p>
          <a:p>
            <a:r>
              <a:rPr lang="en-GB" sz="1400" dirty="0" smtClean="0"/>
              <a:t>Hobbies- 97% of people now listing </a:t>
            </a:r>
            <a:r>
              <a:rPr lang="en-GB" sz="1400" b="1" dirty="0" smtClean="0"/>
              <a:t>watching TV </a:t>
            </a:r>
            <a:r>
              <a:rPr lang="en-GB" sz="1400" dirty="0" smtClean="0"/>
              <a:t>as a pastime.</a:t>
            </a:r>
          </a:p>
          <a:p>
            <a:r>
              <a:rPr lang="en-GB" sz="1400" b="1" dirty="0" smtClean="0"/>
              <a:t>DIY</a:t>
            </a:r>
            <a:r>
              <a:rPr lang="en-GB" sz="1400" dirty="0" smtClean="0"/>
              <a:t> and </a:t>
            </a:r>
            <a:r>
              <a:rPr lang="en-GB" sz="1400" b="1" dirty="0" smtClean="0"/>
              <a:t>shopping</a:t>
            </a:r>
            <a:r>
              <a:rPr lang="en-GB" sz="1400" dirty="0" smtClean="0"/>
              <a:t> became leisure activities.</a:t>
            </a:r>
          </a:p>
          <a:p>
            <a:r>
              <a:rPr lang="en-GB" sz="1400" b="1" dirty="0" smtClean="0"/>
              <a:t>Football hooliganism </a:t>
            </a:r>
            <a:r>
              <a:rPr lang="en-GB" sz="1400" dirty="0" smtClean="0"/>
              <a:t>rose in this era. – 1977 Scotland beat England 2-1 at Wembley, fans then invaded the pitch, clashing with police and causing damage to the pitch.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62845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656" y="107504"/>
            <a:ext cx="6172200" cy="64807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400" dirty="0" smtClean="0"/>
              <a:t>Immigration &amp; Race Relations</a:t>
            </a:r>
            <a:endParaRPr lang="en-GB" sz="3400" dirty="0"/>
          </a:p>
        </p:txBody>
      </p:sp>
      <p:sp>
        <p:nvSpPr>
          <p:cNvPr id="5" name="Rectangle 4"/>
          <p:cNvSpPr/>
          <p:nvPr/>
        </p:nvSpPr>
        <p:spPr>
          <a:xfrm>
            <a:off x="188640" y="4644207"/>
            <a:ext cx="6408712" cy="213711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 u="sng" dirty="0" smtClean="0"/>
              <a:t>1960s –</a:t>
            </a:r>
          </a:p>
          <a:p>
            <a:r>
              <a:rPr lang="en-GB" sz="1400" b="1" dirty="0" smtClean="0"/>
              <a:t>Media</a:t>
            </a:r>
            <a:r>
              <a:rPr lang="en-GB" sz="1400" dirty="0" smtClean="0"/>
              <a:t> portrayed immigrants in a patronising and controversial way.</a:t>
            </a:r>
          </a:p>
          <a:p>
            <a:r>
              <a:rPr lang="en-GB" sz="1400" dirty="0" smtClean="0"/>
              <a:t>TV shows – </a:t>
            </a:r>
            <a:r>
              <a:rPr lang="en-GB" sz="1400" b="1" dirty="0" smtClean="0"/>
              <a:t>“To Sir With Love” </a:t>
            </a:r>
            <a:r>
              <a:rPr lang="en-GB" sz="1400" dirty="0" smtClean="0"/>
              <a:t>1967 – </a:t>
            </a:r>
            <a:r>
              <a:rPr lang="en-GB" sz="1400" b="1" dirty="0" smtClean="0"/>
              <a:t>“</a:t>
            </a:r>
            <a:r>
              <a:rPr lang="en-GB" sz="1400" b="1" dirty="0" err="1" smtClean="0"/>
              <a:t>Til</a:t>
            </a:r>
            <a:r>
              <a:rPr lang="en-GB" sz="1400" b="1" dirty="0" smtClean="0"/>
              <a:t> Death Us Do Part” </a:t>
            </a:r>
            <a:r>
              <a:rPr lang="en-GB" sz="1400" dirty="0" smtClean="0"/>
              <a:t>1965-75.</a:t>
            </a:r>
          </a:p>
          <a:p>
            <a:r>
              <a:rPr lang="en-GB" sz="1400" dirty="0" smtClean="0"/>
              <a:t>1964 – </a:t>
            </a:r>
            <a:r>
              <a:rPr lang="en-GB" sz="1400" b="1" dirty="0" smtClean="0"/>
              <a:t>Conservative candidate </a:t>
            </a:r>
            <a:r>
              <a:rPr lang="en-GB" sz="1400" dirty="0" smtClean="0"/>
              <a:t>for Birmingham ran with the slogan “If you want a Nigger for a Neighbour, vote Labour” during the general election, and won.</a:t>
            </a:r>
          </a:p>
          <a:p>
            <a:r>
              <a:rPr lang="en-GB" sz="1400" dirty="0" smtClean="0"/>
              <a:t>1967 – </a:t>
            </a:r>
            <a:r>
              <a:rPr lang="en-GB" sz="1400" b="1" dirty="0" smtClean="0"/>
              <a:t>National Front Party established.</a:t>
            </a:r>
          </a:p>
          <a:p>
            <a:r>
              <a:rPr lang="en-GB" sz="1400" dirty="0" smtClean="0"/>
              <a:t>1968 – </a:t>
            </a:r>
            <a:r>
              <a:rPr lang="en-GB" sz="1400" b="1" dirty="0" smtClean="0"/>
              <a:t>Enoch Powell </a:t>
            </a:r>
            <a:r>
              <a:rPr lang="en-GB" sz="1400" dirty="0" smtClean="0"/>
              <a:t>‘Rivers of Blood’ speech – violent future for Britain if immigration is not controlled. – He was sacked from the Cabinet – </a:t>
            </a:r>
            <a:r>
              <a:rPr lang="en-GB" sz="1400" b="1" dirty="0" smtClean="0"/>
              <a:t>30,000 signatures  </a:t>
            </a:r>
            <a:r>
              <a:rPr lang="en-GB" sz="1400" dirty="0" smtClean="0"/>
              <a:t>on petition to stop his sacking.</a:t>
            </a:r>
            <a:endParaRPr lang="en-GB" sz="1400" dirty="0"/>
          </a:p>
        </p:txBody>
      </p:sp>
      <p:sp>
        <p:nvSpPr>
          <p:cNvPr id="6" name="Rectangle 5"/>
          <p:cNvSpPr/>
          <p:nvPr/>
        </p:nvSpPr>
        <p:spPr>
          <a:xfrm>
            <a:off x="188640" y="827584"/>
            <a:ext cx="6408712" cy="36724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 u="sng" dirty="0" smtClean="0"/>
              <a:t>1950s –</a:t>
            </a:r>
          </a:p>
          <a:p>
            <a:r>
              <a:rPr lang="en-GB" sz="1400" dirty="0" smtClean="0"/>
              <a:t>June 1948 - </a:t>
            </a:r>
            <a:r>
              <a:rPr lang="en-GB" sz="1400" b="1" dirty="0" smtClean="0"/>
              <a:t>Empire </a:t>
            </a:r>
            <a:r>
              <a:rPr lang="en-GB" sz="1400" b="1" dirty="0" err="1" smtClean="0"/>
              <a:t>Windrush</a:t>
            </a:r>
            <a:r>
              <a:rPr lang="en-GB" sz="1400" dirty="0" smtClean="0"/>
              <a:t>, brought first wave of Caribbean Immigrants. </a:t>
            </a:r>
            <a:r>
              <a:rPr lang="en-GB" sz="1400" dirty="0" err="1" smtClean="0"/>
              <a:t>Windrush</a:t>
            </a:r>
            <a:r>
              <a:rPr lang="en-GB" sz="1400" dirty="0" smtClean="0"/>
              <a:t> Generation settled in areas such as </a:t>
            </a:r>
            <a:r>
              <a:rPr lang="en-GB" sz="1400" b="1" dirty="0" smtClean="0"/>
              <a:t>Brixton</a:t>
            </a:r>
            <a:r>
              <a:rPr lang="en-GB" sz="1400" dirty="0" smtClean="0"/>
              <a:t> and </a:t>
            </a:r>
            <a:r>
              <a:rPr lang="en-GB" sz="1400" b="1" dirty="0" err="1" smtClean="0"/>
              <a:t>Toxteth</a:t>
            </a:r>
            <a:r>
              <a:rPr lang="en-GB" sz="1400" b="1" dirty="0" smtClean="0"/>
              <a:t>.</a:t>
            </a:r>
            <a:r>
              <a:rPr lang="en-GB" sz="1400" dirty="0" smtClean="0"/>
              <a:t> – 1957 Government feared </a:t>
            </a:r>
            <a:r>
              <a:rPr lang="en-GB" sz="1400" b="1" dirty="0" smtClean="0"/>
              <a:t>‘white flight’ </a:t>
            </a:r>
            <a:r>
              <a:rPr lang="en-GB" sz="1400" dirty="0" smtClean="0"/>
              <a:t>and segregation in these areas.</a:t>
            </a:r>
          </a:p>
          <a:p>
            <a:r>
              <a:rPr lang="en-GB" sz="1400" b="1" dirty="0" smtClean="0"/>
              <a:t>Why did they come? </a:t>
            </a:r>
            <a:r>
              <a:rPr lang="en-GB" sz="1400" dirty="0" smtClean="0"/>
              <a:t>– </a:t>
            </a:r>
            <a:r>
              <a:rPr lang="en-GB" sz="1400" b="1" dirty="0" smtClean="0"/>
              <a:t>Shortage of Labour </a:t>
            </a:r>
            <a:r>
              <a:rPr lang="en-GB" sz="1400" dirty="0" smtClean="0"/>
              <a:t>= Britain had full employment, needed low paid, unskilled workers. – </a:t>
            </a:r>
            <a:r>
              <a:rPr lang="en-GB" sz="1400" b="1" dirty="0" smtClean="0"/>
              <a:t>Law </a:t>
            </a:r>
            <a:r>
              <a:rPr lang="en-GB" sz="1400" dirty="0" smtClean="0"/>
              <a:t>= 1948 British Nationality Act, all members of the Commonwealth classed as British Citizens –</a:t>
            </a:r>
            <a:r>
              <a:rPr lang="en-GB" sz="1400" b="1" dirty="0" smtClean="0"/>
              <a:t> Recruitment </a:t>
            </a:r>
            <a:r>
              <a:rPr lang="en-GB" sz="1400" dirty="0" smtClean="0"/>
              <a:t>= London Transport sent recruitment representatives to Barbados.</a:t>
            </a:r>
          </a:p>
          <a:p>
            <a:r>
              <a:rPr lang="en-GB" sz="1400" b="1" dirty="0" smtClean="0"/>
              <a:t>Trade Unions </a:t>
            </a:r>
            <a:r>
              <a:rPr lang="en-GB" sz="1400" dirty="0" smtClean="0"/>
              <a:t>feared immigrants were taking jobs away from white workers.</a:t>
            </a:r>
          </a:p>
          <a:p>
            <a:r>
              <a:rPr lang="en-GB" sz="1400" b="1" dirty="0" smtClean="0"/>
              <a:t>‘Teddy Boy’ gangs </a:t>
            </a:r>
            <a:r>
              <a:rPr lang="en-GB" sz="1400" dirty="0" smtClean="0"/>
              <a:t>began intimidating Black immigrants they felt were taking ‘their women’ away.</a:t>
            </a:r>
          </a:p>
          <a:p>
            <a:r>
              <a:rPr lang="en-GB" sz="1400" dirty="0" smtClean="0"/>
              <a:t>Guest houses – </a:t>
            </a:r>
            <a:r>
              <a:rPr lang="en-GB" sz="1400" b="1" dirty="0" smtClean="0"/>
              <a:t>“No Irish, No Blacks, No Dogs.”</a:t>
            </a:r>
          </a:p>
          <a:p>
            <a:r>
              <a:rPr lang="en-GB" sz="1400" b="1" dirty="0" smtClean="0"/>
              <a:t>Notting Hill Race Riots </a:t>
            </a:r>
            <a:r>
              <a:rPr lang="en-GB" sz="1400" dirty="0" smtClean="0"/>
              <a:t>– 23</a:t>
            </a:r>
            <a:r>
              <a:rPr lang="en-GB" sz="1400" baseline="30000" dirty="0" smtClean="0"/>
              <a:t>rd</a:t>
            </a:r>
            <a:r>
              <a:rPr lang="en-GB" sz="1400" dirty="0" smtClean="0"/>
              <a:t> August 1958 1000 white and black youths fight in the street following an attack on a white woman with a black partner. </a:t>
            </a:r>
          </a:p>
          <a:p>
            <a:r>
              <a:rPr lang="en-GB" sz="1400" b="1" dirty="0" smtClean="0"/>
              <a:t>Notting Hill Carnival </a:t>
            </a:r>
            <a:r>
              <a:rPr lang="en-GB" sz="1400" dirty="0" smtClean="0"/>
              <a:t>celebrated each year to promote racial harmony.</a:t>
            </a:r>
          </a:p>
          <a:p>
            <a:r>
              <a:rPr lang="en-GB" sz="1400" b="1" dirty="0" smtClean="0"/>
              <a:t>Split public opinion </a:t>
            </a:r>
            <a:r>
              <a:rPr lang="en-GB" sz="1400" dirty="0" smtClean="0"/>
              <a:t>– ‘The Times’ = “the ugliest fighting” – ‘Daily Mail’ = “Should we let them carryon coming in?”</a:t>
            </a:r>
            <a:endParaRPr lang="en-GB" sz="1400" dirty="0"/>
          </a:p>
        </p:txBody>
      </p:sp>
      <p:sp>
        <p:nvSpPr>
          <p:cNvPr id="7" name="Rectangle 6"/>
          <p:cNvSpPr/>
          <p:nvPr/>
        </p:nvSpPr>
        <p:spPr>
          <a:xfrm>
            <a:off x="168356" y="6948264"/>
            <a:ext cx="6408712" cy="21600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dirty="0" smtClean="0"/>
              <a:t>1970s –</a:t>
            </a:r>
          </a:p>
          <a:p>
            <a:r>
              <a:rPr lang="en-GB" sz="1400" b="1" dirty="0" smtClean="0"/>
              <a:t>National Front </a:t>
            </a:r>
            <a:r>
              <a:rPr lang="en-GB" sz="1400" dirty="0" smtClean="0"/>
              <a:t>membership rose to 20,000 members by mid-1970s.</a:t>
            </a:r>
          </a:p>
          <a:p>
            <a:r>
              <a:rPr lang="en-GB" sz="1400" dirty="0" smtClean="0"/>
              <a:t>More TV programs with racial subject matter were aired in the 70s – </a:t>
            </a:r>
            <a:r>
              <a:rPr lang="en-GB" sz="1400" b="1" dirty="0" smtClean="0"/>
              <a:t>“Love Thy Neighbour” </a:t>
            </a:r>
            <a:r>
              <a:rPr lang="en-GB" sz="1400" dirty="0" smtClean="0"/>
              <a:t>1972-77.</a:t>
            </a:r>
          </a:p>
          <a:p>
            <a:r>
              <a:rPr lang="en-GB" sz="1400" dirty="0" smtClean="0"/>
              <a:t>Immigration and Racial Legislation –</a:t>
            </a:r>
          </a:p>
          <a:p>
            <a:r>
              <a:rPr lang="en-GB" sz="1400" b="1" dirty="0" smtClean="0"/>
              <a:t>Race Relations Act 1965, 1968, 1976 </a:t>
            </a:r>
            <a:r>
              <a:rPr lang="en-GB" sz="1400" dirty="0" smtClean="0"/>
              <a:t>– Tried to tackle racial discrimination in employment, housing and the use of signs such as; “no coloureds”.</a:t>
            </a:r>
          </a:p>
          <a:p>
            <a:r>
              <a:rPr lang="en-GB" sz="1400" dirty="0" smtClean="0"/>
              <a:t>Britain </a:t>
            </a:r>
            <a:r>
              <a:rPr lang="en-GB" sz="1400" b="1" dirty="0" smtClean="0"/>
              <a:t>more Multi-racial by 1979</a:t>
            </a:r>
            <a:r>
              <a:rPr lang="en-GB" sz="1400" dirty="0" smtClean="0"/>
              <a:t>, however still not an equal society (e.g.  Institutional Racism in Police Force.)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50705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656" y="179512"/>
            <a:ext cx="6172200" cy="60541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dirty="0" smtClean="0"/>
              <a:t>Work &amp; Employment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10345" y="971600"/>
            <a:ext cx="6408712" cy="25922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 u="sng" dirty="0" smtClean="0"/>
              <a:t>1950s –</a:t>
            </a:r>
          </a:p>
          <a:p>
            <a:r>
              <a:rPr lang="en-GB" sz="1400" dirty="0" smtClean="0"/>
              <a:t>Compared to life before and during the war, people lived a relatively </a:t>
            </a:r>
            <a:r>
              <a:rPr lang="en-GB" sz="1400" b="1" dirty="0" smtClean="0"/>
              <a:t>comfortable life </a:t>
            </a:r>
            <a:r>
              <a:rPr lang="en-GB" sz="1400" dirty="0" smtClean="0"/>
              <a:t>because of the </a:t>
            </a:r>
            <a:r>
              <a:rPr lang="en-GB" sz="1400" b="1" dirty="0" smtClean="0"/>
              <a:t>Welfare State </a:t>
            </a:r>
            <a:r>
              <a:rPr lang="en-GB" sz="1400" dirty="0" smtClean="0"/>
              <a:t>and the </a:t>
            </a:r>
            <a:r>
              <a:rPr lang="en-GB" sz="1400" b="1" dirty="0" smtClean="0"/>
              <a:t>post-war economic boom</a:t>
            </a:r>
            <a:r>
              <a:rPr lang="en-GB" sz="1400" dirty="0" smtClean="0"/>
              <a:t>.</a:t>
            </a:r>
          </a:p>
          <a:p>
            <a:r>
              <a:rPr lang="en-GB" sz="1400" dirty="0" smtClean="0"/>
              <a:t>Britain enjoyed </a:t>
            </a:r>
            <a:r>
              <a:rPr lang="en-GB" sz="1400" b="1" dirty="0" smtClean="0"/>
              <a:t>full employment </a:t>
            </a:r>
            <a:r>
              <a:rPr lang="en-GB" sz="1400" dirty="0" smtClean="0"/>
              <a:t>in 1950s, wages rose faster than prices.</a:t>
            </a:r>
          </a:p>
          <a:p>
            <a:r>
              <a:rPr lang="en-GB" sz="1400" b="1" dirty="0" smtClean="0"/>
              <a:t>Slum house clearances </a:t>
            </a:r>
            <a:r>
              <a:rPr lang="en-GB" sz="1400" dirty="0" smtClean="0"/>
              <a:t>tried to improve housing.  Many </a:t>
            </a:r>
            <a:r>
              <a:rPr lang="en-GB" sz="1400" b="1" dirty="0" smtClean="0"/>
              <a:t>blocks of flats </a:t>
            </a:r>
            <a:r>
              <a:rPr lang="en-GB" sz="1400" dirty="0" smtClean="0"/>
              <a:t>built to create large numbers of new accommodation.  However these were often poorly designed and many led to increased crime within the blocks.</a:t>
            </a:r>
          </a:p>
          <a:p>
            <a:r>
              <a:rPr lang="en-GB" sz="1400" dirty="0" smtClean="0"/>
              <a:t>They aimed to give more people </a:t>
            </a:r>
            <a:r>
              <a:rPr lang="en-GB" sz="1400" b="1" dirty="0" smtClean="0"/>
              <a:t>adequate heating</a:t>
            </a:r>
            <a:r>
              <a:rPr lang="en-GB" sz="1400" dirty="0" smtClean="0"/>
              <a:t>, </a:t>
            </a:r>
            <a:r>
              <a:rPr lang="en-GB" sz="1400" b="1" dirty="0" smtClean="0"/>
              <a:t>indoor toilets </a:t>
            </a:r>
            <a:r>
              <a:rPr lang="en-GB" sz="1400" dirty="0" smtClean="0"/>
              <a:t>and hot and cold </a:t>
            </a:r>
            <a:r>
              <a:rPr lang="en-GB" sz="1400" b="1" dirty="0" smtClean="0"/>
              <a:t>running water</a:t>
            </a:r>
            <a:r>
              <a:rPr lang="en-GB" sz="1400" dirty="0" smtClean="0"/>
              <a:t>.</a:t>
            </a:r>
          </a:p>
          <a:p>
            <a:r>
              <a:rPr lang="en-GB" sz="1400" dirty="0" smtClean="0"/>
              <a:t>Up to the 1950s a majority of the population had worked in </a:t>
            </a:r>
            <a:r>
              <a:rPr lang="en-GB" sz="1400" b="1" dirty="0" smtClean="0"/>
              <a:t>‘Blue-collar</a:t>
            </a:r>
            <a:r>
              <a:rPr lang="en-GB" sz="1400" dirty="0" smtClean="0"/>
              <a:t>’ jobs; industry, factories, mining etc.</a:t>
            </a:r>
            <a:endParaRPr lang="en-GB" sz="1400" dirty="0"/>
          </a:p>
        </p:txBody>
      </p:sp>
      <p:sp>
        <p:nvSpPr>
          <p:cNvPr id="5" name="Rectangle 4"/>
          <p:cNvSpPr/>
          <p:nvPr/>
        </p:nvSpPr>
        <p:spPr>
          <a:xfrm>
            <a:off x="210345" y="3707904"/>
            <a:ext cx="6408712" cy="27363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 u="sng" dirty="0" smtClean="0"/>
              <a:t>1960s –</a:t>
            </a:r>
          </a:p>
          <a:p>
            <a:r>
              <a:rPr lang="en-GB" sz="1400" b="1" dirty="0" smtClean="0"/>
              <a:t> ‘White-collar</a:t>
            </a:r>
            <a:r>
              <a:rPr lang="en-GB" sz="1400" dirty="0" smtClean="0"/>
              <a:t>’ jobs (jobs in offices or service sector), were increasingly replacing ‘Blue-collar’ jobs.</a:t>
            </a:r>
          </a:p>
          <a:p>
            <a:r>
              <a:rPr lang="en-GB" sz="1400" dirty="0" smtClean="0"/>
              <a:t>Other countries had caught up to, and over taken, </a:t>
            </a:r>
            <a:r>
              <a:rPr lang="en-GB" sz="1400" b="1" dirty="0" smtClean="0"/>
              <a:t>industrial Britain</a:t>
            </a:r>
            <a:r>
              <a:rPr lang="en-GB" sz="1400" dirty="0" smtClean="0"/>
              <a:t>.</a:t>
            </a:r>
          </a:p>
          <a:p>
            <a:r>
              <a:rPr lang="en-GB" sz="1400" dirty="0" smtClean="0"/>
              <a:t>The </a:t>
            </a:r>
            <a:r>
              <a:rPr lang="en-GB" sz="1400" b="1" dirty="0" smtClean="0"/>
              <a:t>loss of the British Empire </a:t>
            </a:r>
            <a:r>
              <a:rPr lang="en-GB" sz="1400" dirty="0" smtClean="0"/>
              <a:t>in the early 60s, meant more foreign competition in those markets.</a:t>
            </a:r>
          </a:p>
          <a:p>
            <a:r>
              <a:rPr lang="en-GB" sz="1400" dirty="0" smtClean="0"/>
              <a:t>Large and strong </a:t>
            </a:r>
            <a:r>
              <a:rPr lang="en-GB" sz="1400" b="1" dirty="0" smtClean="0"/>
              <a:t>trade unions </a:t>
            </a:r>
            <a:r>
              <a:rPr lang="en-GB" sz="1400" dirty="0" smtClean="0"/>
              <a:t>fought for high wages in Britain, leading to products being priced too high.</a:t>
            </a:r>
          </a:p>
          <a:p>
            <a:r>
              <a:rPr lang="en-GB" sz="1400" dirty="0" smtClean="0"/>
              <a:t>More </a:t>
            </a:r>
            <a:r>
              <a:rPr lang="en-GB" sz="1400" b="1" dirty="0" smtClean="0"/>
              <a:t>disposable income </a:t>
            </a:r>
            <a:r>
              <a:rPr lang="en-GB" sz="1400" dirty="0" smtClean="0"/>
              <a:t>meant people had more money to spend in the service sectors, creating more jobs.</a:t>
            </a:r>
          </a:p>
          <a:p>
            <a:r>
              <a:rPr lang="en-GB" sz="1400" dirty="0" smtClean="0"/>
              <a:t>More money spent in </a:t>
            </a:r>
            <a:r>
              <a:rPr lang="en-GB" sz="1400" b="1" dirty="0"/>
              <a:t>H</a:t>
            </a:r>
            <a:r>
              <a:rPr lang="en-GB" sz="1400" b="1" dirty="0" smtClean="0"/>
              <a:t>ealth and Education, </a:t>
            </a:r>
            <a:r>
              <a:rPr lang="en-GB" sz="1400" dirty="0" smtClean="0"/>
              <a:t>created more jobs in public sector.</a:t>
            </a:r>
            <a:endParaRPr lang="en-GB" sz="1400" dirty="0"/>
          </a:p>
        </p:txBody>
      </p:sp>
      <p:sp>
        <p:nvSpPr>
          <p:cNvPr id="6" name="Rectangle 5"/>
          <p:cNvSpPr/>
          <p:nvPr/>
        </p:nvSpPr>
        <p:spPr>
          <a:xfrm>
            <a:off x="210345" y="6629873"/>
            <a:ext cx="6408712" cy="233461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 u="sng" dirty="0" smtClean="0"/>
              <a:t>1970s –</a:t>
            </a:r>
          </a:p>
          <a:p>
            <a:r>
              <a:rPr lang="en-GB" sz="1400" dirty="0" smtClean="0"/>
              <a:t>By 1970 Britain only shared in 10% of the worlds </a:t>
            </a:r>
            <a:r>
              <a:rPr lang="en-GB" sz="1400" b="1" dirty="0" smtClean="0"/>
              <a:t>global manufacturing trade</a:t>
            </a:r>
            <a:r>
              <a:rPr lang="en-GB" sz="1400" dirty="0" smtClean="0"/>
              <a:t>, this had been 25% in 1950.</a:t>
            </a:r>
          </a:p>
          <a:p>
            <a:r>
              <a:rPr lang="en-GB" sz="1400" dirty="0" smtClean="0"/>
              <a:t>Between </a:t>
            </a:r>
            <a:r>
              <a:rPr lang="en-GB" sz="1400" b="1" dirty="0" smtClean="0"/>
              <a:t>1971 – 1981 </a:t>
            </a:r>
            <a:r>
              <a:rPr lang="en-GB" sz="1400" dirty="0" smtClean="0"/>
              <a:t>- % of people working in services rose from </a:t>
            </a:r>
            <a:r>
              <a:rPr lang="en-GB" sz="1400" b="1" dirty="0" smtClean="0"/>
              <a:t>52.4 to 60.5 </a:t>
            </a:r>
            <a:r>
              <a:rPr lang="en-GB" sz="1400" dirty="0" smtClean="0"/>
              <a:t>– whereas % of people working in Manufacturing declined from </a:t>
            </a:r>
            <a:r>
              <a:rPr lang="en-GB" sz="1400" b="1" dirty="0" smtClean="0"/>
              <a:t>31.7 to 23.1.</a:t>
            </a:r>
          </a:p>
          <a:p>
            <a:r>
              <a:rPr lang="en-GB" sz="1400" dirty="0" smtClean="0"/>
              <a:t>1974 – </a:t>
            </a:r>
            <a:r>
              <a:rPr lang="en-GB" sz="1400" b="1" dirty="0" smtClean="0"/>
              <a:t>Health and Safety at Work Act, </a:t>
            </a:r>
            <a:r>
              <a:rPr lang="en-GB" sz="1400" dirty="0" smtClean="0"/>
              <a:t>was the first of many similar acts that have successfully improved working conditions. (This aimed to help avoid strikes).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05765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708" y="30222"/>
            <a:ext cx="6172200" cy="50405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3400" dirty="0" smtClean="0"/>
              <a:t>1970s -Strike Action &amp; Oil Crisis</a:t>
            </a:r>
            <a:endParaRPr lang="en-GB" sz="3400" dirty="0"/>
          </a:p>
        </p:txBody>
      </p:sp>
      <p:sp>
        <p:nvSpPr>
          <p:cNvPr id="4" name="Rectangle 3"/>
          <p:cNvSpPr/>
          <p:nvPr/>
        </p:nvSpPr>
        <p:spPr>
          <a:xfrm>
            <a:off x="189452" y="611560"/>
            <a:ext cx="6408712" cy="85324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 u="sng" dirty="0" smtClean="0"/>
              <a:t>1970s –</a:t>
            </a:r>
            <a:endParaRPr lang="en-GB" sz="1400" b="1" u="sng" dirty="0"/>
          </a:p>
          <a:p>
            <a:r>
              <a:rPr lang="en-GB" sz="1400" b="1" dirty="0" smtClean="0"/>
              <a:t>State of Emergency </a:t>
            </a:r>
            <a:r>
              <a:rPr lang="en-GB" sz="1400" dirty="0" smtClean="0"/>
              <a:t>= Government can enforce certain rules and have extra powers in times of extreme risk to public security.</a:t>
            </a:r>
          </a:p>
          <a:p>
            <a:r>
              <a:rPr lang="en-GB" sz="1400" dirty="0" smtClean="0"/>
              <a:t>1970-73 – </a:t>
            </a:r>
            <a:r>
              <a:rPr lang="en-GB" sz="1400" b="1" dirty="0" smtClean="0"/>
              <a:t>5 state of emergencies declared.</a:t>
            </a:r>
          </a:p>
          <a:p>
            <a:r>
              <a:rPr lang="en-GB" sz="1400" dirty="0" smtClean="0"/>
              <a:t>1972 – </a:t>
            </a:r>
            <a:r>
              <a:rPr lang="en-GB" sz="1400" b="1" dirty="0" smtClean="0"/>
              <a:t>3 day week </a:t>
            </a:r>
            <a:r>
              <a:rPr lang="en-GB" sz="1400" dirty="0" smtClean="0"/>
              <a:t>= business’ told they could only use electricity on 3 consecutive days.</a:t>
            </a:r>
          </a:p>
          <a:p>
            <a:r>
              <a:rPr lang="en-GB" sz="1400" b="1" dirty="0" smtClean="0"/>
              <a:t>800,000 workers sent home </a:t>
            </a:r>
            <a:r>
              <a:rPr lang="en-GB" sz="1400" dirty="0" smtClean="0"/>
              <a:t>as production slowed.</a:t>
            </a:r>
          </a:p>
          <a:p>
            <a:r>
              <a:rPr lang="en-GB" sz="1400" b="1" dirty="0" smtClean="0"/>
              <a:t>No heating </a:t>
            </a:r>
            <a:r>
              <a:rPr lang="en-GB" sz="1400" dirty="0" smtClean="0"/>
              <a:t>for shops, offices or leisure venues.</a:t>
            </a:r>
          </a:p>
          <a:p>
            <a:r>
              <a:rPr lang="en-GB" sz="1400" dirty="0" smtClean="0"/>
              <a:t>BBC and ITV banned from broadcasting after 10:30pm.</a:t>
            </a:r>
          </a:p>
          <a:p>
            <a:r>
              <a:rPr lang="en-GB" sz="1400" b="1" dirty="0" smtClean="0"/>
              <a:t>National Union of Miners (NUM) </a:t>
            </a:r>
            <a:r>
              <a:rPr lang="en-GB" sz="1400" dirty="0" smtClean="0"/>
              <a:t>had gone on strike, wanting higher wages, which they felt they deserved for a dirty and dangerous job.</a:t>
            </a:r>
          </a:p>
          <a:p>
            <a:r>
              <a:rPr lang="en-GB" sz="1400" dirty="0" smtClean="0"/>
              <a:t>19</a:t>
            </a:r>
            <a:r>
              <a:rPr lang="en-GB" sz="1400" baseline="30000" dirty="0" smtClean="0"/>
              <a:t>th</a:t>
            </a:r>
            <a:r>
              <a:rPr lang="en-GB" sz="1400" dirty="0" smtClean="0"/>
              <a:t> February 1972 - Miners won a </a:t>
            </a:r>
            <a:r>
              <a:rPr lang="en-GB" sz="1400" b="1" dirty="0" smtClean="0"/>
              <a:t>27% pay increase </a:t>
            </a:r>
            <a:r>
              <a:rPr lang="en-GB" sz="1400" dirty="0" smtClean="0"/>
              <a:t>from the Conservative Government.</a:t>
            </a:r>
          </a:p>
          <a:p>
            <a:r>
              <a:rPr lang="en-GB" sz="1400" dirty="0" smtClean="0"/>
              <a:t>February 1973 – Teachers, hospital staff, train drivers, Ford car workers, and gasmen went on strike. (Direct result of the government </a:t>
            </a:r>
            <a:r>
              <a:rPr lang="en-GB" sz="1400" b="1" dirty="0" smtClean="0"/>
              <a:t>giving into miners.)</a:t>
            </a:r>
          </a:p>
          <a:p>
            <a:r>
              <a:rPr lang="en-GB" sz="1400" b="1" dirty="0" smtClean="0"/>
              <a:t>1973 – Oil Crisis </a:t>
            </a:r>
            <a:r>
              <a:rPr lang="en-GB" sz="1400" dirty="0" smtClean="0"/>
              <a:t>= In December 1973 the government cut public spending and increased interest rates to 13%.  The </a:t>
            </a:r>
            <a:r>
              <a:rPr lang="en-GB" sz="1400" b="1" dirty="0" smtClean="0"/>
              <a:t>NUM </a:t>
            </a:r>
            <a:r>
              <a:rPr lang="en-GB" sz="1400" dirty="0" smtClean="0"/>
              <a:t>once again were campaigning for high wages and banned miners from working overtime.  The country was again facing a </a:t>
            </a:r>
            <a:r>
              <a:rPr lang="en-GB" sz="1400" b="1" dirty="0" smtClean="0"/>
              <a:t>fuel shortage</a:t>
            </a:r>
            <a:r>
              <a:rPr lang="en-GB" sz="1400" dirty="0" smtClean="0"/>
              <a:t>, and then…</a:t>
            </a:r>
          </a:p>
          <a:p>
            <a:r>
              <a:rPr lang="en-GB" sz="1400" dirty="0" smtClean="0"/>
              <a:t>6</a:t>
            </a:r>
            <a:r>
              <a:rPr lang="en-GB" sz="1400" baseline="30000" dirty="0" smtClean="0"/>
              <a:t>th</a:t>
            </a:r>
            <a:r>
              <a:rPr lang="en-GB" sz="1400" dirty="0" smtClean="0"/>
              <a:t> October 1973 – </a:t>
            </a:r>
            <a:r>
              <a:rPr lang="en-GB" sz="1400" b="1" dirty="0" smtClean="0"/>
              <a:t>Egypt and Syria </a:t>
            </a:r>
            <a:r>
              <a:rPr lang="en-GB" sz="1400" dirty="0" smtClean="0"/>
              <a:t>launched attack on Israel (known as </a:t>
            </a:r>
            <a:r>
              <a:rPr lang="en-GB" sz="1400" b="1" dirty="0" smtClean="0"/>
              <a:t>Yom Kippur War</a:t>
            </a:r>
            <a:r>
              <a:rPr lang="en-GB" sz="1400" dirty="0" smtClean="0"/>
              <a:t>) – America send in air supplies to Israel – In retaliation the Arab nations increased their oil prices for America.</a:t>
            </a:r>
          </a:p>
          <a:p>
            <a:r>
              <a:rPr lang="en-GB" sz="1400" dirty="0" smtClean="0"/>
              <a:t>16</a:t>
            </a:r>
            <a:r>
              <a:rPr lang="en-GB" sz="1400" baseline="30000" dirty="0" smtClean="0"/>
              <a:t>th</a:t>
            </a:r>
            <a:r>
              <a:rPr lang="en-GB" sz="1400" dirty="0" smtClean="0"/>
              <a:t> October – </a:t>
            </a:r>
            <a:r>
              <a:rPr lang="en-GB" sz="1400" b="1" dirty="0" smtClean="0"/>
              <a:t>Oil prices raised 70%</a:t>
            </a:r>
          </a:p>
          <a:p>
            <a:r>
              <a:rPr lang="en-GB" sz="1400" dirty="0" smtClean="0"/>
              <a:t>1974 – </a:t>
            </a:r>
            <a:r>
              <a:rPr lang="en-GB" sz="1400" b="1" dirty="0" smtClean="0"/>
              <a:t>Oil prices raised 400%</a:t>
            </a:r>
          </a:p>
          <a:p>
            <a:r>
              <a:rPr lang="en-GB" sz="1400" dirty="0" smtClean="0"/>
              <a:t>This strengthened the miners demands.  Also led to another </a:t>
            </a:r>
            <a:r>
              <a:rPr lang="en-GB" sz="1400" b="1" dirty="0" smtClean="0"/>
              <a:t>3 day week.</a:t>
            </a:r>
          </a:p>
          <a:p>
            <a:r>
              <a:rPr lang="en-GB" sz="1400" dirty="0" smtClean="0"/>
              <a:t>Also helped lead to </a:t>
            </a:r>
            <a:r>
              <a:rPr lang="en-GB" sz="1400" b="1" dirty="0" smtClean="0"/>
              <a:t>‘Winter of Discontent’ </a:t>
            </a:r>
            <a:r>
              <a:rPr lang="en-GB" sz="1400" dirty="0" smtClean="0"/>
              <a:t>1978 -79.</a:t>
            </a:r>
          </a:p>
          <a:p>
            <a:r>
              <a:rPr lang="en-GB" sz="1400" dirty="0" smtClean="0"/>
              <a:t>Miners won another </a:t>
            </a:r>
            <a:r>
              <a:rPr lang="en-GB" sz="1400" b="1" dirty="0" smtClean="0"/>
              <a:t>pay increase of 32% </a:t>
            </a:r>
            <a:r>
              <a:rPr lang="en-GB" sz="1400" dirty="0" smtClean="0"/>
              <a:t>- this led to many more strikes in other areas.</a:t>
            </a:r>
          </a:p>
          <a:p>
            <a:r>
              <a:rPr lang="en-GB" sz="1400" dirty="0" smtClean="0"/>
              <a:t>September 1978 – </a:t>
            </a:r>
            <a:r>
              <a:rPr lang="en-GB" sz="1400" b="1" dirty="0" smtClean="0"/>
              <a:t>Ford car workers </a:t>
            </a:r>
            <a:r>
              <a:rPr lang="en-GB" sz="1400" dirty="0" smtClean="0"/>
              <a:t>win 17% pay increase.</a:t>
            </a:r>
          </a:p>
          <a:p>
            <a:r>
              <a:rPr lang="en-GB" sz="1400" dirty="0" smtClean="0"/>
              <a:t>3</a:t>
            </a:r>
            <a:r>
              <a:rPr lang="en-GB" sz="1400" baseline="30000" dirty="0" smtClean="0"/>
              <a:t>rd</a:t>
            </a:r>
            <a:r>
              <a:rPr lang="en-GB" sz="1400" dirty="0" smtClean="0"/>
              <a:t> January 1979 – </a:t>
            </a:r>
            <a:r>
              <a:rPr lang="en-GB" sz="1400" b="1" dirty="0" smtClean="0"/>
              <a:t>Oil-tanker and lorry drivers </a:t>
            </a:r>
            <a:r>
              <a:rPr lang="en-GB" sz="1400" dirty="0" smtClean="0"/>
              <a:t>went on strike.  Oil tankers won pay rise, lorry drivers held out for weeks, and people began to panic buy food.</a:t>
            </a:r>
          </a:p>
          <a:p>
            <a:r>
              <a:rPr lang="en-GB" sz="1400" dirty="0" smtClean="0"/>
              <a:t>22</a:t>
            </a:r>
            <a:r>
              <a:rPr lang="en-GB" sz="1400" baseline="30000" dirty="0" smtClean="0"/>
              <a:t>nd</a:t>
            </a:r>
            <a:r>
              <a:rPr lang="en-GB" sz="1400" dirty="0" smtClean="0"/>
              <a:t> January 1979 – </a:t>
            </a:r>
            <a:r>
              <a:rPr lang="en-GB" sz="1400" b="1" dirty="0" smtClean="0"/>
              <a:t>1.5 million public-sector workers </a:t>
            </a:r>
            <a:r>
              <a:rPr lang="en-GB" sz="1400" dirty="0" smtClean="0"/>
              <a:t>went on strike.  </a:t>
            </a:r>
            <a:r>
              <a:rPr lang="en-GB" sz="1400" b="1" dirty="0" smtClean="0"/>
              <a:t>Schools</a:t>
            </a:r>
            <a:r>
              <a:rPr lang="en-GB" sz="1400" dirty="0" smtClean="0"/>
              <a:t>, </a:t>
            </a:r>
            <a:r>
              <a:rPr lang="en-GB" sz="1400" b="1" dirty="0" smtClean="0"/>
              <a:t>museums</a:t>
            </a:r>
            <a:r>
              <a:rPr lang="en-GB" sz="1400" dirty="0" smtClean="0"/>
              <a:t> and</a:t>
            </a:r>
            <a:r>
              <a:rPr lang="en-GB" sz="1400" b="1" dirty="0" smtClean="0"/>
              <a:t> libraries </a:t>
            </a:r>
            <a:r>
              <a:rPr lang="en-GB" sz="1400" dirty="0" smtClean="0"/>
              <a:t>shut.  </a:t>
            </a:r>
            <a:r>
              <a:rPr lang="en-GB" sz="1400" b="1" dirty="0" smtClean="0"/>
              <a:t>Hospitals</a:t>
            </a:r>
            <a:r>
              <a:rPr lang="en-GB" sz="1400" dirty="0" smtClean="0"/>
              <a:t> only able to treat emergency cases.  In Liverpool </a:t>
            </a:r>
            <a:r>
              <a:rPr lang="en-GB" sz="1400" b="1" dirty="0" smtClean="0"/>
              <a:t>gravediggers</a:t>
            </a:r>
            <a:r>
              <a:rPr lang="en-GB" sz="1400" dirty="0" smtClean="0"/>
              <a:t> went on strike, 225 dead bodies waiting to be buried by end of January.</a:t>
            </a:r>
          </a:p>
          <a:p>
            <a:r>
              <a:rPr lang="en-GB" sz="1400" b="1" dirty="0" smtClean="0"/>
              <a:t>Dustmen </a:t>
            </a:r>
            <a:r>
              <a:rPr lang="en-GB" sz="1400" dirty="0" smtClean="0"/>
              <a:t>on strike, meant city centres soon became over run with huge piles of rubbish.</a:t>
            </a:r>
          </a:p>
          <a:p>
            <a:r>
              <a:rPr lang="en-GB" sz="1400" b="1" dirty="0" smtClean="0"/>
              <a:t>Many people began to feel the unions had too much power over government.</a:t>
            </a:r>
          </a:p>
          <a:p>
            <a:r>
              <a:rPr lang="en-GB" sz="1400" b="1" dirty="0" smtClean="0"/>
              <a:t>Margaret Thatcher promised to take back this power – and won the 1979 election.</a:t>
            </a:r>
            <a:endParaRPr lang="en-GB" sz="1400" b="1" dirty="0"/>
          </a:p>
        </p:txBody>
      </p:sp>
    </p:spTree>
    <p:extLst>
      <p:ext uri="{BB962C8B-B14F-4D97-AF65-F5344CB8AC3E}">
        <p14:creationId xmlns:p14="http://schemas.microsoft.com/office/powerpoint/2010/main" val="317420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656" y="107504"/>
            <a:ext cx="6172200" cy="43204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sz="4000" dirty="0" smtClean="0"/>
              <a:t>Mass Media</a:t>
            </a:r>
            <a:endParaRPr lang="en-GB" sz="4000" dirty="0"/>
          </a:p>
        </p:txBody>
      </p:sp>
      <p:sp>
        <p:nvSpPr>
          <p:cNvPr id="4" name="Rectangle 3"/>
          <p:cNvSpPr/>
          <p:nvPr/>
        </p:nvSpPr>
        <p:spPr>
          <a:xfrm>
            <a:off x="210345" y="683568"/>
            <a:ext cx="6408712" cy="42484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 u="sng" dirty="0" smtClean="0"/>
              <a:t>1960s –</a:t>
            </a:r>
          </a:p>
          <a:p>
            <a:r>
              <a:rPr lang="en-GB" sz="1400" dirty="0" smtClean="0"/>
              <a:t>Growth of </a:t>
            </a:r>
            <a:r>
              <a:rPr lang="en-GB" sz="1400" b="1" dirty="0" smtClean="0"/>
              <a:t>TV ownership </a:t>
            </a:r>
            <a:r>
              <a:rPr lang="en-GB" sz="1400" dirty="0" smtClean="0"/>
              <a:t>throughout the 50s and 60s led to a growth in channels and shows.  </a:t>
            </a:r>
            <a:r>
              <a:rPr lang="en-GB" sz="1400" b="1" dirty="0" smtClean="0"/>
              <a:t>ITV </a:t>
            </a:r>
            <a:r>
              <a:rPr lang="en-GB" sz="1400" dirty="0" smtClean="0"/>
              <a:t>began to air in 1955 – More entertainment shows.</a:t>
            </a:r>
          </a:p>
          <a:p>
            <a:r>
              <a:rPr lang="en-GB" sz="1400" dirty="0" smtClean="0"/>
              <a:t>1962 – </a:t>
            </a:r>
            <a:r>
              <a:rPr lang="en-GB" sz="1400" b="1" dirty="0" smtClean="0"/>
              <a:t>Pilkington Report </a:t>
            </a:r>
            <a:r>
              <a:rPr lang="en-GB" sz="1400" dirty="0" smtClean="0"/>
              <a:t>(Criticised adverts, game shows and westerns for damaging moral standards.) </a:t>
            </a:r>
          </a:p>
          <a:p>
            <a:r>
              <a:rPr lang="en-GB" sz="1400" dirty="0" smtClean="0"/>
              <a:t>1960 – </a:t>
            </a:r>
            <a:r>
              <a:rPr lang="en-GB" sz="1400" b="1" dirty="0" smtClean="0"/>
              <a:t>Coronation Street </a:t>
            </a:r>
            <a:r>
              <a:rPr lang="en-GB" sz="1400" dirty="0" smtClean="0"/>
              <a:t>launched (20 million regular viewers)</a:t>
            </a:r>
          </a:p>
          <a:p>
            <a:r>
              <a:rPr lang="en-GB" sz="1400" dirty="0" smtClean="0"/>
              <a:t>1964 – </a:t>
            </a:r>
            <a:r>
              <a:rPr lang="en-GB" sz="1400" b="1" dirty="0" smtClean="0"/>
              <a:t>Television Act </a:t>
            </a:r>
            <a:r>
              <a:rPr lang="en-GB" sz="1400" dirty="0" smtClean="0"/>
              <a:t>– ITV must show more current affairs – </a:t>
            </a:r>
            <a:r>
              <a:rPr lang="en-GB" sz="1400" b="1" dirty="0" smtClean="0"/>
              <a:t>BBC2</a:t>
            </a:r>
            <a:r>
              <a:rPr lang="en-GB" sz="1400" dirty="0" smtClean="0"/>
              <a:t> launched.</a:t>
            </a:r>
          </a:p>
          <a:p>
            <a:r>
              <a:rPr lang="en-GB" sz="1400" dirty="0" smtClean="0"/>
              <a:t>1964 – Mary Whitehouse started petition to </a:t>
            </a:r>
            <a:r>
              <a:rPr lang="en-GB" sz="1400" b="1" dirty="0" smtClean="0"/>
              <a:t>‘Clean Up TV’ </a:t>
            </a:r>
            <a:r>
              <a:rPr lang="en-GB" sz="1400" dirty="0" smtClean="0"/>
              <a:t>– gained 500,000 names.</a:t>
            </a:r>
          </a:p>
          <a:p>
            <a:r>
              <a:rPr lang="en-GB" sz="1400" b="1" dirty="0" smtClean="0"/>
              <a:t>TV’s impact on Newspapers </a:t>
            </a:r>
            <a:r>
              <a:rPr lang="en-GB" sz="1400" dirty="0" smtClean="0"/>
              <a:t>- Newspapers have to compete with ITV for advertising revenue – become punchier and had larger headlines.  Sensationalised newspapers.</a:t>
            </a:r>
          </a:p>
          <a:p>
            <a:r>
              <a:rPr lang="en-GB" sz="1400" b="1" dirty="0" smtClean="0"/>
              <a:t>TVs impact on Cinema </a:t>
            </a:r>
            <a:r>
              <a:rPr lang="en-GB" sz="1400" dirty="0" smtClean="0"/>
              <a:t>- Mid-1960s large cinemas were struggling to find enough films to show new ones each week.  This led to many closures.</a:t>
            </a:r>
          </a:p>
          <a:p>
            <a:r>
              <a:rPr lang="en-GB" sz="1400" dirty="0" smtClean="0"/>
              <a:t>1960 –</a:t>
            </a:r>
            <a:r>
              <a:rPr lang="en-GB" sz="1400" b="1" dirty="0" smtClean="0"/>
              <a:t> 3000 </a:t>
            </a:r>
            <a:r>
              <a:rPr lang="en-GB" sz="1400" dirty="0" smtClean="0"/>
              <a:t>cinemas open for business</a:t>
            </a:r>
          </a:p>
          <a:p>
            <a:r>
              <a:rPr lang="en-GB" sz="1400" dirty="0" smtClean="0"/>
              <a:t>1965 – </a:t>
            </a:r>
            <a:r>
              <a:rPr lang="en-GB" sz="1400" b="1" dirty="0" smtClean="0"/>
              <a:t>1960</a:t>
            </a:r>
            <a:r>
              <a:rPr lang="en-GB" sz="1400" dirty="0" smtClean="0"/>
              <a:t> cinemas open for business</a:t>
            </a:r>
          </a:p>
          <a:p>
            <a:r>
              <a:rPr lang="en-GB" sz="1400" b="1" dirty="0" smtClean="0"/>
              <a:t>Radio </a:t>
            </a:r>
            <a:r>
              <a:rPr lang="en-GB" sz="1400" dirty="0" smtClean="0"/>
              <a:t>– </a:t>
            </a:r>
            <a:r>
              <a:rPr lang="en-GB" sz="1400" b="1" dirty="0" smtClean="0"/>
              <a:t>portable transistor radios </a:t>
            </a:r>
            <a:r>
              <a:rPr lang="en-GB" sz="1400" dirty="0" smtClean="0"/>
              <a:t>– BBC </a:t>
            </a:r>
            <a:r>
              <a:rPr lang="en-GB" sz="1400" b="1" dirty="0" smtClean="0"/>
              <a:t>Radio 1 </a:t>
            </a:r>
            <a:r>
              <a:rPr lang="en-GB" sz="1400" dirty="0" smtClean="0"/>
              <a:t>launched 1967 to compete with  pirate stations, such as; </a:t>
            </a:r>
            <a:r>
              <a:rPr lang="en-GB" sz="1400" b="1" dirty="0" smtClean="0"/>
              <a:t>Radio Caroline </a:t>
            </a:r>
            <a:r>
              <a:rPr lang="en-GB" sz="1400" dirty="0" smtClean="0"/>
              <a:t>and </a:t>
            </a:r>
            <a:r>
              <a:rPr lang="en-GB" sz="1400" b="1" dirty="0" smtClean="0"/>
              <a:t>Radio London.</a:t>
            </a:r>
          </a:p>
          <a:p>
            <a:r>
              <a:rPr lang="en-GB" sz="1400" b="1" dirty="0" smtClean="0"/>
              <a:t>Vinyl and EPs </a:t>
            </a:r>
            <a:r>
              <a:rPr lang="en-GB" sz="1400" dirty="0" smtClean="0"/>
              <a:t>had huge sales – </a:t>
            </a:r>
            <a:r>
              <a:rPr lang="en-GB" sz="1400" b="1" dirty="0" smtClean="0"/>
              <a:t>Jukebox </a:t>
            </a:r>
            <a:r>
              <a:rPr lang="en-GB" sz="1400" dirty="0" smtClean="0"/>
              <a:t>could hold 500 EPs, there were 7,000 Jukeboxes by 1960 in milk bars, coffee bars and cafes in Britain.</a:t>
            </a:r>
            <a:endParaRPr lang="en-GB" sz="1400" dirty="0"/>
          </a:p>
        </p:txBody>
      </p:sp>
      <p:sp>
        <p:nvSpPr>
          <p:cNvPr id="5" name="Rectangle 4"/>
          <p:cNvSpPr/>
          <p:nvPr/>
        </p:nvSpPr>
        <p:spPr>
          <a:xfrm>
            <a:off x="210345" y="5076056"/>
            <a:ext cx="6408712" cy="39604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 u="sng" dirty="0" smtClean="0"/>
              <a:t>1970s –</a:t>
            </a:r>
          </a:p>
          <a:p>
            <a:r>
              <a:rPr lang="en-GB" sz="1400" b="1" dirty="0" smtClean="0"/>
              <a:t>18 Million TV licenses </a:t>
            </a:r>
            <a:r>
              <a:rPr lang="en-GB" sz="1400" dirty="0" smtClean="0"/>
              <a:t>owned in 1979</a:t>
            </a:r>
          </a:p>
          <a:p>
            <a:r>
              <a:rPr lang="en-GB" sz="1400" dirty="0" smtClean="0"/>
              <a:t>1979 – </a:t>
            </a:r>
            <a:r>
              <a:rPr lang="en-GB" sz="1400" b="1" dirty="0" smtClean="0"/>
              <a:t>70% TVs now in colour </a:t>
            </a:r>
            <a:r>
              <a:rPr lang="en-GB" sz="1400" dirty="0" smtClean="0"/>
              <a:t>– further boosted their popularity.</a:t>
            </a:r>
          </a:p>
          <a:p>
            <a:r>
              <a:rPr lang="en-GB" sz="1400" dirty="0" smtClean="0"/>
              <a:t>Late 1970s – British people watch </a:t>
            </a:r>
            <a:r>
              <a:rPr lang="en-GB" sz="1400" b="1" dirty="0" smtClean="0"/>
              <a:t>16 hours </a:t>
            </a:r>
            <a:r>
              <a:rPr lang="en-GB" sz="1400" dirty="0" smtClean="0"/>
              <a:t>TV per week.  Twice as much as people in Belgium, Italy or Sweden.</a:t>
            </a:r>
          </a:p>
          <a:p>
            <a:r>
              <a:rPr lang="en-GB" sz="1400" b="1" dirty="0" smtClean="0"/>
              <a:t>TVs impact on Newspapers </a:t>
            </a:r>
            <a:r>
              <a:rPr lang="en-GB" sz="1400" dirty="0" smtClean="0"/>
              <a:t>– Due to it’s punchier headlines and entertainment focussed stories, the Sun overtook the Daily Mail as the UKs most popular newspaper in 1979.</a:t>
            </a:r>
          </a:p>
          <a:p>
            <a:r>
              <a:rPr lang="en-GB" sz="1400" b="1" dirty="0" smtClean="0"/>
              <a:t>TVs impact on Cinema </a:t>
            </a:r>
            <a:r>
              <a:rPr lang="en-GB" sz="1400" dirty="0" smtClean="0"/>
              <a:t>– Newsreels stopped in cinemas because they could not compete with news on TV.</a:t>
            </a:r>
          </a:p>
          <a:p>
            <a:r>
              <a:rPr lang="en-GB" sz="1400" dirty="0" smtClean="0"/>
              <a:t>Annual ticket sales fell – </a:t>
            </a:r>
            <a:r>
              <a:rPr lang="en-GB" sz="1400" b="1" dirty="0" smtClean="0"/>
              <a:t>340  million </a:t>
            </a:r>
            <a:r>
              <a:rPr lang="en-GB" sz="1400" dirty="0" smtClean="0"/>
              <a:t>in 1964 to </a:t>
            </a:r>
            <a:r>
              <a:rPr lang="en-GB" sz="1400" b="1" dirty="0" smtClean="0"/>
              <a:t>140 million </a:t>
            </a:r>
            <a:r>
              <a:rPr lang="en-GB" sz="1400" dirty="0" smtClean="0"/>
              <a:t>in 1974.</a:t>
            </a:r>
          </a:p>
          <a:p>
            <a:r>
              <a:rPr lang="en-GB" sz="1400" dirty="0" smtClean="0"/>
              <a:t>British film industry suffered – </a:t>
            </a:r>
            <a:r>
              <a:rPr lang="en-GB" sz="1400" b="1" dirty="0" smtClean="0"/>
              <a:t>84</a:t>
            </a:r>
            <a:r>
              <a:rPr lang="en-GB" sz="1400" dirty="0" smtClean="0"/>
              <a:t> films made in 1970, just </a:t>
            </a:r>
            <a:r>
              <a:rPr lang="en-GB" sz="1400" b="1" dirty="0" smtClean="0"/>
              <a:t>41</a:t>
            </a:r>
            <a:r>
              <a:rPr lang="en-GB" sz="1400" dirty="0" smtClean="0"/>
              <a:t> made in 1979.</a:t>
            </a:r>
          </a:p>
          <a:p>
            <a:r>
              <a:rPr lang="en-GB" sz="1400" b="1" dirty="0" smtClean="0"/>
              <a:t>Radio</a:t>
            </a:r>
            <a:r>
              <a:rPr lang="en-GB" sz="1400" dirty="0" smtClean="0"/>
              <a:t> industry continued to do well – sale of </a:t>
            </a:r>
            <a:r>
              <a:rPr lang="en-GB" sz="1400" b="1" dirty="0" smtClean="0"/>
              <a:t>car radios </a:t>
            </a:r>
            <a:r>
              <a:rPr lang="en-GB" sz="1400" dirty="0" smtClean="0"/>
              <a:t>– abolition of </a:t>
            </a:r>
            <a:r>
              <a:rPr lang="en-GB" sz="1400" b="1" dirty="0" smtClean="0"/>
              <a:t>radio licenses </a:t>
            </a:r>
            <a:r>
              <a:rPr lang="en-GB" sz="1400" dirty="0" smtClean="0"/>
              <a:t>1971 – growth of </a:t>
            </a:r>
            <a:r>
              <a:rPr lang="en-GB" sz="1400" b="1" dirty="0" smtClean="0"/>
              <a:t>local radio stations </a:t>
            </a:r>
            <a:r>
              <a:rPr lang="en-GB" sz="1400" dirty="0" smtClean="0"/>
              <a:t>after 1973.</a:t>
            </a:r>
          </a:p>
          <a:p>
            <a:r>
              <a:rPr lang="en-GB" sz="1400" dirty="0" smtClean="0"/>
              <a:t>UK Record Industry began to boom, with</a:t>
            </a:r>
            <a:r>
              <a:rPr lang="en-GB" sz="1400" b="1" dirty="0" smtClean="0"/>
              <a:t> Decca </a:t>
            </a:r>
            <a:r>
              <a:rPr lang="en-GB" sz="1400" dirty="0" smtClean="0"/>
              <a:t>and </a:t>
            </a:r>
            <a:r>
              <a:rPr lang="en-GB" sz="1400" b="1" dirty="0" smtClean="0"/>
              <a:t>EMI </a:t>
            </a:r>
            <a:r>
              <a:rPr lang="en-GB" sz="1400" dirty="0" smtClean="0"/>
              <a:t>leading the market.  These companies helped fuel a </a:t>
            </a:r>
            <a:r>
              <a:rPr lang="en-GB" sz="1400" b="1" dirty="0" smtClean="0"/>
              <a:t>youth pop culture </a:t>
            </a:r>
            <a:r>
              <a:rPr lang="en-GB" sz="1400" dirty="0" smtClean="0"/>
              <a:t>in Britain.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83201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601" y="67748"/>
            <a:ext cx="6172200" cy="50405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dirty="0" smtClean="0"/>
              <a:t>Youth Culture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200406" y="683568"/>
            <a:ext cx="6408712" cy="56166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 u="sng" dirty="0" smtClean="0"/>
              <a:t>1960s –</a:t>
            </a:r>
          </a:p>
          <a:p>
            <a:r>
              <a:rPr lang="en-GB" sz="1400" dirty="0" smtClean="0"/>
              <a:t>Post-war </a:t>
            </a:r>
            <a:r>
              <a:rPr lang="en-GB" sz="1400" b="1" dirty="0" smtClean="0"/>
              <a:t>baby boom </a:t>
            </a:r>
            <a:r>
              <a:rPr lang="en-GB" sz="1400" dirty="0" smtClean="0"/>
              <a:t>= million+ more teenagers in 1965 than 1951.</a:t>
            </a:r>
          </a:p>
          <a:p>
            <a:r>
              <a:rPr lang="en-GB" sz="1400" b="1" dirty="0" smtClean="0"/>
              <a:t>In school longer </a:t>
            </a:r>
            <a:r>
              <a:rPr lang="en-GB" sz="1400" dirty="0" smtClean="0"/>
              <a:t>= spend more time out of work and with friends.</a:t>
            </a:r>
          </a:p>
          <a:p>
            <a:r>
              <a:rPr lang="en-GB" sz="1400" b="1" dirty="0" smtClean="0"/>
              <a:t>Production line technology </a:t>
            </a:r>
            <a:r>
              <a:rPr lang="en-GB" sz="1400" dirty="0" smtClean="0"/>
              <a:t>= more teenagers in unskilled jobs earning more than parents had done.</a:t>
            </a:r>
          </a:p>
          <a:p>
            <a:r>
              <a:rPr lang="en-GB" sz="1400" dirty="0" smtClean="0"/>
              <a:t>Development of </a:t>
            </a:r>
            <a:r>
              <a:rPr lang="en-GB" sz="1400" b="1" dirty="0" smtClean="0"/>
              <a:t>youth groups </a:t>
            </a:r>
            <a:r>
              <a:rPr lang="en-GB" sz="1400" dirty="0" smtClean="0"/>
              <a:t>– Mods/Rockers/Beatniks</a:t>
            </a:r>
          </a:p>
          <a:p>
            <a:r>
              <a:rPr lang="en-GB" sz="1400" dirty="0" smtClean="0"/>
              <a:t>Media fuelled the image that these youth groups were </a:t>
            </a:r>
            <a:r>
              <a:rPr lang="en-GB" sz="1400" b="1" dirty="0" smtClean="0"/>
              <a:t>violent and socially disobedient</a:t>
            </a:r>
            <a:r>
              <a:rPr lang="en-GB" sz="1400" dirty="0" smtClean="0"/>
              <a:t>.  Slight increase in crime – especially between </a:t>
            </a:r>
            <a:r>
              <a:rPr lang="en-GB" sz="1400" b="1" dirty="0" smtClean="0"/>
              <a:t>Mods and Rockers </a:t>
            </a:r>
            <a:r>
              <a:rPr lang="en-GB" sz="1400" dirty="0" smtClean="0"/>
              <a:t>(Battle of Brighton 1964).</a:t>
            </a:r>
          </a:p>
          <a:p>
            <a:r>
              <a:rPr lang="en-GB" sz="1400" dirty="0" smtClean="0"/>
              <a:t>In truth, </a:t>
            </a:r>
            <a:r>
              <a:rPr lang="en-GB" sz="1400" b="1" dirty="0" smtClean="0"/>
              <a:t>youth no more violent</a:t>
            </a:r>
            <a:r>
              <a:rPr lang="en-GB" sz="1400" dirty="0" smtClean="0"/>
              <a:t>, drunk or disrespectful than previous generations.</a:t>
            </a:r>
          </a:p>
          <a:p>
            <a:r>
              <a:rPr lang="en-GB" sz="1400" b="1" dirty="0" smtClean="0"/>
              <a:t>Swinging Sixties </a:t>
            </a:r>
            <a:r>
              <a:rPr lang="en-GB" sz="1400" dirty="0" smtClean="0"/>
              <a:t>– Fashion, Music, Film,  Attitude.</a:t>
            </a:r>
          </a:p>
          <a:p>
            <a:r>
              <a:rPr lang="en-GB" sz="1400" b="1" dirty="0" smtClean="0"/>
              <a:t>Mary Quant </a:t>
            </a:r>
            <a:r>
              <a:rPr lang="en-GB" sz="1400" dirty="0" smtClean="0"/>
              <a:t>– Hairstyle, designed mini skirt.</a:t>
            </a:r>
          </a:p>
          <a:p>
            <a:r>
              <a:rPr lang="en-GB" sz="1400" b="1" dirty="0" smtClean="0"/>
              <a:t>James Bond </a:t>
            </a:r>
            <a:r>
              <a:rPr lang="en-GB" sz="1400" dirty="0" smtClean="0"/>
              <a:t>– Thunderball film showed swinging sixties as cool/sexy.</a:t>
            </a:r>
          </a:p>
          <a:p>
            <a:r>
              <a:rPr lang="en-GB" sz="1400" b="1" dirty="0" smtClean="0"/>
              <a:t>Models </a:t>
            </a:r>
            <a:r>
              <a:rPr lang="en-GB" sz="1400" dirty="0" smtClean="0"/>
              <a:t>– Twiggy/Jean Shrimpton</a:t>
            </a:r>
          </a:p>
          <a:p>
            <a:r>
              <a:rPr lang="en-GB" sz="1400" dirty="0" err="1" smtClean="0"/>
              <a:t>Carnaby</a:t>
            </a:r>
            <a:r>
              <a:rPr lang="en-GB" sz="1400" dirty="0" smtClean="0"/>
              <a:t> Street – This was London’s centre of ‘swinging fashion’.</a:t>
            </a:r>
          </a:p>
          <a:p>
            <a:r>
              <a:rPr lang="en-GB" sz="1400" b="1" dirty="0" smtClean="0"/>
              <a:t>Beatles</a:t>
            </a:r>
            <a:r>
              <a:rPr lang="en-GB" sz="1400" dirty="0" smtClean="0"/>
              <a:t> – Beatlemania took off in late 50s, early 60s.  They led a ‘British Invasion’ of the US pop charts.  In later 1960s they took on the swinging sixties image, with more fashion forward clothing and drug related songs.</a:t>
            </a:r>
          </a:p>
          <a:p>
            <a:r>
              <a:rPr lang="en-GB" sz="1400" dirty="0" smtClean="0"/>
              <a:t>The Swinging Sixties was supposed to represent a ‘</a:t>
            </a:r>
            <a:r>
              <a:rPr lang="en-GB" sz="1400" b="1" dirty="0" smtClean="0"/>
              <a:t>classless’ Britain </a:t>
            </a:r>
            <a:r>
              <a:rPr lang="en-GB" sz="1400" dirty="0" smtClean="0"/>
              <a:t>where it didn’t matter what background you came from you could join in with the music and fashion etc. (</a:t>
            </a:r>
            <a:r>
              <a:rPr lang="en-GB" sz="1400" b="1" dirty="0" smtClean="0"/>
              <a:t>Twiggy was from a working class background).</a:t>
            </a:r>
          </a:p>
          <a:p>
            <a:r>
              <a:rPr lang="en-GB" sz="1400" b="1" dirty="0" smtClean="0"/>
              <a:t>In reality </a:t>
            </a:r>
            <a:r>
              <a:rPr lang="en-GB" sz="1400" dirty="0" smtClean="0"/>
              <a:t>– many people outside of London never touched by ‘Swinging Sixties’ and were still living in </a:t>
            </a:r>
            <a:r>
              <a:rPr lang="en-GB" sz="1400" b="1" dirty="0" smtClean="0"/>
              <a:t>relative poverty</a:t>
            </a:r>
            <a:r>
              <a:rPr lang="en-GB" sz="1400" dirty="0" smtClean="0"/>
              <a:t>.  Including many areas of London (East-End and South London).</a:t>
            </a:r>
            <a:endParaRPr lang="en-GB" sz="1400" dirty="0"/>
          </a:p>
        </p:txBody>
      </p:sp>
      <p:sp>
        <p:nvSpPr>
          <p:cNvPr id="7" name="Rectangle 6"/>
          <p:cNvSpPr/>
          <p:nvPr/>
        </p:nvSpPr>
        <p:spPr>
          <a:xfrm>
            <a:off x="210345" y="6516216"/>
            <a:ext cx="6408712" cy="23762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 u="sng" dirty="0" smtClean="0"/>
              <a:t>1970s –</a:t>
            </a:r>
          </a:p>
          <a:p>
            <a:r>
              <a:rPr lang="en-GB" sz="1400" b="1" dirty="0" smtClean="0"/>
              <a:t>More youth groups emerge </a:t>
            </a:r>
            <a:r>
              <a:rPr lang="en-GB" sz="1400" dirty="0" smtClean="0"/>
              <a:t>– Hippies/Skinheads/Glam Rockers/Punks.</a:t>
            </a:r>
          </a:p>
          <a:p>
            <a:r>
              <a:rPr lang="en-GB" sz="1400" b="1" dirty="0" smtClean="0"/>
              <a:t>Drug use </a:t>
            </a:r>
            <a:r>
              <a:rPr lang="en-GB" sz="1400" dirty="0" smtClean="0"/>
              <a:t>more common – Arrests for Marijuana possession rise (235 in 1960 – 11,000 by 1973).</a:t>
            </a:r>
          </a:p>
          <a:p>
            <a:r>
              <a:rPr lang="en-GB" sz="1400" b="1" dirty="0" smtClean="0"/>
              <a:t>‘Free-Love’</a:t>
            </a:r>
            <a:r>
              <a:rPr lang="en-GB" sz="1400" dirty="0" smtClean="0"/>
              <a:t> and more</a:t>
            </a:r>
            <a:r>
              <a:rPr lang="en-GB" sz="1400" b="1" dirty="0" smtClean="0"/>
              <a:t> liberal </a:t>
            </a:r>
            <a:r>
              <a:rPr lang="en-GB" sz="1400" dirty="0" smtClean="0"/>
              <a:t>attitudes shared by some of these youth groups.</a:t>
            </a:r>
          </a:p>
          <a:p>
            <a:r>
              <a:rPr lang="en-GB" sz="1400" b="1" dirty="0" smtClean="0"/>
              <a:t>Beatles</a:t>
            </a:r>
            <a:r>
              <a:rPr lang="en-GB" sz="1400" dirty="0" smtClean="0"/>
              <a:t> – By 1970 Beatles merchandise sold for more than £100 million.</a:t>
            </a:r>
          </a:p>
          <a:p>
            <a:r>
              <a:rPr lang="en-GB" sz="1400" dirty="0" smtClean="0"/>
              <a:t>By the 1970s most people were </a:t>
            </a:r>
            <a:r>
              <a:rPr lang="en-GB" sz="1400" b="1" dirty="0" smtClean="0"/>
              <a:t>sick of hearing </a:t>
            </a:r>
            <a:r>
              <a:rPr lang="en-GB" sz="1400" dirty="0" smtClean="0"/>
              <a:t>about ‘Swinging London’ and the trend died out as quickly as it had emerged.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01882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2030</TotalTime>
  <Words>3464</Words>
  <Application>Microsoft Office PowerPoint</Application>
  <PresentationFormat>On-screen Show (4:3)</PresentationFormat>
  <Paragraphs>202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The Transformation of British Society</vt:lpstr>
      <vt:lpstr>Education System</vt:lpstr>
      <vt:lpstr>Women</vt:lpstr>
      <vt:lpstr>Leisure, Entertainment &amp; Holidays</vt:lpstr>
      <vt:lpstr>Immigration &amp; Race Relations</vt:lpstr>
      <vt:lpstr>Work &amp; Employment</vt:lpstr>
      <vt:lpstr>1970s -Strike Action &amp; Oil Crisis</vt:lpstr>
      <vt:lpstr>Mass Media</vt:lpstr>
      <vt:lpstr>Youth Culture</vt:lpstr>
      <vt:lpstr>Social Change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Transformation of British Society</dc:title>
  <dc:creator>Toni</dc:creator>
  <cp:lastModifiedBy>Software Setup Account</cp:lastModifiedBy>
  <cp:revision>53</cp:revision>
  <cp:lastPrinted>2016-05-05T09:09:50Z</cp:lastPrinted>
  <dcterms:created xsi:type="dcterms:W3CDTF">2015-04-08T12:15:49Z</dcterms:created>
  <dcterms:modified xsi:type="dcterms:W3CDTF">2019-04-30T08:00:48Z</dcterms:modified>
</cp:coreProperties>
</file>