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4CB163C-7A3A-4901-A244-3F93A883A101}" type="datetimeFigureOut">
              <a:rPr lang="en-GB" smtClean="0"/>
              <a:t>19/09/2016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2267713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4CB163C-7A3A-4901-A244-3F93A883A101}" type="datetimeFigureOut">
              <a:rPr lang="en-GB" smtClean="0"/>
              <a:t>19/09/2016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1682716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4CB163C-7A3A-4901-A244-3F93A883A101}" type="datetimeFigureOut">
              <a:rPr lang="en-GB" smtClean="0"/>
              <a:t>19/09/2016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56537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4CB163C-7A3A-4901-A244-3F93A883A101}" type="datetimeFigureOut">
              <a:rPr lang="en-GB" smtClean="0"/>
              <a:t>19/09/2016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1610148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CB163C-7A3A-4901-A244-3F93A883A101}" type="datetimeFigureOut">
              <a:rPr lang="en-GB" smtClean="0"/>
              <a:t>19/09/2016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3229732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CB163C-7A3A-4901-A244-3F93A883A101}" type="datetimeFigureOut">
              <a:rPr lang="en-GB" smtClean="0"/>
              <a:t>19/09/2016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300515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4CB163C-7A3A-4901-A244-3F93A883A101}" type="datetimeFigureOut">
              <a:rPr lang="en-GB" smtClean="0"/>
              <a:t>19/09/2016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79005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4CB163C-7A3A-4901-A244-3F93A883A101}" type="datetimeFigureOut">
              <a:rPr lang="en-GB" smtClean="0"/>
              <a:t>19/09/2016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1283494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B163C-7A3A-4901-A244-3F93A883A101}" type="datetimeFigureOut">
              <a:rPr lang="en-GB" smtClean="0"/>
              <a:t>19/09/2016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3622302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CB163C-7A3A-4901-A244-3F93A883A101}" type="datetimeFigureOut">
              <a:rPr lang="en-GB" smtClean="0"/>
              <a:t>19/09/2016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388629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CB163C-7A3A-4901-A244-3F93A883A101}" type="datetimeFigureOut">
              <a:rPr lang="en-GB" smtClean="0"/>
              <a:t>19/09/2016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F1E73F-5F37-42AA-BCB7-185108968E0F}" type="slidenum">
              <a:rPr lang="en-GB" smtClean="0"/>
              <a:t>‹#›</a:t>
            </a:fld>
            <a:endParaRPr lang="en-GB"/>
          </a:p>
        </p:txBody>
      </p:sp>
    </p:spTree>
    <p:extLst>
      <p:ext uri="{BB962C8B-B14F-4D97-AF65-F5344CB8AC3E}">
        <p14:creationId xmlns:p14="http://schemas.microsoft.com/office/powerpoint/2010/main" val="3047015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B163C-7A3A-4901-A244-3F93A883A101}" type="datetimeFigureOut">
              <a:rPr lang="en-GB" smtClean="0"/>
              <a:t>19/09/2016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F1E73F-5F37-42AA-BCB7-185108968E0F}" type="slidenum">
              <a:rPr lang="en-GB" smtClean="0"/>
              <a:t>‹#›</a:t>
            </a:fld>
            <a:endParaRPr lang="en-GB"/>
          </a:p>
        </p:txBody>
      </p:sp>
    </p:spTree>
    <p:extLst>
      <p:ext uri="{BB962C8B-B14F-4D97-AF65-F5344CB8AC3E}">
        <p14:creationId xmlns:p14="http://schemas.microsoft.com/office/powerpoint/2010/main" val="454375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Historiography of the Crusades as seen from the west</a:t>
            </a:r>
            <a:endParaRPr lang="en-GB" dirty="0"/>
          </a:p>
        </p:txBody>
      </p:sp>
      <p:sp>
        <p:nvSpPr>
          <p:cNvPr id="3" name="Subtitle 2"/>
          <p:cNvSpPr>
            <a:spLocks noGrp="1"/>
          </p:cNvSpPr>
          <p:nvPr>
            <p:ph type="subTitle" idx="1"/>
          </p:nvPr>
        </p:nvSpPr>
        <p:spPr/>
        <p:txBody>
          <a:bodyPr>
            <a:normAutofit fontScale="92500" lnSpcReduction="20000"/>
          </a:bodyPr>
          <a:lstStyle/>
          <a:p>
            <a:r>
              <a:rPr lang="en-GB" dirty="0" smtClean="0"/>
              <a:t>Taken from ‘The Historiography of the Crusades’ by Giles Constable</a:t>
            </a:r>
          </a:p>
          <a:p>
            <a:r>
              <a:rPr lang="en-GB" b="1" dirty="0" smtClean="0"/>
              <a:t>NB Any quotations MUST be attributed to the original article in your NEA</a:t>
            </a:r>
            <a:endParaRPr lang="en-GB" b="1" dirty="0"/>
          </a:p>
        </p:txBody>
      </p:sp>
    </p:spTree>
    <p:extLst>
      <p:ext uri="{BB962C8B-B14F-4D97-AF65-F5344CB8AC3E}">
        <p14:creationId xmlns:p14="http://schemas.microsoft.com/office/powerpoint/2010/main" val="1184067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second period of crusading historiography </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1611 publication of an important collection of primary sources by Jacques </a:t>
            </a:r>
            <a:r>
              <a:rPr lang="en-GB" dirty="0" err="1" smtClean="0"/>
              <a:t>Bongars</a:t>
            </a:r>
            <a:endParaRPr lang="en-GB" dirty="0" smtClean="0"/>
          </a:p>
          <a:p>
            <a:r>
              <a:rPr lang="en-GB" dirty="0" smtClean="0"/>
              <a:t>1639 publication of Thomas Fuller’s ‘</a:t>
            </a:r>
            <a:r>
              <a:rPr lang="en-GB" dirty="0" err="1" smtClean="0"/>
              <a:t>Historie</a:t>
            </a:r>
            <a:r>
              <a:rPr lang="en-GB" dirty="0" smtClean="0"/>
              <a:t> of the Holy </a:t>
            </a:r>
            <a:r>
              <a:rPr lang="en-GB" dirty="0" err="1" smtClean="0"/>
              <a:t>Warre</a:t>
            </a:r>
            <a:r>
              <a:rPr lang="en-GB" dirty="0" smtClean="0"/>
              <a:t>’ ‘the first serious general history of the crusades to treat them fully in the past and to raise the question of their legitimacy’ </a:t>
            </a:r>
          </a:p>
          <a:p>
            <a:r>
              <a:rPr lang="en-GB" dirty="0" smtClean="0"/>
              <a:t>For rationalist writers of the Enlightenment period (e.g. Voltaire) the crusades were inspired by religious zeal, worldly motives, and ecclesiastical interference in secular affairs (Gibbon talked of the crusaders ‘savage fanaticism’ ; Voltaire called the crusaders adventurers and brigands who were moved by ‘the thirst for brigandage’ </a:t>
            </a:r>
            <a:endParaRPr lang="en-GB" dirty="0"/>
          </a:p>
        </p:txBody>
      </p:sp>
    </p:spTree>
    <p:extLst>
      <p:ext uri="{BB962C8B-B14F-4D97-AF65-F5344CB8AC3E}">
        <p14:creationId xmlns:p14="http://schemas.microsoft.com/office/powerpoint/2010/main" val="3885059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third period of crusading historiography </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A sympathetic attitude to the crusades emerged in the late C18th and early C19th under the influence of romanticism and nationalism (e.g. the novels of Sir Walter Scott) with writers such as Thomas Rowley describing them as ‘a holy war, purifying the Holy Land’ </a:t>
            </a:r>
          </a:p>
          <a:p>
            <a:r>
              <a:rPr lang="en-GB" dirty="0" smtClean="0"/>
              <a:t>Publication of two important multi-volume histories  of the crusades – Friedrich Wilken in Germany and J F Michaud in France. Scholarly interest in the crusades in both France and Germany continued to develop throughout the C19th</a:t>
            </a:r>
          </a:p>
          <a:p>
            <a:r>
              <a:rPr lang="en-GB" dirty="0" smtClean="0"/>
              <a:t>Scholars in England, Italy and the USA also prepared critical editions of the sources, assessed their value and established the facts of the history of the crusades</a:t>
            </a:r>
          </a:p>
          <a:p>
            <a:r>
              <a:rPr lang="en-GB" dirty="0"/>
              <a:t>T</a:t>
            </a:r>
            <a:r>
              <a:rPr lang="en-GB" dirty="0" smtClean="0"/>
              <a:t>wo key works  published  in the C20th were by Rene </a:t>
            </a:r>
            <a:r>
              <a:rPr lang="en-GB" dirty="0" err="1" smtClean="0"/>
              <a:t>Grousset</a:t>
            </a:r>
            <a:r>
              <a:rPr lang="en-GB" dirty="0" smtClean="0"/>
              <a:t> (1934-36) and Steven </a:t>
            </a:r>
            <a:r>
              <a:rPr lang="en-GB" dirty="0" err="1" smtClean="0"/>
              <a:t>Runciman</a:t>
            </a:r>
            <a:r>
              <a:rPr lang="en-GB" dirty="0" smtClean="0"/>
              <a:t> (1954) – both wrote 3 volume histories. Both were basically narrative accounts, but </a:t>
            </a:r>
            <a:r>
              <a:rPr lang="en-GB" dirty="0" err="1" smtClean="0"/>
              <a:t>Grousett</a:t>
            </a:r>
            <a:r>
              <a:rPr lang="en-GB" dirty="0" smtClean="0"/>
              <a:t> as an Orientalist and </a:t>
            </a:r>
            <a:r>
              <a:rPr lang="en-GB" dirty="0" err="1" smtClean="0"/>
              <a:t>Runciman</a:t>
            </a:r>
            <a:r>
              <a:rPr lang="en-GB" dirty="0" smtClean="0"/>
              <a:t> as a Byzantine scholar both saw the crusades in terms of east-west relations, between either the Christians and Muslims of the </a:t>
            </a:r>
            <a:r>
              <a:rPr lang="en-GB" dirty="0" err="1" smtClean="0"/>
              <a:t>Latins</a:t>
            </a:r>
            <a:r>
              <a:rPr lang="en-GB" dirty="0" smtClean="0"/>
              <a:t> and Greeks</a:t>
            </a:r>
            <a:endParaRPr lang="en-GB" dirty="0"/>
          </a:p>
        </p:txBody>
      </p:sp>
    </p:spTree>
    <p:extLst>
      <p:ext uri="{BB962C8B-B14F-4D97-AF65-F5344CB8AC3E}">
        <p14:creationId xmlns:p14="http://schemas.microsoft.com/office/powerpoint/2010/main" val="192952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third period of crusading historiography </a:t>
            </a:r>
          </a:p>
        </p:txBody>
      </p:sp>
      <p:sp>
        <p:nvSpPr>
          <p:cNvPr id="3" name="Content Placeholder 2"/>
          <p:cNvSpPr>
            <a:spLocks noGrp="1"/>
          </p:cNvSpPr>
          <p:nvPr>
            <p:ph idx="1"/>
          </p:nvPr>
        </p:nvSpPr>
        <p:spPr/>
        <p:txBody>
          <a:bodyPr>
            <a:normAutofit fontScale="77500" lnSpcReduction="20000"/>
          </a:bodyPr>
          <a:lstStyle/>
          <a:p>
            <a:r>
              <a:rPr lang="en-GB" dirty="0" smtClean="0"/>
              <a:t>Work in the later C20th paid particular attention to aspects such as the late-medieval crusades, art and architecture , the impact of the crusades in the east, the military orders and especially to the ideology and spirituality of the crusades (the latter a subject of major interest to crusader historians since the publication in 1935 of  the German Carl Erdmann’s ‘The Origin of the Idea of Crusade’ (which appeared in English in 1977) </a:t>
            </a:r>
          </a:p>
          <a:p>
            <a:r>
              <a:rPr lang="en-GB" dirty="0" smtClean="0"/>
              <a:t>‘More than any other single work written in the twentieth century, Erdmann’s book changed the direction of crusading studies’ ; a number of French historians were working along similar lines although their works were published later</a:t>
            </a:r>
            <a:endParaRPr lang="en-GB" dirty="0"/>
          </a:p>
        </p:txBody>
      </p:sp>
    </p:spTree>
    <p:extLst>
      <p:ext uri="{BB962C8B-B14F-4D97-AF65-F5344CB8AC3E}">
        <p14:creationId xmlns:p14="http://schemas.microsoft.com/office/powerpoint/2010/main" val="68945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influence of the work of Erdmann (and others) </a:t>
            </a:r>
            <a:endParaRPr lang="en-GB" dirty="0"/>
          </a:p>
        </p:txBody>
      </p:sp>
      <p:sp>
        <p:nvSpPr>
          <p:cNvPr id="3" name="Content Placeholder 2"/>
          <p:cNvSpPr>
            <a:spLocks noGrp="1"/>
          </p:cNvSpPr>
          <p:nvPr>
            <p:ph idx="1"/>
          </p:nvPr>
        </p:nvSpPr>
        <p:spPr/>
        <p:txBody>
          <a:bodyPr>
            <a:normAutofit fontScale="47500" lnSpcReduction="20000"/>
          </a:bodyPr>
          <a:lstStyle/>
          <a:p>
            <a:r>
              <a:rPr lang="en-GB" dirty="0" smtClean="0"/>
              <a:t>From their academic studies (which included close and critical study of the sources) they deduced that:</a:t>
            </a:r>
          </a:p>
          <a:p>
            <a:pPr lvl="1"/>
            <a:r>
              <a:rPr lang="en-GB" dirty="0" smtClean="0"/>
              <a:t>Contemporaries mostly had no clear concept of the ideology of crusading </a:t>
            </a:r>
          </a:p>
          <a:p>
            <a:pPr lvl="1"/>
            <a:r>
              <a:rPr lang="en-GB" dirty="0" smtClean="0"/>
              <a:t>There was not even a single generally accepted term for a crusade</a:t>
            </a:r>
          </a:p>
          <a:p>
            <a:pPr lvl="1"/>
            <a:r>
              <a:rPr lang="en-GB" dirty="0" smtClean="0"/>
              <a:t>Throughout the middle ages they were referred to by terms indicating movement or travel e.g. </a:t>
            </a:r>
            <a:r>
              <a:rPr lang="en-GB" dirty="0" err="1" smtClean="0"/>
              <a:t>peregrinatio</a:t>
            </a:r>
            <a:r>
              <a:rPr lang="en-GB" dirty="0" smtClean="0"/>
              <a:t>, </a:t>
            </a:r>
            <a:r>
              <a:rPr lang="en-GB" dirty="0" err="1" smtClean="0"/>
              <a:t>iter</a:t>
            </a:r>
            <a:r>
              <a:rPr lang="en-GB" dirty="0" smtClean="0"/>
              <a:t>, via, </a:t>
            </a:r>
            <a:r>
              <a:rPr lang="en-GB" dirty="0" err="1" smtClean="0"/>
              <a:t>expeditio</a:t>
            </a:r>
            <a:r>
              <a:rPr lang="en-GB" dirty="0" smtClean="0"/>
              <a:t> and, later, </a:t>
            </a:r>
            <a:r>
              <a:rPr lang="en-GB" dirty="0" err="1" smtClean="0"/>
              <a:t>passagium</a:t>
            </a:r>
            <a:r>
              <a:rPr lang="en-GB" dirty="0" smtClean="0"/>
              <a:t> and the corresponding verbs, often combined with a reference to Jerusalem, the Holy Land, the Holy Sepulchre or the cross, and in the vernacular with </a:t>
            </a:r>
            <a:r>
              <a:rPr lang="en-GB" dirty="0" err="1" smtClean="0"/>
              <a:t>outre</a:t>
            </a:r>
            <a:r>
              <a:rPr lang="en-GB" dirty="0" smtClean="0"/>
              <a:t> </a:t>
            </a:r>
            <a:r>
              <a:rPr lang="en-GB" dirty="0" err="1" smtClean="0"/>
              <a:t>mer</a:t>
            </a:r>
            <a:r>
              <a:rPr lang="en-GB" dirty="0" smtClean="0"/>
              <a:t> or uber </a:t>
            </a:r>
            <a:r>
              <a:rPr lang="en-GB" dirty="0" err="1" smtClean="0"/>
              <a:t>meer</a:t>
            </a:r>
            <a:endParaRPr lang="en-GB" dirty="0" smtClean="0"/>
          </a:p>
          <a:p>
            <a:pPr lvl="1"/>
            <a:endParaRPr lang="en-GB" dirty="0" smtClean="0"/>
          </a:p>
          <a:p>
            <a:pPr lvl="1"/>
            <a:r>
              <a:rPr lang="en-GB" dirty="0" smtClean="0"/>
              <a:t>Contemporaries often expressed a religious engagement or desire (</a:t>
            </a:r>
            <a:r>
              <a:rPr lang="en-GB" dirty="0" err="1" smtClean="0"/>
              <a:t>negotium</a:t>
            </a:r>
            <a:r>
              <a:rPr lang="en-GB" dirty="0" smtClean="0"/>
              <a:t>, bellum, causa, opus, </a:t>
            </a:r>
            <a:r>
              <a:rPr lang="en-GB" dirty="0" err="1" smtClean="0"/>
              <a:t>voluntas</a:t>
            </a:r>
            <a:r>
              <a:rPr lang="en-GB" dirty="0" smtClean="0"/>
              <a:t> or later simply crux) and referred to its sacred character or to God, Christ or Jerusalem </a:t>
            </a:r>
          </a:p>
          <a:p>
            <a:pPr lvl="1"/>
            <a:r>
              <a:rPr lang="en-GB" dirty="0" smtClean="0"/>
              <a:t>Although the early crusaders were sometimes referred to as signed with or bearers of the cross, the cross did not become the mark of crusading, as distinct from pilgrimage, until the late C12th. </a:t>
            </a:r>
          </a:p>
          <a:p>
            <a:pPr lvl="1"/>
            <a:r>
              <a:rPr lang="en-GB" dirty="0" smtClean="0"/>
              <a:t>The earliest know use of </a:t>
            </a:r>
            <a:r>
              <a:rPr lang="en-GB" dirty="0" err="1" smtClean="0"/>
              <a:t>crozada</a:t>
            </a:r>
            <a:r>
              <a:rPr lang="en-GB" dirty="0" smtClean="0"/>
              <a:t> is in Spain and south western France in the early thirteenth century but it remained rare and crusade was not common in English before the C18th</a:t>
            </a:r>
          </a:p>
          <a:p>
            <a:pPr lvl="1"/>
            <a:r>
              <a:rPr lang="en-GB" dirty="0" smtClean="0"/>
              <a:t>Participants were normally referred to in the early sources as pilgrims or Christians </a:t>
            </a:r>
          </a:p>
          <a:p>
            <a:pPr lvl="1"/>
            <a:r>
              <a:rPr lang="en-GB" dirty="0" smtClean="0"/>
              <a:t>Those scholars who want a strict definition mostly agree on the importance of taking the cross, making a vow and the granting by the papacy of spiritual and worldly privileges, though whether the promise of forgiveness of sins applied to eternal as well as temporal punishments is uncertain </a:t>
            </a:r>
            <a:endParaRPr lang="en-GB" dirty="0"/>
          </a:p>
        </p:txBody>
      </p:sp>
    </p:spTree>
    <p:extLst>
      <p:ext uri="{BB962C8B-B14F-4D97-AF65-F5344CB8AC3E}">
        <p14:creationId xmlns:p14="http://schemas.microsoft.com/office/powerpoint/2010/main" val="2646581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Traditionalists </a:t>
            </a:r>
            <a:r>
              <a:rPr lang="en-GB" smtClean="0"/>
              <a:t>v Pluralists</a:t>
            </a:r>
            <a:endParaRPr lang="en-GB"/>
          </a:p>
        </p:txBody>
      </p:sp>
      <p:sp>
        <p:nvSpPr>
          <p:cNvPr id="3" name="Content Placeholder 2"/>
          <p:cNvSpPr>
            <a:spLocks noGrp="1"/>
          </p:cNvSpPr>
          <p:nvPr>
            <p:ph idx="1"/>
          </p:nvPr>
        </p:nvSpPr>
        <p:spPr/>
        <p:txBody>
          <a:bodyPr>
            <a:normAutofit fontScale="55000" lnSpcReduction="20000"/>
          </a:bodyPr>
          <a:lstStyle/>
          <a:p>
            <a:r>
              <a:rPr lang="en-GB" dirty="0" smtClean="0"/>
              <a:t>Historians disagree on the centrality of the objective of a crusade</a:t>
            </a:r>
          </a:p>
          <a:p>
            <a:pPr lvl="1"/>
            <a:r>
              <a:rPr lang="en-GB" dirty="0" smtClean="0"/>
              <a:t>Traditionalists argue that the true crusade must be directed toward the east, either to assist the Christians there or to liberate Jerusalem and the Holy Sepulchre; their logic sees the crusades ending with the fall of the crusader states in  the east. They therefore regard any crusade not directed towards the east e.g. those in Spain and northern Europe and those against heretics etc. as not legitimate crusading </a:t>
            </a:r>
          </a:p>
          <a:p>
            <a:pPr lvl="1"/>
            <a:r>
              <a:rPr lang="en-GB" dirty="0" smtClean="0"/>
              <a:t>Pluralists argue that the defining feature of a crusade is papal authorisation; they therefore extend the history of the crusades not only geographically but also chronologically, down to recent times; they find it difficult to fit into their definition the ‘popular’ crusades which were neither authorised nor supported by the papacy </a:t>
            </a:r>
          </a:p>
          <a:p>
            <a:pPr lvl="1"/>
            <a:r>
              <a:rPr lang="en-GB" dirty="0" smtClean="0"/>
              <a:t>A third group of historians follow a spiritual or psychological definition that emphasises the inner spirit and motives of the crusaders and their leaders – and they therefore see the First Crusade as the only true crusade as it was marked by widespread religious enthusiasm and popular response (some differentiate between what they see as two First Crusades – one official, led by the princes who responded to the appeal of Urban II, and the other popular, led by Peter the Hermit, whose traditional role as the initiator of the First Crusade has recently found some defenders against the attacks of C19th scholars who asserted the priority of the official crusade </a:t>
            </a:r>
          </a:p>
          <a:p>
            <a:pPr marL="457200" lvl="1" indent="0">
              <a:buNone/>
            </a:pPr>
            <a:endParaRPr lang="en-GB" dirty="0"/>
          </a:p>
        </p:txBody>
      </p:sp>
    </p:spTree>
    <p:extLst>
      <p:ext uri="{BB962C8B-B14F-4D97-AF65-F5344CB8AC3E}">
        <p14:creationId xmlns:p14="http://schemas.microsoft.com/office/powerpoint/2010/main" val="2024085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Generalists </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 fourth group of historians who identify the crusades with holy war and the justification of fighting in defence of the faith </a:t>
            </a:r>
          </a:p>
          <a:p>
            <a:r>
              <a:rPr lang="en-GB" dirty="0" smtClean="0"/>
              <a:t>They emphasise the concept of the just war – a war fought at the order of and with the authority of God</a:t>
            </a:r>
          </a:p>
          <a:p>
            <a:r>
              <a:rPr lang="en-GB" dirty="0" smtClean="0"/>
              <a:t>According to this view, the essential features of a crusade were to carry out the will of God on earth  and thus to win forgiveness for sins, with or without papal approval </a:t>
            </a:r>
          </a:p>
          <a:p>
            <a:r>
              <a:rPr lang="en-GB" dirty="0" smtClean="0"/>
              <a:t>In practice therefore a crusade could be directed against any perceived enemies of God</a:t>
            </a:r>
          </a:p>
          <a:p>
            <a:r>
              <a:rPr lang="en-GB" dirty="0" smtClean="0"/>
              <a:t>Riley-Smith provides a broad definition of crusade as ‘a holy war fought against those perceived to be the external or internal foes of Christendom for the recovery of Christian property or in defence of the Church or Christian people ‘ carrying with it an expectation of forgiveness of sins for those </a:t>
            </a:r>
            <a:r>
              <a:rPr lang="en-GB" smtClean="0"/>
              <a:t>who participated </a:t>
            </a:r>
            <a:endParaRPr lang="en-GB" dirty="0"/>
          </a:p>
        </p:txBody>
      </p:sp>
    </p:spTree>
    <p:extLst>
      <p:ext uri="{BB962C8B-B14F-4D97-AF65-F5344CB8AC3E}">
        <p14:creationId xmlns:p14="http://schemas.microsoft.com/office/powerpoint/2010/main" val="623338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crusades as the beginning of European colonialism and expansion ? </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This interpretation would have surprised contemporaries </a:t>
            </a:r>
          </a:p>
          <a:p>
            <a:r>
              <a:rPr lang="en-GB" dirty="0" smtClean="0"/>
              <a:t>Although they would not have denied some selfish aspects (e.g. a search for salvation, a desire to escape unwelcome obligations and to find a new life away from home), the main emphasis was on defence and the recovery of lands that had once been Christian</a:t>
            </a:r>
          </a:p>
          <a:p>
            <a:r>
              <a:rPr lang="en-GB" dirty="0" smtClean="0"/>
              <a:t>Contemporaries placed greater emphasis on self-sacrifice rather than self-seeking</a:t>
            </a:r>
          </a:p>
          <a:p>
            <a:r>
              <a:rPr lang="en-GB" dirty="0" smtClean="0"/>
              <a:t>Since their was no clear concept of the crusades, their character changed over time</a:t>
            </a:r>
          </a:p>
          <a:p>
            <a:r>
              <a:rPr lang="en-GB" dirty="0" smtClean="0"/>
              <a:t>They did become more institutionalised as their various features were defined by the popes and canon lawyers of the C13th</a:t>
            </a:r>
          </a:p>
          <a:p>
            <a:r>
              <a:rPr lang="en-GB" dirty="0" smtClean="0"/>
              <a:t>Prudence and efficiency rather than enthusiasm became the prerequisites for a crusade</a:t>
            </a:r>
          </a:p>
          <a:p>
            <a:r>
              <a:rPr lang="en-GB" dirty="0" smtClean="0"/>
              <a:t>There was an increasing stress on organisation, regulations, fiscal arrangements and administrative routines </a:t>
            </a:r>
          </a:p>
          <a:p>
            <a:r>
              <a:rPr lang="en-GB" dirty="0" smtClean="0"/>
              <a:t>Modern historians tend to see the crusade as an event rather than an institution: Riley-Smith ‘Crusading is coming to have the appearance of a spectrum of enterprises each with its own personality, united by common elements’ </a:t>
            </a:r>
          </a:p>
          <a:p>
            <a:pPr marL="0" indent="0">
              <a:buNone/>
            </a:pPr>
            <a:endParaRPr lang="en-GB" dirty="0"/>
          </a:p>
        </p:txBody>
      </p:sp>
    </p:spTree>
    <p:extLst>
      <p:ext uri="{BB962C8B-B14F-4D97-AF65-F5344CB8AC3E}">
        <p14:creationId xmlns:p14="http://schemas.microsoft.com/office/powerpoint/2010/main" val="2800541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numbering of the crusades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This differs widely both in the sources and in subsequent histories</a:t>
            </a:r>
          </a:p>
          <a:p>
            <a:r>
              <a:rPr lang="en-GB" dirty="0" smtClean="0"/>
              <a:t>The numbering lacks consistency; even the numbering of crusades I-IV is dubious as it only counts the general expeditions and not the smaller crusades; and no one assigns a number to the crusades in Spain or N-E Europe, the Children’s or other ‘popular’ crusades </a:t>
            </a:r>
            <a:r>
              <a:rPr lang="en-GB" dirty="0" err="1" smtClean="0"/>
              <a:t>etc</a:t>
            </a:r>
            <a:endParaRPr lang="en-GB" dirty="0" smtClean="0"/>
          </a:p>
          <a:p>
            <a:r>
              <a:rPr lang="en-GB" dirty="0" smtClean="0"/>
              <a:t>There was no practice of numbering them in the C12th</a:t>
            </a:r>
          </a:p>
          <a:p>
            <a:r>
              <a:rPr lang="en-GB" dirty="0" smtClean="0"/>
              <a:t>Some modern scholars identify the crusades simply by date </a:t>
            </a:r>
            <a:endParaRPr lang="en-GB" dirty="0"/>
          </a:p>
        </p:txBody>
      </p:sp>
    </p:spTree>
    <p:extLst>
      <p:ext uri="{BB962C8B-B14F-4D97-AF65-F5344CB8AC3E}">
        <p14:creationId xmlns:p14="http://schemas.microsoft.com/office/powerpoint/2010/main" val="2886805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 </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Traditionally it was considered that crusaders were motivated by both secular and religious motives, the respective (the respective importance was assessed differently according to the scholars’ religious beliefs and the standards of their times</a:t>
            </a:r>
          </a:p>
          <a:p>
            <a:r>
              <a:rPr lang="en-GB" dirty="0" smtClean="0"/>
              <a:t>Another factor was an emotional or psychological element – the crusaders felt a fierce loyalty to Christ and a sense of outrage that his patrimony and tomb were held by infidels and could be visited by Christians only on sufferance </a:t>
            </a:r>
          </a:p>
          <a:p>
            <a:r>
              <a:rPr lang="en-GB" dirty="0" smtClean="0"/>
              <a:t>The view that crusaders were motivated largely by greed and self-interest has to some extent been replaced by an acceptance of their sincerity and idealism: Riley-Smith ‘There can be little doubt that those who took the cross…were moved on the whole by idealism’ </a:t>
            </a:r>
          </a:p>
          <a:p>
            <a:r>
              <a:rPr lang="en-GB" dirty="0" smtClean="0"/>
              <a:t>Several recent writers however have criticised such views for failing to take into account the psychological, sociological and economic theory; interpretations include the crusades being seen as a means of resolving the tension between the religious ideals and worldly violence of medieval society; and as part of a wealth-maximising strategy both by the church and by individual crusaders (thus reviving the views of Voltaire and Gibbon) </a:t>
            </a:r>
          </a:p>
          <a:p>
            <a:endParaRPr lang="en-GB" dirty="0"/>
          </a:p>
        </p:txBody>
      </p:sp>
    </p:spTree>
    <p:extLst>
      <p:ext uri="{BB962C8B-B14F-4D97-AF65-F5344CB8AC3E}">
        <p14:creationId xmlns:p14="http://schemas.microsoft.com/office/powerpoint/2010/main" val="3680476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and origin</a:t>
            </a:r>
            <a:endParaRPr lang="en-GB" dirty="0"/>
          </a:p>
        </p:txBody>
      </p:sp>
      <p:sp>
        <p:nvSpPr>
          <p:cNvPr id="3" name="Content Placeholder 2"/>
          <p:cNvSpPr>
            <a:spLocks noGrp="1"/>
          </p:cNvSpPr>
          <p:nvPr>
            <p:ph idx="1"/>
          </p:nvPr>
        </p:nvSpPr>
        <p:spPr/>
        <p:txBody>
          <a:bodyPr/>
          <a:lstStyle/>
          <a:p>
            <a:r>
              <a:rPr lang="en-GB" dirty="0" smtClean="0"/>
              <a:t>Some scholars believe they were the result of a spontaneous outpouring</a:t>
            </a:r>
          </a:p>
          <a:p>
            <a:r>
              <a:rPr lang="en-GB" dirty="0" smtClean="0"/>
              <a:t>Others stress the extensive prehistory of the crusades</a:t>
            </a:r>
          </a:p>
          <a:p>
            <a:r>
              <a:rPr lang="en-GB" dirty="0" smtClean="0"/>
              <a:t>The First Crusade has been subject to especially intense scrutiny in this regard</a:t>
            </a:r>
            <a:endParaRPr lang="en-GB" dirty="0"/>
          </a:p>
        </p:txBody>
      </p:sp>
    </p:spTree>
    <p:extLst>
      <p:ext uri="{BB962C8B-B14F-4D97-AF65-F5344CB8AC3E}">
        <p14:creationId xmlns:p14="http://schemas.microsoft.com/office/powerpoint/2010/main" val="306907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Many different points of view</a:t>
            </a:r>
            <a:endParaRPr lang="en-GB" dirty="0"/>
          </a:p>
        </p:txBody>
      </p:sp>
      <p:sp>
        <p:nvSpPr>
          <p:cNvPr id="3" name="Content Placeholder 2"/>
          <p:cNvSpPr>
            <a:spLocks noGrp="1"/>
          </p:cNvSpPr>
          <p:nvPr>
            <p:ph idx="1"/>
          </p:nvPr>
        </p:nvSpPr>
        <p:spPr/>
        <p:txBody>
          <a:bodyPr/>
          <a:lstStyle/>
          <a:p>
            <a:r>
              <a:rPr lang="en-GB" dirty="0" smtClean="0"/>
              <a:t>‘The crusades were from their inception seen from many different points of view, and every account and reference in the sources must be interpreted in the light of where, when, by whom, and in whose interests it was written’ </a:t>
            </a:r>
            <a:endParaRPr lang="en-GB" dirty="0"/>
          </a:p>
        </p:txBody>
      </p:sp>
    </p:spTree>
    <p:extLst>
      <p:ext uri="{BB962C8B-B14F-4D97-AF65-F5344CB8AC3E}">
        <p14:creationId xmlns:p14="http://schemas.microsoft.com/office/powerpoint/2010/main" val="3159812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Outremer</a:t>
            </a:r>
            <a:endParaRPr lang="en-GB" dirty="0"/>
          </a:p>
        </p:txBody>
      </p:sp>
      <p:sp>
        <p:nvSpPr>
          <p:cNvPr id="3" name="Content Placeholder 2"/>
          <p:cNvSpPr>
            <a:spLocks noGrp="1"/>
          </p:cNvSpPr>
          <p:nvPr>
            <p:ph idx="1"/>
          </p:nvPr>
        </p:nvSpPr>
        <p:spPr/>
        <p:txBody>
          <a:bodyPr/>
          <a:lstStyle/>
          <a:p>
            <a:r>
              <a:rPr lang="en-GB" dirty="0" smtClean="0"/>
              <a:t>In the second half of the C20th, crusader historians have been especially interested in the Latin Kingdom and other crusader states </a:t>
            </a:r>
          </a:p>
          <a:p>
            <a:r>
              <a:rPr lang="en-GB" dirty="0" smtClean="0"/>
              <a:t>There is significant debate over whether or not the Latin states should be regarded as colonies in the modern sense </a:t>
            </a:r>
            <a:endParaRPr lang="en-GB" dirty="0"/>
          </a:p>
        </p:txBody>
      </p:sp>
    </p:spTree>
    <p:extLst>
      <p:ext uri="{BB962C8B-B14F-4D97-AF65-F5344CB8AC3E}">
        <p14:creationId xmlns:p14="http://schemas.microsoft.com/office/powerpoint/2010/main" val="253618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turning of the crusades against Christians </a:t>
            </a:r>
            <a:endParaRPr lang="en-GB" dirty="0"/>
          </a:p>
        </p:txBody>
      </p:sp>
      <p:sp>
        <p:nvSpPr>
          <p:cNvPr id="3" name="Content Placeholder 2"/>
          <p:cNvSpPr>
            <a:spLocks noGrp="1"/>
          </p:cNvSpPr>
          <p:nvPr>
            <p:ph idx="1"/>
          </p:nvPr>
        </p:nvSpPr>
        <p:spPr/>
        <p:txBody>
          <a:bodyPr>
            <a:normAutofit/>
          </a:bodyPr>
          <a:lstStyle/>
          <a:p>
            <a:r>
              <a:rPr lang="en-GB" dirty="0" smtClean="0"/>
              <a:t>This raised major questions for contemporaries as well as for later writers: for traditionalists who regard the liberation of Jerusalem and the Holy Land as the essential objective of the crusades but also pluralists, because Innocent III disapproved of the Fourth Crusade</a:t>
            </a:r>
          </a:p>
        </p:txBody>
      </p:sp>
    </p:spTree>
    <p:extLst>
      <p:ext uri="{BB962C8B-B14F-4D97-AF65-F5344CB8AC3E}">
        <p14:creationId xmlns:p14="http://schemas.microsoft.com/office/powerpoint/2010/main" val="227586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Europe &amp; Islam</a:t>
            </a:r>
            <a:endParaRPr lang="en-GB" dirty="0"/>
          </a:p>
        </p:txBody>
      </p:sp>
      <p:sp>
        <p:nvSpPr>
          <p:cNvPr id="3" name="Content Placeholder 2"/>
          <p:cNvSpPr>
            <a:spLocks noGrp="1"/>
          </p:cNvSpPr>
          <p:nvPr>
            <p:ph idx="1"/>
          </p:nvPr>
        </p:nvSpPr>
        <p:spPr/>
        <p:txBody>
          <a:bodyPr>
            <a:normAutofit lnSpcReduction="10000"/>
          </a:bodyPr>
          <a:lstStyle/>
          <a:p>
            <a:r>
              <a:rPr lang="en-GB" dirty="0"/>
              <a:t>Some scholars still see the crusades in primarily European terms and of relatively little importance to Islam</a:t>
            </a:r>
          </a:p>
          <a:p>
            <a:r>
              <a:rPr lang="en-GB" dirty="0"/>
              <a:t>But in parts of the Islamic World </a:t>
            </a:r>
            <a:r>
              <a:rPr lang="en-GB" dirty="0" smtClean="0"/>
              <a:t>they had a profound influence almost from the start</a:t>
            </a:r>
          </a:p>
          <a:p>
            <a:r>
              <a:rPr lang="en-GB" dirty="0" smtClean="0"/>
              <a:t>The impact of the crusades in the east inspired the critical views of scholars like </a:t>
            </a:r>
            <a:r>
              <a:rPr lang="en-GB" dirty="0" err="1" smtClean="0"/>
              <a:t>Runciman</a:t>
            </a:r>
            <a:r>
              <a:rPr lang="en-GB" dirty="0" smtClean="0"/>
              <a:t> and much of the current hostility to the crusades</a:t>
            </a:r>
            <a:endParaRPr lang="en-GB" dirty="0"/>
          </a:p>
          <a:p>
            <a:pPr marL="0" indent="0">
              <a:buNone/>
            </a:pPr>
            <a:endParaRPr lang="en-GB" dirty="0"/>
          </a:p>
        </p:txBody>
      </p:sp>
    </p:spTree>
    <p:extLst>
      <p:ext uri="{BB962C8B-B14F-4D97-AF65-F5344CB8AC3E}">
        <p14:creationId xmlns:p14="http://schemas.microsoft.com/office/powerpoint/2010/main" val="3483194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Conversion</a:t>
            </a:r>
            <a:endParaRPr lang="en-GB" dirty="0"/>
          </a:p>
        </p:txBody>
      </p:sp>
      <p:sp>
        <p:nvSpPr>
          <p:cNvPr id="3" name="Content Placeholder 2"/>
          <p:cNvSpPr>
            <a:spLocks noGrp="1"/>
          </p:cNvSpPr>
          <p:nvPr>
            <p:ph idx="1"/>
          </p:nvPr>
        </p:nvSpPr>
        <p:spPr/>
        <p:txBody>
          <a:bodyPr/>
          <a:lstStyle/>
          <a:p>
            <a:r>
              <a:rPr lang="en-GB" dirty="0" smtClean="0"/>
              <a:t>Scholars disagree over the extent to which missionary work and conversion played a part in the crusades</a:t>
            </a:r>
          </a:p>
          <a:p>
            <a:r>
              <a:rPr lang="en-GB" dirty="0" smtClean="0"/>
              <a:t>The earliest crusading sources express the desire to exalt and expand the Christian faith</a:t>
            </a:r>
          </a:p>
          <a:p>
            <a:r>
              <a:rPr lang="en-GB" dirty="0" smtClean="0"/>
              <a:t>However conversion appears to have played a comparatively small role in motivating the crusades before the C13th</a:t>
            </a:r>
            <a:endParaRPr lang="en-GB" dirty="0"/>
          </a:p>
        </p:txBody>
      </p:sp>
    </p:spTree>
    <p:extLst>
      <p:ext uri="{BB962C8B-B14F-4D97-AF65-F5344CB8AC3E}">
        <p14:creationId xmlns:p14="http://schemas.microsoft.com/office/powerpoint/2010/main" val="1895558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‘More perhaps than any other phenomenon of European history, the crusades hold up a mirror to how the west sees itself and is seen by others, and as the angle of the mirror changes, so does the view of the crusades’ </a:t>
            </a:r>
            <a:endParaRPr lang="en-GB" dirty="0"/>
          </a:p>
        </p:txBody>
      </p:sp>
    </p:spTree>
    <p:extLst>
      <p:ext uri="{BB962C8B-B14F-4D97-AF65-F5344CB8AC3E}">
        <p14:creationId xmlns:p14="http://schemas.microsoft.com/office/powerpoint/2010/main" val="1280500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See separate PowerPoint and article for the Muslim view of the Crusades</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559020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Many different points of view</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The leaders had their own interests, motives, and objectives, which often put them at odds with one another</a:t>
            </a:r>
          </a:p>
          <a:p>
            <a:r>
              <a:rPr lang="en-GB" dirty="0" smtClean="0"/>
              <a:t>They were all distrusted by the Byzantine emperor </a:t>
            </a:r>
            <a:r>
              <a:rPr lang="en-GB" dirty="0" err="1" smtClean="0"/>
              <a:t>Alexios</a:t>
            </a:r>
            <a:r>
              <a:rPr lang="en-GB" dirty="0" smtClean="0"/>
              <a:t> </a:t>
            </a:r>
            <a:r>
              <a:rPr lang="en-GB" dirty="0" err="1" smtClean="0"/>
              <a:t>Komnenos</a:t>
            </a:r>
            <a:r>
              <a:rPr lang="en-GB" dirty="0" smtClean="0"/>
              <a:t>, whose point of view is presented in the </a:t>
            </a:r>
            <a:r>
              <a:rPr lang="en-GB" dirty="0" err="1" smtClean="0"/>
              <a:t>Alexiad</a:t>
            </a:r>
            <a:r>
              <a:rPr lang="en-GB" dirty="0" smtClean="0"/>
              <a:t> written by his daughter Anna </a:t>
            </a:r>
            <a:r>
              <a:rPr lang="en-GB" dirty="0" err="1" smtClean="0"/>
              <a:t>Komnene</a:t>
            </a:r>
            <a:endParaRPr lang="en-GB" dirty="0" smtClean="0"/>
          </a:p>
          <a:p>
            <a:r>
              <a:rPr lang="en-GB" dirty="0" smtClean="0"/>
              <a:t>The Turkish sultan </a:t>
            </a:r>
            <a:r>
              <a:rPr lang="en-GB" dirty="0" err="1" smtClean="0"/>
              <a:t>Kilij</a:t>
            </a:r>
            <a:r>
              <a:rPr lang="en-GB" dirty="0" smtClean="0"/>
              <a:t> </a:t>
            </a:r>
            <a:r>
              <a:rPr lang="en-GB" dirty="0" err="1" smtClean="0"/>
              <a:t>Arslan</a:t>
            </a:r>
            <a:r>
              <a:rPr lang="en-GB" dirty="0" smtClean="0"/>
              <a:t> naturally saw things from a different perspective</a:t>
            </a:r>
          </a:p>
          <a:p>
            <a:r>
              <a:rPr lang="en-GB" dirty="0" smtClean="0"/>
              <a:t>As did the indigenous Christian populations in the east, especially the Armenians, and the peoples of the Muslim principalities of the eastern Mediterranean</a:t>
            </a:r>
          </a:p>
          <a:p>
            <a:r>
              <a:rPr lang="en-GB" dirty="0" smtClean="0"/>
              <a:t>The rulers of Edessa, Antioch, Aleppo and Damascus, Cairo and Bagdad each had his own attitudes toward the crusades</a:t>
            </a:r>
          </a:p>
          <a:p>
            <a:r>
              <a:rPr lang="en-GB" dirty="0" smtClean="0"/>
              <a:t>As did the peoples through whose lands the crusaders passed on their way to the east, and in particular the Jews who suffered at t he hands of the followers of Peter the Hermit </a:t>
            </a:r>
          </a:p>
        </p:txBody>
      </p:sp>
    </p:spTree>
    <p:extLst>
      <p:ext uri="{BB962C8B-B14F-4D97-AF65-F5344CB8AC3E}">
        <p14:creationId xmlns:p14="http://schemas.microsoft.com/office/powerpoint/2010/main" val="3480259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Three main periods in terms of the historiography of the Crusades as seen from the west </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1.1096 to the end of the C16th </a:t>
            </a:r>
          </a:p>
          <a:p>
            <a:pPr marL="0" indent="0">
              <a:buNone/>
            </a:pPr>
            <a:r>
              <a:rPr lang="en-GB" dirty="0" smtClean="0"/>
              <a:t>2. C17th and C18th</a:t>
            </a:r>
          </a:p>
          <a:p>
            <a:pPr marL="0" indent="0">
              <a:buNone/>
            </a:pPr>
            <a:r>
              <a:rPr lang="en-GB" dirty="0" smtClean="0"/>
              <a:t>3. C19th to the present </a:t>
            </a:r>
          </a:p>
          <a:p>
            <a:endParaRPr lang="en-GB" dirty="0" smtClean="0"/>
          </a:p>
          <a:p>
            <a:pPr marL="0" indent="0">
              <a:buNone/>
            </a:pPr>
            <a:r>
              <a:rPr lang="en-GB" dirty="0" smtClean="0"/>
              <a:t>1.The Muslims were a continuing threat to Western Europe and the defence of Christendom was seen as a pressing concern</a:t>
            </a:r>
          </a:p>
          <a:p>
            <a:pPr marL="0" indent="0">
              <a:buNone/>
            </a:pPr>
            <a:r>
              <a:rPr lang="en-GB" dirty="0" smtClean="0"/>
              <a:t>2. The crusades moved increasingly into the past, but a past that was coloured by confessional or rational values</a:t>
            </a:r>
          </a:p>
          <a:p>
            <a:pPr marL="0" indent="0">
              <a:buNone/>
            </a:pPr>
            <a:r>
              <a:rPr lang="en-GB" dirty="0" smtClean="0"/>
              <a:t>3. The crusades were subjected to serious, although not always impartial, scholarly investigation (this period further breaks down into the C19th, when the crusades were generally well regarded, and the C20th, when there has ben a rising tide of criticism and, more recently, a growing division between scholarly and popular views of the crusades</a:t>
            </a:r>
          </a:p>
          <a:p>
            <a:pPr marL="0" indent="0">
              <a:buNone/>
            </a:pPr>
            <a:endParaRPr lang="en-GB" dirty="0"/>
          </a:p>
        </p:txBody>
      </p:sp>
    </p:spTree>
    <p:extLst>
      <p:ext uri="{BB962C8B-B14F-4D97-AF65-F5344CB8AC3E}">
        <p14:creationId xmlns:p14="http://schemas.microsoft.com/office/powerpoint/2010/main" val="3444901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the change in attitudes towards the crusades between C19th and C20th? </a:t>
            </a:r>
            <a:endParaRPr lang="en-GB" dirty="0"/>
          </a:p>
        </p:txBody>
      </p:sp>
      <p:sp>
        <p:nvSpPr>
          <p:cNvPr id="3" name="Content Placeholder 2"/>
          <p:cNvSpPr>
            <a:spLocks noGrp="1"/>
          </p:cNvSpPr>
          <p:nvPr>
            <p:ph idx="1"/>
          </p:nvPr>
        </p:nvSpPr>
        <p:spPr/>
        <p:txBody>
          <a:bodyPr/>
          <a:lstStyle/>
          <a:p>
            <a:r>
              <a:rPr lang="en-GB" dirty="0" smtClean="0"/>
              <a:t>‘Interest in the crusades today is still influenced by political and ideological interests, including the consequences of European colonialism, the tensions between western and non-western societies, especially in the Middle East, and, more broadly, the legitimacy of using force to promote even worthy and legitimate causes’ </a:t>
            </a:r>
            <a:endParaRPr lang="en-GB" dirty="0"/>
          </a:p>
        </p:txBody>
      </p:sp>
    </p:spTree>
    <p:extLst>
      <p:ext uri="{BB962C8B-B14F-4D97-AF65-F5344CB8AC3E}">
        <p14:creationId xmlns:p14="http://schemas.microsoft.com/office/powerpoint/2010/main" val="3642696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Evidence of a more critical view in the C20th</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Steven </a:t>
            </a:r>
            <a:r>
              <a:rPr lang="en-GB" dirty="0" err="1" smtClean="0"/>
              <a:t>Runciman</a:t>
            </a:r>
            <a:r>
              <a:rPr lang="en-GB" dirty="0" smtClean="0"/>
              <a:t>: ‘a tragic and destructive episode’; ‘the Holy War itself was nothing more than a long act of intolerance in the name of God, which is the sin against the Holy Ghost’ (1952-4)</a:t>
            </a:r>
          </a:p>
          <a:p>
            <a:r>
              <a:rPr lang="en-GB" dirty="0" smtClean="0"/>
              <a:t>Geoffrey Barraclough: ‘We no longer regard the crusades…as a great movement in defence of Western Christendom, but rather the manifestation of a new, driving, aggressive spirit…We no longer regard the Latin states of Asia Minor as outposts of civilization…but rather as radically unstable centres of colonial exploitation’ (He attributed this change in verdict on the crusades to the experience of total war and the hazards of living in a thermonuclear age) ‘War is always evil, if sometimes an inescapable evil; Holy War is the evil of evils’ (1970) </a:t>
            </a:r>
          </a:p>
          <a:p>
            <a:r>
              <a:rPr lang="en-GB" dirty="0" smtClean="0"/>
              <a:t>John Ward: the crusades as ‘a movement of violent white supremacist colonialism’ (1995) </a:t>
            </a:r>
          </a:p>
          <a:p>
            <a:r>
              <a:rPr lang="en-GB" dirty="0" smtClean="0"/>
              <a:t>Leaflet circulated in Clermont during the conference held in 1995 to commemorate the summons to the First Crusade called on the Pope to deny that any war can be holy and that sins can be forgiven by killing pagans. According to this view, the crusaders were inspired by greed and religious fanaticism and the Muslims were the innocent victims of expansionist aggression. </a:t>
            </a:r>
          </a:p>
          <a:p>
            <a:endParaRPr lang="en-GB" dirty="0" smtClean="0"/>
          </a:p>
          <a:p>
            <a:endParaRPr lang="en-GB" dirty="0"/>
          </a:p>
        </p:txBody>
      </p:sp>
    </p:spTree>
    <p:extLst>
      <p:ext uri="{BB962C8B-B14F-4D97-AF65-F5344CB8AC3E}">
        <p14:creationId xmlns:p14="http://schemas.microsoft.com/office/powerpoint/2010/main" val="3779887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And a modern interpretation which links back to contemporary opinions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Many scholars today reject this hostile judgement </a:t>
            </a:r>
          </a:p>
          <a:p>
            <a:r>
              <a:rPr lang="en-GB" dirty="0" smtClean="0"/>
              <a:t>They emphasise the defensive character of the crusades as seen by contemporaries who believed that Christianity was endangered </a:t>
            </a:r>
          </a:p>
          <a:p>
            <a:r>
              <a:rPr lang="en-GB" dirty="0" smtClean="0"/>
              <a:t>Almost all the contemporary or near contemporary historians and chroniclers considered them a response to Muslim threats to Christian holy places</a:t>
            </a:r>
          </a:p>
          <a:p>
            <a:r>
              <a:rPr lang="en-GB" dirty="0" smtClean="0"/>
              <a:t>William of Tyre, the most famous crusader historian said his aim was to record ‘for the everlasting memory of the faithful of Christ’ the way in which God ‘wanted to relieve the long-lasting oppression of his people.’ </a:t>
            </a:r>
          </a:p>
          <a:p>
            <a:r>
              <a:rPr lang="en-GB" dirty="0" smtClean="0"/>
              <a:t>The history of the crusades became part of the ongoing propaganda of the crusading movement </a:t>
            </a:r>
          </a:p>
          <a:p>
            <a:endParaRPr lang="en-GB" dirty="0" smtClean="0"/>
          </a:p>
        </p:txBody>
      </p:sp>
    </p:spTree>
    <p:extLst>
      <p:ext uri="{BB962C8B-B14F-4D97-AF65-F5344CB8AC3E}">
        <p14:creationId xmlns:p14="http://schemas.microsoft.com/office/powerpoint/2010/main" val="1210224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Later medieval accounts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 these the Crusades were always presented as a response to the external attacks of the Muslims and pagans or to the internal threats of heretics and </a:t>
            </a:r>
            <a:r>
              <a:rPr lang="en-GB" dirty="0" err="1" smtClean="0"/>
              <a:t>schismatics</a:t>
            </a:r>
            <a:endParaRPr lang="en-GB" dirty="0" smtClean="0"/>
          </a:p>
          <a:p>
            <a:r>
              <a:rPr lang="en-GB" dirty="0" smtClean="0"/>
              <a:t>Turkish victories in the fifteenth century (Constantinople fell to the Turks in 1453) stimulated new interest in the crusades</a:t>
            </a:r>
          </a:p>
          <a:p>
            <a:r>
              <a:rPr lang="en-GB" dirty="0" smtClean="0"/>
              <a:t>Some hoped to find in the accounts of previous crusades guidance and inspiration for the contemporary campaigns against the Turks </a:t>
            </a:r>
            <a:endParaRPr lang="en-GB" dirty="0"/>
          </a:p>
        </p:txBody>
      </p:sp>
    </p:spTree>
    <p:extLst>
      <p:ext uri="{BB962C8B-B14F-4D97-AF65-F5344CB8AC3E}">
        <p14:creationId xmlns:p14="http://schemas.microsoft.com/office/powerpoint/2010/main" val="1529469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C16th</a:t>
            </a:r>
            <a:endParaRPr lang="en-GB" dirty="0"/>
          </a:p>
        </p:txBody>
      </p:sp>
      <p:sp>
        <p:nvSpPr>
          <p:cNvPr id="3" name="Content Placeholder 2"/>
          <p:cNvSpPr>
            <a:spLocks noGrp="1"/>
          </p:cNvSpPr>
          <p:nvPr>
            <p:ph idx="1"/>
          </p:nvPr>
        </p:nvSpPr>
        <p:spPr>
          <a:xfrm>
            <a:off x="395536" y="1628800"/>
            <a:ext cx="8229600" cy="4525963"/>
          </a:xfrm>
        </p:spPr>
        <p:txBody>
          <a:bodyPr/>
          <a:lstStyle/>
          <a:p>
            <a:r>
              <a:rPr lang="en-GB" dirty="0" smtClean="0"/>
              <a:t>The crusades tended to move into the past although crusading ideology was kept alive also by the wars of religion with both Catholics and Protestants seeing themselves as soldiers of Christ fighting a Holy War</a:t>
            </a:r>
            <a:endParaRPr lang="en-GB" dirty="0"/>
          </a:p>
        </p:txBody>
      </p:sp>
    </p:spTree>
    <p:extLst>
      <p:ext uri="{BB962C8B-B14F-4D97-AF65-F5344CB8AC3E}">
        <p14:creationId xmlns:p14="http://schemas.microsoft.com/office/powerpoint/2010/main" val="2335374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2761</Words>
  <Application>Microsoft Office PowerPoint</Application>
  <PresentationFormat>On-screen Show (4:3)</PresentationFormat>
  <Paragraphs>112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The Historiography of the Crusades as seen from the west</vt:lpstr>
      <vt:lpstr>Many different points of view</vt:lpstr>
      <vt:lpstr>Many different points of view</vt:lpstr>
      <vt:lpstr>Three main periods in terms of the historiography of the Crusades as seen from the west </vt:lpstr>
      <vt:lpstr>Why the change in attitudes towards the crusades between C19th and C20th? </vt:lpstr>
      <vt:lpstr>Evidence of a more critical view in the C20th</vt:lpstr>
      <vt:lpstr>And a modern interpretation which links back to contemporary opinions</vt:lpstr>
      <vt:lpstr>Later medieval accounts</vt:lpstr>
      <vt:lpstr>C16th</vt:lpstr>
      <vt:lpstr>The second period of crusading historiography </vt:lpstr>
      <vt:lpstr>The third period of crusading historiography </vt:lpstr>
      <vt:lpstr>The third period of crusading historiography </vt:lpstr>
      <vt:lpstr>The influence of the work of Erdmann (and others) </vt:lpstr>
      <vt:lpstr>Traditionalists v Pluralists</vt:lpstr>
      <vt:lpstr>Generalists </vt:lpstr>
      <vt:lpstr>The crusades as the beginning of European colonialism and expansion ? </vt:lpstr>
      <vt:lpstr>The numbering of the crusades</vt:lpstr>
      <vt:lpstr>Motivation </vt:lpstr>
      <vt:lpstr>Background and origin</vt:lpstr>
      <vt:lpstr>Outremer</vt:lpstr>
      <vt:lpstr>The turning of the crusades against Christians </vt:lpstr>
      <vt:lpstr>Europe &amp; Islam</vt:lpstr>
      <vt:lpstr>Conversion</vt:lpstr>
      <vt:lpstr>Conclusion</vt:lpstr>
      <vt:lpstr>See separate PowerPoint and article for the Muslim view of the Crusades</vt:lpstr>
    </vt:vector>
  </TitlesOfParts>
  <Company>Bishop Wordsworth's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Historiography of the Crusades</dc:title>
  <dc:creator>setup-Software Setup Account</dc:creator>
  <cp:lastModifiedBy>setup-Software Setup Account</cp:lastModifiedBy>
  <cp:revision>38</cp:revision>
  <dcterms:created xsi:type="dcterms:W3CDTF">2016-09-14T18:41:58Z</dcterms:created>
  <dcterms:modified xsi:type="dcterms:W3CDTF">2016-09-19T08:05:02Z</dcterms:modified>
</cp:coreProperties>
</file>