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5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04FA1A-4966-4C1F-9E73-B0786C6426F1}" type="datetimeFigureOut">
              <a:rPr lang="en-GB" smtClean="0"/>
              <a:t>27/02/2017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3E70E-E03A-4BEB-B425-6D607E127E4F}" type="slidenum">
              <a:rPr lang="en-GB" smtClean="0"/>
              <a:t>‹#›</a:t>
            </a:fld>
            <a:endParaRPr lang="en-GB"/>
          </a:p>
        </p:txBody>
      </p:sp>
    </p:spTree>
    <p:extLst>
      <p:ext uri="{BB962C8B-B14F-4D97-AF65-F5344CB8AC3E}">
        <p14:creationId xmlns:p14="http://schemas.microsoft.com/office/powerpoint/2010/main" val="3882608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Sure you’ve all seen this</a:t>
            </a:r>
            <a:r>
              <a:rPr lang="en-GB" baseline="0" dirty="0" smtClean="0"/>
              <a:t> / something like this before. Personal Best actually the secondary motto at my old school.</a:t>
            </a:r>
            <a:endParaRPr lang="en-GB" dirty="0"/>
          </a:p>
        </p:txBody>
      </p:sp>
      <p:sp>
        <p:nvSpPr>
          <p:cNvPr id="4" name="Slide Number Placeholder 3"/>
          <p:cNvSpPr>
            <a:spLocks noGrp="1"/>
          </p:cNvSpPr>
          <p:nvPr>
            <p:ph type="sldNum" sz="quarter" idx="10"/>
          </p:nvPr>
        </p:nvSpPr>
        <p:spPr/>
        <p:txBody>
          <a:bodyPr/>
          <a:lstStyle/>
          <a:p>
            <a:fld id="{7563E70E-E03A-4BEB-B425-6D607E127E4F}" type="slidenum">
              <a:rPr lang="en-GB" smtClean="0"/>
              <a:t>1</a:t>
            </a:fld>
            <a:endParaRPr lang="en-GB"/>
          </a:p>
        </p:txBody>
      </p:sp>
    </p:spTree>
    <p:extLst>
      <p:ext uri="{BB962C8B-B14F-4D97-AF65-F5344CB8AC3E}">
        <p14:creationId xmlns:p14="http://schemas.microsoft.com/office/powerpoint/2010/main" val="1103108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Sometimes</a:t>
            </a:r>
            <a:r>
              <a:rPr lang="en-GB" baseline="0" dirty="0" smtClean="0"/>
              <a:t> a block on even getting started. </a:t>
            </a:r>
            <a:endParaRPr lang="en-GB" dirty="0"/>
          </a:p>
        </p:txBody>
      </p:sp>
      <p:sp>
        <p:nvSpPr>
          <p:cNvPr id="4" name="Slide Number Placeholder 3"/>
          <p:cNvSpPr>
            <a:spLocks noGrp="1"/>
          </p:cNvSpPr>
          <p:nvPr>
            <p:ph type="sldNum" sz="quarter" idx="10"/>
          </p:nvPr>
        </p:nvSpPr>
        <p:spPr/>
        <p:txBody>
          <a:bodyPr/>
          <a:lstStyle/>
          <a:p>
            <a:fld id="{7563E70E-E03A-4BEB-B425-6D607E127E4F}" type="slidenum">
              <a:rPr lang="en-GB" smtClean="0"/>
              <a:t>2</a:t>
            </a:fld>
            <a:endParaRPr lang="en-GB"/>
          </a:p>
        </p:txBody>
      </p:sp>
    </p:spTree>
    <p:extLst>
      <p:ext uri="{BB962C8B-B14F-4D97-AF65-F5344CB8AC3E}">
        <p14:creationId xmlns:p14="http://schemas.microsoft.com/office/powerpoint/2010/main" val="1685385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Because I’m a history teacher, thought I’d look and see if</a:t>
            </a:r>
            <a:r>
              <a:rPr lang="en-GB" baseline="0" dirty="0" smtClean="0"/>
              <a:t> there was anything inspiring for you that happened on this day in history. I found these….</a:t>
            </a:r>
            <a:endParaRPr lang="en-GB" dirty="0"/>
          </a:p>
        </p:txBody>
      </p:sp>
      <p:sp>
        <p:nvSpPr>
          <p:cNvPr id="4" name="Slide Number Placeholder 3"/>
          <p:cNvSpPr>
            <a:spLocks noGrp="1"/>
          </p:cNvSpPr>
          <p:nvPr>
            <p:ph type="sldNum" sz="quarter" idx="10"/>
          </p:nvPr>
        </p:nvSpPr>
        <p:spPr/>
        <p:txBody>
          <a:bodyPr/>
          <a:lstStyle/>
          <a:p>
            <a:fld id="{7563E70E-E03A-4BEB-B425-6D607E127E4F}" type="slidenum">
              <a:rPr lang="en-GB" smtClean="0"/>
              <a:t>3</a:t>
            </a:fld>
            <a:endParaRPr lang="en-GB"/>
          </a:p>
        </p:txBody>
      </p:sp>
    </p:spTree>
    <p:extLst>
      <p:ext uri="{BB962C8B-B14F-4D97-AF65-F5344CB8AC3E}">
        <p14:creationId xmlns:p14="http://schemas.microsoft.com/office/powerpoint/2010/main" val="1085847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was as good as it got and, for some,</a:t>
            </a:r>
            <a:r>
              <a:rPr lang="en-GB" baseline="0" dirty="0" smtClean="0"/>
              <a:t> actually major steps / advances. Got me thinking that Personal Best takes many forms</a:t>
            </a:r>
            <a:endParaRPr lang="en-GB" dirty="0"/>
          </a:p>
        </p:txBody>
      </p:sp>
      <p:sp>
        <p:nvSpPr>
          <p:cNvPr id="4" name="Slide Number Placeholder 3"/>
          <p:cNvSpPr>
            <a:spLocks noGrp="1"/>
          </p:cNvSpPr>
          <p:nvPr>
            <p:ph type="sldNum" sz="quarter" idx="10"/>
          </p:nvPr>
        </p:nvSpPr>
        <p:spPr/>
        <p:txBody>
          <a:bodyPr/>
          <a:lstStyle/>
          <a:p>
            <a:fld id="{7563E70E-E03A-4BEB-B425-6D607E127E4F}" type="slidenum">
              <a:rPr lang="en-GB" smtClean="0"/>
              <a:t>4</a:t>
            </a:fld>
            <a:endParaRPr lang="en-GB"/>
          </a:p>
        </p:txBody>
      </p:sp>
    </p:spTree>
    <p:extLst>
      <p:ext uri="{BB962C8B-B14F-4D97-AF65-F5344CB8AC3E}">
        <p14:creationId xmlns:p14="http://schemas.microsoft.com/office/powerpoint/2010/main" val="3512444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Anyone know what this</a:t>
            </a:r>
            <a:r>
              <a:rPr lang="en-GB" baseline="0" dirty="0" smtClean="0"/>
              <a:t> depicts / who painted it? </a:t>
            </a:r>
            <a:r>
              <a:rPr lang="en-GB" dirty="0" smtClean="0"/>
              <a:t>Pieter Bruegel the Elder: The Fight Between Carnival and Lent (detail), 1559</a:t>
            </a:r>
            <a:endParaRPr lang="en-GB" dirty="0"/>
          </a:p>
        </p:txBody>
      </p:sp>
      <p:sp>
        <p:nvSpPr>
          <p:cNvPr id="4" name="Slide Number Placeholder 3"/>
          <p:cNvSpPr>
            <a:spLocks noGrp="1"/>
          </p:cNvSpPr>
          <p:nvPr>
            <p:ph type="sldNum" sz="quarter" idx="10"/>
          </p:nvPr>
        </p:nvSpPr>
        <p:spPr/>
        <p:txBody>
          <a:bodyPr/>
          <a:lstStyle/>
          <a:p>
            <a:fld id="{7563E70E-E03A-4BEB-B425-6D607E127E4F}" type="slidenum">
              <a:rPr lang="en-GB" smtClean="0"/>
              <a:t>5</a:t>
            </a:fld>
            <a:endParaRPr lang="en-GB"/>
          </a:p>
        </p:txBody>
      </p:sp>
    </p:spTree>
    <p:extLst>
      <p:ext uri="{BB962C8B-B14F-4D97-AF65-F5344CB8AC3E}">
        <p14:creationId xmlns:p14="http://schemas.microsoft.com/office/powerpoint/2010/main" val="1410370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C72709A-3473-4267-BEE7-63CEB7E98E5A}" type="datetimeFigureOut">
              <a:rPr lang="en-GB" smtClean="0"/>
              <a:t>27/02/2017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319217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72709A-3473-4267-BEE7-63CEB7E98E5A}" type="datetimeFigureOut">
              <a:rPr lang="en-GB" smtClean="0"/>
              <a:t>27/02/2017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1473729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72709A-3473-4267-BEE7-63CEB7E98E5A}" type="datetimeFigureOut">
              <a:rPr lang="en-GB" smtClean="0"/>
              <a:t>27/02/2017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1693736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C72709A-3473-4267-BEE7-63CEB7E98E5A}" type="datetimeFigureOut">
              <a:rPr lang="en-GB" smtClean="0"/>
              <a:t>27/02/2017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1001052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72709A-3473-4267-BEE7-63CEB7E98E5A}" type="datetimeFigureOut">
              <a:rPr lang="en-GB" smtClean="0"/>
              <a:t>27/02/2017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3974381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C72709A-3473-4267-BEE7-63CEB7E98E5A}" type="datetimeFigureOut">
              <a:rPr lang="en-GB" smtClean="0"/>
              <a:t>27/02/2017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1685505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C72709A-3473-4267-BEE7-63CEB7E98E5A}" type="datetimeFigureOut">
              <a:rPr lang="en-GB" smtClean="0"/>
              <a:t>27/02/2017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2879866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C72709A-3473-4267-BEE7-63CEB7E98E5A}" type="datetimeFigureOut">
              <a:rPr lang="en-GB" smtClean="0"/>
              <a:t>27/02/2017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419374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2709A-3473-4267-BEE7-63CEB7E98E5A}" type="datetimeFigureOut">
              <a:rPr lang="en-GB" smtClean="0"/>
              <a:t>27/02/2017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365184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2709A-3473-4267-BEE7-63CEB7E98E5A}" type="datetimeFigureOut">
              <a:rPr lang="en-GB" smtClean="0"/>
              <a:t>27/02/2017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394962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2709A-3473-4267-BEE7-63CEB7E98E5A}" type="datetimeFigureOut">
              <a:rPr lang="en-GB" smtClean="0"/>
              <a:t>27/02/2017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0EF218-070C-46A2-9DF3-20B724DF2BB3}" type="slidenum">
              <a:rPr lang="en-GB" smtClean="0"/>
              <a:t>‹#›</a:t>
            </a:fld>
            <a:endParaRPr lang="en-GB"/>
          </a:p>
        </p:txBody>
      </p:sp>
    </p:spTree>
    <p:extLst>
      <p:ext uri="{BB962C8B-B14F-4D97-AF65-F5344CB8AC3E}">
        <p14:creationId xmlns:p14="http://schemas.microsoft.com/office/powerpoint/2010/main" val="1733090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2709A-3473-4267-BEE7-63CEB7E98E5A}" type="datetimeFigureOut">
              <a:rPr lang="en-GB" smtClean="0"/>
              <a:t>27/02/2017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EF218-070C-46A2-9DF3-20B724DF2BB3}" type="slidenum">
              <a:rPr lang="en-GB" smtClean="0"/>
              <a:t>‹#›</a:t>
            </a:fld>
            <a:endParaRPr lang="en-GB"/>
          </a:p>
        </p:txBody>
      </p:sp>
    </p:spTree>
    <p:extLst>
      <p:ext uri="{BB962C8B-B14F-4D97-AF65-F5344CB8AC3E}">
        <p14:creationId xmlns:p14="http://schemas.microsoft.com/office/powerpoint/2010/main" val="965782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goldfish climbing a 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80" y="260648"/>
            <a:ext cx="8969916" cy="6189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5801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544" y="631832"/>
            <a:ext cx="9620944" cy="54117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7377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477328"/>
          </a:xfrm>
          <a:prstGeom prst="rect">
            <a:avLst/>
          </a:prstGeom>
        </p:spPr>
        <p:txBody>
          <a:bodyPr>
            <a:spAutoFit/>
          </a:bodyPr>
          <a:lstStyle/>
          <a:p>
            <a:r>
              <a:rPr lang="en-GB" dirty="0" smtClean="0"/>
              <a:t>1867 - </a:t>
            </a:r>
            <a:r>
              <a:rPr lang="en-GB" dirty="0" err="1" smtClean="0"/>
              <a:t>Dr.</a:t>
            </a:r>
            <a:r>
              <a:rPr lang="en-GB" dirty="0" smtClean="0"/>
              <a:t> William G. </a:t>
            </a:r>
            <a:r>
              <a:rPr lang="en-GB" dirty="0" err="1" smtClean="0"/>
              <a:t>Bonwill</a:t>
            </a:r>
            <a:r>
              <a:rPr lang="en-GB" dirty="0" smtClean="0"/>
              <a:t> invented the dental mallet. </a:t>
            </a:r>
          </a:p>
          <a:p>
            <a:endParaRPr lang="en-GB" dirty="0" smtClean="0"/>
          </a:p>
          <a:p>
            <a:r>
              <a:rPr lang="en-GB" dirty="0" smtClean="0"/>
              <a:t>1883 - Oscar Hammerstein patented the first cigar-rolling machine. </a:t>
            </a:r>
            <a:endParaRPr lang="en-GB" dirty="0"/>
          </a:p>
        </p:txBody>
      </p:sp>
    </p:spTree>
    <p:extLst>
      <p:ext uri="{BB962C8B-B14F-4D97-AF65-F5344CB8AC3E}">
        <p14:creationId xmlns:p14="http://schemas.microsoft.com/office/powerpoint/2010/main" val="1485048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136339"/>
            <a:ext cx="4572000" cy="2031325"/>
          </a:xfrm>
          <a:prstGeom prst="rect">
            <a:avLst/>
          </a:prstGeom>
        </p:spPr>
        <p:txBody>
          <a:bodyPr>
            <a:spAutoFit/>
          </a:bodyPr>
          <a:lstStyle/>
          <a:p>
            <a:r>
              <a:rPr lang="en-GB" dirty="0" smtClean="0"/>
              <a:t>1997 - In Ireland, divorce became legal. </a:t>
            </a:r>
          </a:p>
          <a:p>
            <a:endParaRPr lang="en-GB" dirty="0" smtClean="0"/>
          </a:p>
          <a:p>
            <a:endParaRPr lang="en-GB" dirty="0" smtClean="0"/>
          </a:p>
          <a:p>
            <a:r>
              <a:rPr lang="en-GB" dirty="0" smtClean="0"/>
              <a:t>1998 - Britain's House of Lords agreed to give a monarch's first-born daughter the same claim to the throne as any first-born son. This was the end to 1,000 years of male preference. </a:t>
            </a:r>
            <a:endParaRPr lang="en-GB" dirty="0"/>
          </a:p>
        </p:txBody>
      </p:sp>
    </p:spTree>
    <p:extLst>
      <p:ext uri="{BB962C8B-B14F-4D97-AF65-F5344CB8AC3E}">
        <p14:creationId xmlns:p14="http://schemas.microsoft.com/office/powerpoint/2010/main" val="2759694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777" y="1340768"/>
            <a:ext cx="8935898" cy="42484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2825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620688"/>
            <a:ext cx="6480720" cy="2308324"/>
          </a:xfrm>
          <a:prstGeom prst="rect">
            <a:avLst/>
          </a:prstGeom>
          <a:noFill/>
        </p:spPr>
        <p:txBody>
          <a:bodyPr wrap="square" rtlCol="0">
            <a:spAutoFit/>
          </a:bodyPr>
          <a:lstStyle/>
          <a:p>
            <a:r>
              <a:rPr lang="en-GB" dirty="0" smtClean="0"/>
              <a:t>Link with theme is we’re entering a time of self-reflection</a:t>
            </a:r>
          </a:p>
          <a:p>
            <a:r>
              <a:rPr lang="en-GB" dirty="0" smtClean="0"/>
              <a:t>Not going to go into too much detail as know you get meaning of Lent and Easter assemblies </a:t>
            </a:r>
            <a:r>
              <a:rPr lang="en-GB" dirty="0" err="1" smtClean="0"/>
              <a:t>etc</a:t>
            </a:r>
            <a:r>
              <a:rPr lang="en-GB" dirty="0" smtClean="0"/>
              <a:t> but. </a:t>
            </a:r>
          </a:p>
          <a:p>
            <a:r>
              <a:rPr lang="en-GB" dirty="0" smtClean="0"/>
              <a:t>Significance of lent</a:t>
            </a:r>
          </a:p>
          <a:p>
            <a:r>
              <a:rPr lang="en-GB" dirty="0" smtClean="0"/>
              <a:t>Pancake flipping contest?</a:t>
            </a:r>
          </a:p>
          <a:p>
            <a:endParaRPr lang="en-GB" dirty="0"/>
          </a:p>
          <a:p>
            <a:endParaRPr lang="en-GB" dirty="0" smtClean="0"/>
          </a:p>
          <a:p>
            <a:endParaRPr lang="en-GB" dirty="0"/>
          </a:p>
        </p:txBody>
      </p:sp>
    </p:spTree>
    <p:extLst>
      <p:ext uri="{BB962C8B-B14F-4D97-AF65-F5344CB8AC3E}">
        <p14:creationId xmlns:p14="http://schemas.microsoft.com/office/powerpoint/2010/main" val="2729982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287"/>
            <a:ext cx="9036496" cy="5355312"/>
          </a:xfrm>
          <a:prstGeom prst="rect">
            <a:avLst/>
          </a:prstGeom>
          <a:noFill/>
        </p:spPr>
        <p:txBody>
          <a:bodyPr wrap="square" rtlCol="0">
            <a:spAutoFit/>
          </a:bodyPr>
          <a:lstStyle/>
          <a:p>
            <a:r>
              <a:rPr lang="en-GB" dirty="0" smtClean="0"/>
              <a:t>The most common things being given up for Lent in 2016 are: </a:t>
            </a:r>
          </a:p>
          <a:p>
            <a:endParaRPr lang="en-GB" dirty="0" smtClean="0"/>
          </a:p>
          <a:p>
            <a:r>
              <a:rPr lang="en-GB" dirty="0" smtClean="0"/>
              <a:t>1. Chocolate</a:t>
            </a:r>
          </a:p>
          <a:p>
            <a:r>
              <a:rPr lang="en-GB" dirty="0" smtClean="0"/>
              <a:t>2. Social Networking</a:t>
            </a:r>
          </a:p>
          <a:p>
            <a:r>
              <a:rPr lang="en-GB" dirty="0" smtClean="0"/>
              <a:t>3. Alcohol</a:t>
            </a:r>
          </a:p>
          <a:p>
            <a:r>
              <a:rPr lang="en-GB" dirty="0" smtClean="0"/>
              <a:t>4. Twitter</a:t>
            </a:r>
          </a:p>
          <a:p>
            <a:r>
              <a:rPr lang="en-GB" dirty="0" smtClean="0"/>
              <a:t>5. Facebook</a:t>
            </a:r>
          </a:p>
          <a:p>
            <a:r>
              <a:rPr lang="en-GB" dirty="0" smtClean="0"/>
              <a:t>6. School</a:t>
            </a:r>
          </a:p>
          <a:p>
            <a:r>
              <a:rPr lang="en-GB" dirty="0" smtClean="0"/>
              <a:t>7. Meat </a:t>
            </a:r>
          </a:p>
          <a:p>
            <a:r>
              <a:rPr lang="en-GB" dirty="0" smtClean="0"/>
              <a:t>8. Sweets</a:t>
            </a:r>
          </a:p>
          <a:p>
            <a:r>
              <a:rPr lang="en-GB" dirty="0" smtClean="0"/>
              <a:t>9. Coffee</a:t>
            </a:r>
          </a:p>
          <a:p>
            <a:r>
              <a:rPr lang="en-GB" dirty="0" smtClean="0"/>
              <a:t>10. Fizzy drinks</a:t>
            </a:r>
          </a:p>
          <a:p>
            <a:endParaRPr lang="en-GB" dirty="0" smtClean="0"/>
          </a:p>
          <a:p>
            <a:r>
              <a:rPr lang="en-GB" dirty="0" smtClean="0"/>
              <a:t>Certain vices like alcohol, swearing and sugary drinks nearly always feature in the list - which is compiled every year - but trends and news events do influence people's choices.</a:t>
            </a:r>
          </a:p>
          <a:p>
            <a:r>
              <a:rPr lang="en-GB" dirty="0" smtClean="0"/>
              <a:t>In 2013, giving up "twerking" reached 34 but had fallen out of the top 100 a year later, the International Business Times reports.</a:t>
            </a:r>
          </a:p>
          <a:p>
            <a:endParaRPr lang="en-GB" dirty="0" smtClean="0"/>
          </a:p>
          <a:p>
            <a:r>
              <a:rPr lang="en-GB" dirty="0" smtClean="0"/>
              <a:t>Similarly "horse meat" was a new joke entrance in 2013 but has since disappeared completely.</a:t>
            </a:r>
            <a:endParaRPr lang="en-GB" dirty="0"/>
          </a:p>
        </p:txBody>
      </p:sp>
    </p:spTree>
    <p:extLst>
      <p:ext uri="{BB962C8B-B14F-4D97-AF65-F5344CB8AC3E}">
        <p14:creationId xmlns:p14="http://schemas.microsoft.com/office/powerpoint/2010/main" val="140728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28" y="-5715426"/>
            <a:ext cx="8870651" cy="12557284"/>
          </a:xfrm>
          <a:prstGeom prst="rect">
            <a:avLst/>
          </a:prstGeom>
        </p:spPr>
        <p:txBody>
          <a:bodyPr wrap="square">
            <a:spAutoFit/>
          </a:bodyPr>
          <a:lstStyle/>
          <a:p>
            <a:r>
              <a:rPr lang="en-GB" dirty="0" smtClean="0"/>
              <a:t>Giving Up Something, Or Not Giving Up Something, for Lent</a:t>
            </a:r>
          </a:p>
          <a:p>
            <a:r>
              <a:rPr lang="en-GB" dirty="0" smtClean="0"/>
              <a:t>By William B. Bradshaw</a:t>
            </a:r>
          </a:p>
          <a:p>
            <a:endParaRPr lang="en-GB" dirty="0" smtClean="0"/>
          </a:p>
          <a:p>
            <a:r>
              <a:rPr lang="en-GB" dirty="0" smtClean="0"/>
              <a:t>And now, finally to my proposal of what all of us could and should give up during the Lenten Season. In recent years, the emphasis on giving up something during Lent has gradually been changing to focusing on positive </a:t>
            </a:r>
            <a:r>
              <a:rPr lang="en-GB" dirty="0" err="1" smtClean="0"/>
              <a:t>behavioral</a:t>
            </a:r>
            <a:r>
              <a:rPr lang="en-GB" dirty="0" smtClean="0"/>
              <a:t> changes. My proposal for the Lenten season is in keeping with this new trend.</a:t>
            </a:r>
          </a:p>
          <a:p>
            <a:endParaRPr lang="en-GB" dirty="0" smtClean="0"/>
          </a:p>
          <a:p>
            <a:r>
              <a:rPr lang="en-GB" dirty="0" smtClean="0"/>
              <a:t>I propose giving up the practice of focusing on the faults of other people and, instead, looking for their good qualities.</a:t>
            </a:r>
          </a:p>
          <a:p>
            <a:endParaRPr lang="en-GB" dirty="0" smtClean="0"/>
          </a:p>
          <a:p>
            <a:r>
              <a:rPr lang="en-GB" dirty="0" smtClean="0"/>
              <a:t>I am not suggesting that we just suppose that everyone around us can be trusted and we need not worry about our personal safety or the security of personal belongings. That would be foolish. I am referring to our fascination with reading, hearing, and talking about the bad, the ugly, the </a:t>
            </a:r>
            <a:r>
              <a:rPr lang="en-GB" dirty="0" err="1" smtClean="0"/>
              <a:t>unsavory</a:t>
            </a:r>
            <a:r>
              <a:rPr lang="en-GB" dirty="0" smtClean="0"/>
              <a:t>.</a:t>
            </a:r>
          </a:p>
          <a:p>
            <a:endParaRPr lang="en-GB" dirty="0" smtClean="0"/>
          </a:p>
          <a:p>
            <a:r>
              <a:rPr lang="en-GB" dirty="0" smtClean="0"/>
              <a:t>All newscasts that I am aware of start out with murders, thefts, sexual abuses, ISIS executions, fires, wrecks, divorces of famous people, and other sad situations. In most newspapers, the lead stories usually deal with shocking and tragic events. As the old newsroom saying goes, “If it bleeds, it leads.” But it doesn’t have to be that way. My proposal for Lent is that we have a major change in attitude.</a:t>
            </a:r>
          </a:p>
          <a:p>
            <a:endParaRPr lang="en-GB" dirty="0" smtClean="0"/>
          </a:p>
          <a:p>
            <a:r>
              <a:rPr lang="en-GB" dirty="0" smtClean="0"/>
              <a:t>How many times at the local coffee shop do we overhear people say: “Just wait until I tell you about the most wonderful thing that happened to me this morning”; or “I’m so excited about the extraordinary way our boss treats us”; or “Wait until I tell you about the superb way our </a:t>
            </a:r>
            <a:r>
              <a:rPr lang="en-GB" dirty="0" err="1" smtClean="0"/>
              <a:t>neighbor</a:t>
            </a:r>
            <a:r>
              <a:rPr lang="en-GB" dirty="0" smtClean="0"/>
              <a:t> treats his wife”; or “Our </a:t>
            </a:r>
            <a:r>
              <a:rPr lang="en-GB" dirty="0" err="1" smtClean="0"/>
              <a:t>neighbors</a:t>
            </a:r>
            <a:r>
              <a:rPr lang="en-GB" dirty="0" smtClean="0"/>
              <a:t> have the most well-behaved teenagers”; or “My husband does the most </a:t>
            </a:r>
            <a:r>
              <a:rPr lang="en-GB" dirty="0" err="1" smtClean="0"/>
              <a:t>marvelous</a:t>
            </a:r>
            <a:r>
              <a:rPr lang="en-GB" dirty="0" smtClean="0"/>
              <a:t> things for me”; or “The government is being so careful with how it spends our tax dollars”; and so forth. We seldom hear comments like that. Instead, we hear about the immoral, unfortunate, and sad things.</a:t>
            </a:r>
          </a:p>
          <a:p>
            <a:endParaRPr lang="en-GB" dirty="0" smtClean="0"/>
          </a:p>
          <a:p>
            <a:r>
              <a:rPr lang="en-GB" dirty="0" smtClean="0"/>
              <a:t>But regardless of how miserable people can be, it is usually possible to find some good in them. The same holds true with tragic events: usually we can find something good to come out of them.</a:t>
            </a:r>
          </a:p>
          <a:p>
            <a:endParaRPr lang="en-GB" dirty="0" smtClean="0"/>
          </a:p>
          <a:p>
            <a:r>
              <a:rPr lang="en-GB" dirty="0" smtClean="0"/>
              <a:t>By giving up our inclination to find fault with others, perhaps other people will reciprocate by treating us in the same way. That could make all of us a lot happier and life more productive. Let’s all of us—Christians of all varieties—give it a try during this Lenten Season. And it wouldn’t hurt for nonbelievers to join in.</a:t>
            </a:r>
          </a:p>
          <a:p>
            <a:endParaRPr lang="en-GB" dirty="0" smtClean="0"/>
          </a:p>
          <a:p>
            <a:r>
              <a:rPr lang="en-GB" dirty="0" smtClean="0"/>
              <a:t>For those of you who have an aversion to being positive, I refer you to Confucius (551 BC-479 BC), the Chinese philosopher, teacher, and political figure remembered for his popular statements of principle. Confucius says: “When you have faults, do not be afraid to abandon them.”</a:t>
            </a:r>
          </a:p>
          <a:p>
            <a:endParaRPr lang="en-GB" dirty="0" smtClean="0"/>
          </a:p>
          <a:p>
            <a:r>
              <a:rPr lang="en-GB" dirty="0" smtClean="0"/>
              <a:t>Follow William B. Bradshaw on Twitter:</a:t>
            </a:r>
            <a:endParaRPr lang="en-GB" dirty="0"/>
          </a:p>
        </p:txBody>
      </p:sp>
    </p:spTree>
    <p:extLst>
      <p:ext uri="{BB962C8B-B14F-4D97-AF65-F5344CB8AC3E}">
        <p14:creationId xmlns:p14="http://schemas.microsoft.com/office/powerpoint/2010/main" val="273099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Image result for personal bes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5483" y="-777805"/>
            <a:ext cx="5444829" cy="8167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9936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885</Words>
  <Application>Microsoft Office PowerPoint</Application>
  <PresentationFormat>On-screen Show (4:3)</PresentationFormat>
  <Paragraphs>59</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setup-Software Setup Account</dc:creator>
  <cp:lastModifiedBy>setup-Software Setup Account</cp:lastModifiedBy>
  <cp:revision>10</cp:revision>
  <dcterms:created xsi:type="dcterms:W3CDTF">2017-02-20T14:15:45Z</dcterms:created>
  <dcterms:modified xsi:type="dcterms:W3CDTF">2017-02-27T08:18:51Z</dcterms:modified>
</cp:coreProperties>
</file>