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2" r:id="rId4"/>
    <p:sldId id="259" r:id="rId5"/>
    <p:sldId id="260" r:id="rId6"/>
    <p:sldId id="261"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91" autoAdjust="0"/>
  </p:normalViewPr>
  <p:slideViewPr>
    <p:cSldViewPr>
      <p:cViewPr varScale="1">
        <p:scale>
          <a:sx n="63" d="100"/>
          <a:sy n="63" d="100"/>
        </p:scale>
        <p:origin x="-64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DEEE479-B032-4484-BB2A-60D1C2D35D89}"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3438211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EEE479-B032-4484-BB2A-60D1C2D35D89}"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9386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EEE479-B032-4484-BB2A-60D1C2D35D89}"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085029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EEE479-B032-4484-BB2A-60D1C2D35D89}"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220538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EEE479-B032-4484-BB2A-60D1C2D35D89}"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701334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DEEE479-B032-4484-BB2A-60D1C2D35D89}" type="datetimeFigureOut">
              <a:rPr lang="en-GB" smtClean="0"/>
              <a:t>08/12/2016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329836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DEEE479-B032-4484-BB2A-60D1C2D35D89}" type="datetimeFigureOut">
              <a:rPr lang="en-GB" smtClean="0"/>
              <a:t>08/12/2016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33128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DEEE479-B032-4484-BB2A-60D1C2D35D89}" type="datetimeFigureOut">
              <a:rPr lang="en-GB" smtClean="0"/>
              <a:t>08/12/2016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89868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EE479-B032-4484-BB2A-60D1C2D35D89}" type="datetimeFigureOut">
              <a:rPr lang="en-GB" smtClean="0"/>
              <a:t>08/12/2016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144681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E479-B032-4484-BB2A-60D1C2D35D89}" type="datetimeFigureOut">
              <a:rPr lang="en-GB" smtClean="0"/>
              <a:t>08/12/2016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419859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E479-B032-4484-BB2A-60D1C2D35D89}" type="datetimeFigureOut">
              <a:rPr lang="en-GB" smtClean="0"/>
              <a:t>08/12/2016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87E29-4168-4B28-B6C4-3D78F4F29CCB}" type="slidenum">
              <a:rPr lang="en-GB" smtClean="0"/>
              <a:t>‹#›</a:t>
            </a:fld>
            <a:endParaRPr lang="en-GB"/>
          </a:p>
        </p:txBody>
      </p:sp>
    </p:spTree>
    <p:extLst>
      <p:ext uri="{BB962C8B-B14F-4D97-AF65-F5344CB8AC3E}">
        <p14:creationId xmlns:p14="http://schemas.microsoft.com/office/powerpoint/2010/main" val="3657657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EE479-B032-4484-BB2A-60D1C2D35D89}" type="datetimeFigureOut">
              <a:rPr lang="en-GB" smtClean="0"/>
              <a:t>08/12/2016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87E29-4168-4B28-B6C4-3D78F4F29CCB}" type="slidenum">
              <a:rPr lang="en-GB" smtClean="0"/>
              <a:t>‹#›</a:t>
            </a:fld>
            <a:endParaRPr lang="en-GB"/>
          </a:p>
        </p:txBody>
      </p:sp>
    </p:spTree>
    <p:extLst>
      <p:ext uri="{BB962C8B-B14F-4D97-AF65-F5344CB8AC3E}">
        <p14:creationId xmlns:p14="http://schemas.microsoft.com/office/powerpoint/2010/main" val="1720942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h2g2.com/approved_entry/A26151734" TargetMode="External"/><Relationship Id="rId2" Type="http://schemas.openxmlformats.org/officeDocument/2006/relationships/hyperlink" Target="http://www.british-history.ac.uk/vch/wilts/vol6"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checkmystreet.co.uk/" TargetMode="External"/><Relationship Id="rId7" Type="http://schemas.openxmlformats.org/officeDocument/2006/relationships/hyperlink" Target="http://www.rightmove.co.uk/" TargetMode="External"/><Relationship Id="rId2" Type="http://schemas.openxmlformats.org/officeDocument/2006/relationships/hyperlink" Target="http://www.neighbourhood.statistics.gov.uk/dissemination" TargetMode="External"/><Relationship Id="rId1" Type="http://schemas.openxmlformats.org/officeDocument/2006/relationships/slideLayout" Target="../slideLayouts/slideLayout6.xml"/><Relationship Id="rId6" Type="http://schemas.openxmlformats.org/officeDocument/2006/relationships/hyperlink" Target="http://www.zoopla.co.uk/" TargetMode="External"/><Relationship Id="rId5" Type="http://schemas.openxmlformats.org/officeDocument/2006/relationships/hyperlink" Target="http://www.uklocalarea.com/" TargetMode="External"/><Relationship Id="rId4" Type="http://schemas.openxmlformats.org/officeDocument/2006/relationships/hyperlink" Target="https://www.streetcheck.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524" y="1978457"/>
            <a:ext cx="8568952" cy="1200329"/>
          </a:xfrm>
        </p:spPr>
        <p:txBody>
          <a:bodyPr>
            <a:spAutoFit/>
          </a:bodyPr>
          <a:lstStyle/>
          <a:p>
            <a:r>
              <a:rPr lang="en-GB" sz="7200" b="1" dirty="0" smtClean="0"/>
              <a:t>Changing Places</a:t>
            </a:r>
            <a:endParaRPr lang="en-GB" sz="7200" b="1" dirty="0"/>
          </a:p>
        </p:txBody>
      </p:sp>
      <p:sp>
        <p:nvSpPr>
          <p:cNvPr id="3" name="Subtitle 2"/>
          <p:cNvSpPr>
            <a:spLocks noGrp="1"/>
          </p:cNvSpPr>
          <p:nvPr>
            <p:ph type="subTitle" idx="1"/>
          </p:nvPr>
        </p:nvSpPr>
        <p:spPr>
          <a:xfrm>
            <a:off x="575934" y="4038600"/>
            <a:ext cx="7992132" cy="1600199"/>
          </a:xfrm>
        </p:spPr>
        <p:txBody>
          <a:bodyPr>
            <a:normAutofit/>
          </a:bodyPr>
          <a:lstStyle/>
          <a:p>
            <a:r>
              <a:rPr lang="en-GB" sz="4800" dirty="0" smtClean="0"/>
              <a:t>Relationships and connections </a:t>
            </a:r>
            <a:endParaRPr lang="en-GB" sz="4800" dirty="0"/>
          </a:p>
        </p:txBody>
      </p:sp>
    </p:spTree>
    <p:extLst>
      <p:ext uri="{BB962C8B-B14F-4D97-AF65-F5344CB8AC3E}">
        <p14:creationId xmlns:p14="http://schemas.microsoft.com/office/powerpoint/2010/main" val="426676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Continuity and Change</a:t>
            </a:r>
            <a:endParaRPr lang="en-GB" b="1" dirty="0"/>
          </a:p>
        </p:txBody>
      </p:sp>
      <p:sp>
        <p:nvSpPr>
          <p:cNvPr id="3" name="Rectangle 2"/>
          <p:cNvSpPr/>
          <p:nvPr/>
        </p:nvSpPr>
        <p:spPr>
          <a:xfrm>
            <a:off x="89555" y="908720"/>
            <a:ext cx="8964891" cy="4139595"/>
          </a:xfrm>
          <a:prstGeom prst="rect">
            <a:avLst/>
          </a:prstGeom>
        </p:spPr>
        <p:txBody>
          <a:bodyPr wrap="square">
            <a:spAutoFit/>
          </a:bodyPr>
          <a:lstStyle/>
          <a:p>
            <a:pPr>
              <a:spcAft>
                <a:spcPts val="1800"/>
              </a:spcAft>
            </a:pPr>
            <a:r>
              <a:rPr lang="en-GB" sz="2200" dirty="0" smtClean="0">
                <a:solidFill>
                  <a:prstClr val="black"/>
                </a:solidFill>
              </a:rPr>
              <a:t>In some ways, places can remain virtually the same over long periods of time – and in other ways, change significantly in a matter of years.  Different people will have different views and feelings about this </a:t>
            </a:r>
            <a:r>
              <a:rPr lang="en-GB" sz="2200" u="sng" dirty="0" smtClean="0">
                <a:solidFill>
                  <a:prstClr val="black"/>
                </a:solidFill>
              </a:rPr>
              <a:t>continuity and change</a:t>
            </a:r>
          </a:p>
          <a:p>
            <a:pPr>
              <a:spcAft>
                <a:spcPts val="600"/>
              </a:spcAft>
            </a:pPr>
            <a:r>
              <a:rPr lang="en-GB" sz="2200" i="1" dirty="0" smtClean="0">
                <a:solidFill>
                  <a:prstClr val="black"/>
                </a:solidFill>
              </a:rPr>
              <a:t>Read the section about John </a:t>
            </a:r>
            <a:r>
              <a:rPr lang="en-GB" sz="2200" i="1" dirty="0" err="1" smtClean="0">
                <a:solidFill>
                  <a:prstClr val="black"/>
                </a:solidFill>
              </a:rPr>
              <a:t>Rebanks</a:t>
            </a:r>
            <a:r>
              <a:rPr lang="en-GB" sz="2200" i="1" dirty="0" smtClean="0">
                <a:solidFill>
                  <a:prstClr val="black"/>
                </a:solidFill>
              </a:rPr>
              <a:t>’ memories of life in the Lake District</a:t>
            </a:r>
          </a:p>
          <a:p>
            <a:pPr marL="457200" indent="-457200">
              <a:spcAft>
                <a:spcPts val="600"/>
              </a:spcAft>
              <a:buFont typeface="+mj-lt"/>
              <a:buAutoNum type="arabicPeriod"/>
            </a:pPr>
            <a:r>
              <a:rPr lang="en-GB" sz="2000" dirty="0" smtClean="0">
                <a:solidFill>
                  <a:prstClr val="black"/>
                </a:solidFill>
              </a:rPr>
              <a:t>Why do different people have different views of a place?  What does the extract from James </a:t>
            </a:r>
            <a:r>
              <a:rPr lang="en-GB" sz="2000" dirty="0" err="1" smtClean="0">
                <a:solidFill>
                  <a:prstClr val="black"/>
                </a:solidFill>
              </a:rPr>
              <a:t>Rebank’s</a:t>
            </a:r>
            <a:r>
              <a:rPr lang="en-GB" sz="2000" dirty="0" smtClean="0">
                <a:solidFill>
                  <a:prstClr val="black"/>
                </a:solidFill>
              </a:rPr>
              <a:t> book, </a:t>
            </a:r>
            <a:r>
              <a:rPr lang="en-GB" sz="2000" b="1" dirty="0" smtClean="0">
                <a:solidFill>
                  <a:prstClr val="black"/>
                </a:solidFill>
              </a:rPr>
              <a:t>The Shepherd’s Life</a:t>
            </a:r>
            <a:r>
              <a:rPr lang="en-GB" sz="2000" dirty="0" smtClean="0">
                <a:solidFill>
                  <a:prstClr val="black"/>
                </a:solidFill>
              </a:rPr>
              <a:t>, suggest?</a:t>
            </a:r>
          </a:p>
          <a:p>
            <a:pPr marL="457200" indent="-457200">
              <a:spcAft>
                <a:spcPts val="600"/>
              </a:spcAft>
              <a:buFont typeface="+mj-lt"/>
              <a:buAutoNum type="arabicPeriod"/>
            </a:pPr>
            <a:r>
              <a:rPr lang="en-GB" sz="2000" dirty="0" smtClean="0">
                <a:solidFill>
                  <a:prstClr val="black"/>
                </a:solidFill>
              </a:rPr>
              <a:t>Can you identify or suggest technological, economic, demographic and political factors that have brought about the changes noted by </a:t>
            </a:r>
            <a:r>
              <a:rPr lang="en-GB" sz="2000" dirty="0" err="1" smtClean="0">
                <a:solidFill>
                  <a:prstClr val="black"/>
                </a:solidFill>
              </a:rPr>
              <a:t>Rebanks</a:t>
            </a:r>
            <a:r>
              <a:rPr lang="en-GB" sz="2000" dirty="0" smtClean="0">
                <a:solidFill>
                  <a:prstClr val="black"/>
                </a:solidFill>
              </a:rPr>
              <a:t>?</a:t>
            </a:r>
          </a:p>
          <a:p>
            <a:pPr marL="457200" indent="-457200">
              <a:spcAft>
                <a:spcPts val="600"/>
              </a:spcAft>
              <a:buFont typeface="+mj-lt"/>
              <a:buAutoNum type="arabicPeriod"/>
            </a:pPr>
            <a:r>
              <a:rPr lang="en-GB" sz="2000" dirty="0" smtClean="0">
                <a:solidFill>
                  <a:prstClr val="black"/>
                </a:solidFill>
              </a:rPr>
              <a:t>What things have remained the same in your ‘home’ place.</a:t>
            </a:r>
          </a:p>
          <a:p>
            <a:pPr marL="457200" indent="-457200">
              <a:spcAft>
                <a:spcPts val="600"/>
              </a:spcAft>
              <a:buFont typeface="+mj-lt"/>
              <a:buAutoNum type="arabicPeriod"/>
            </a:pPr>
            <a:r>
              <a:rPr lang="en-GB" sz="2000" dirty="0" smtClean="0">
                <a:solidFill>
                  <a:prstClr val="black"/>
                </a:solidFill>
              </a:rPr>
              <a:t>Look at the article about continuity and change in a contrasting  place and do the activities.</a:t>
            </a:r>
            <a:endParaRPr lang="en-GB" sz="2000" dirty="0">
              <a:solidFill>
                <a:prstClr val="black"/>
              </a:solidFill>
            </a:endParaRPr>
          </a:p>
        </p:txBody>
      </p:sp>
    </p:spTree>
    <p:extLst>
      <p:ext uri="{BB962C8B-B14F-4D97-AF65-F5344CB8AC3E}">
        <p14:creationId xmlns:p14="http://schemas.microsoft.com/office/powerpoint/2010/main" val="2815410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Factors that change places</a:t>
            </a:r>
            <a:endParaRPr lang="en-GB" b="1" dirty="0"/>
          </a:p>
        </p:txBody>
      </p:sp>
      <p:sp>
        <p:nvSpPr>
          <p:cNvPr id="3" name="Rectangle 2"/>
          <p:cNvSpPr/>
          <p:nvPr/>
        </p:nvSpPr>
        <p:spPr>
          <a:xfrm>
            <a:off x="179109" y="836712"/>
            <a:ext cx="8785782" cy="400110"/>
          </a:xfrm>
          <a:prstGeom prst="rect">
            <a:avLst/>
          </a:prstGeom>
        </p:spPr>
        <p:txBody>
          <a:bodyPr wrap="square">
            <a:spAutoFit/>
          </a:bodyPr>
          <a:lstStyle/>
          <a:p>
            <a:pPr>
              <a:spcAft>
                <a:spcPts val="600"/>
              </a:spcAft>
            </a:pPr>
            <a:r>
              <a:rPr lang="en-GB" sz="2000" dirty="0" smtClean="0">
                <a:solidFill>
                  <a:prstClr val="black"/>
                </a:solidFill>
              </a:rPr>
              <a:t>Handout</a:t>
            </a:r>
          </a:p>
        </p:txBody>
      </p:sp>
      <p:sp>
        <p:nvSpPr>
          <p:cNvPr id="4" name="Rectangle 3"/>
          <p:cNvSpPr/>
          <p:nvPr/>
        </p:nvSpPr>
        <p:spPr>
          <a:xfrm>
            <a:off x="179109" y="1355258"/>
            <a:ext cx="8785782" cy="2477601"/>
          </a:xfrm>
          <a:prstGeom prst="rect">
            <a:avLst/>
          </a:prstGeom>
        </p:spPr>
        <p:txBody>
          <a:bodyPr wrap="square">
            <a:spAutoFit/>
          </a:bodyPr>
          <a:lstStyle/>
          <a:p>
            <a:pPr>
              <a:spcAft>
                <a:spcPts val="600"/>
              </a:spcAft>
            </a:pPr>
            <a:r>
              <a:rPr lang="en-GB" sz="2000" dirty="0" smtClean="0">
                <a:solidFill>
                  <a:prstClr val="black"/>
                </a:solidFill>
              </a:rPr>
              <a:t>NB If you are struggling to find information about the factors affecting the changing identity of your ‘home’ place, then you might want to use Salisbury.</a:t>
            </a:r>
          </a:p>
          <a:p>
            <a:pPr>
              <a:spcAft>
                <a:spcPts val="600"/>
              </a:spcAft>
            </a:pPr>
            <a:r>
              <a:rPr lang="en-GB" sz="2000" dirty="0" smtClean="0">
                <a:solidFill>
                  <a:prstClr val="black"/>
                </a:solidFill>
              </a:rPr>
              <a:t>There’s quite a good Wikipedia entry – though there’s a heavy focus on the cathedral, etc…</a:t>
            </a:r>
          </a:p>
          <a:p>
            <a:pPr>
              <a:spcAft>
                <a:spcPts val="600"/>
              </a:spcAft>
            </a:pPr>
            <a:r>
              <a:rPr lang="en-GB" sz="2000" dirty="0" smtClean="0">
                <a:solidFill>
                  <a:prstClr val="black"/>
                </a:solidFill>
              </a:rPr>
              <a:t>A very detailed history of various aspects of Salisbury life up to 1962 can be </a:t>
            </a:r>
            <a:r>
              <a:rPr lang="en-GB" sz="2000" dirty="0">
                <a:solidFill>
                  <a:prstClr val="black"/>
                </a:solidFill>
              </a:rPr>
              <a:t>found here: </a:t>
            </a:r>
            <a:r>
              <a:rPr lang="en-GB" sz="2000" dirty="0">
                <a:solidFill>
                  <a:prstClr val="black"/>
                </a:solidFill>
                <a:hlinkClick r:id="rId2"/>
              </a:rPr>
              <a:t>http://</a:t>
            </a:r>
            <a:r>
              <a:rPr lang="en-GB" sz="2000" dirty="0" smtClean="0">
                <a:solidFill>
                  <a:prstClr val="black"/>
                </a:solidFill>
                <a:hlinkClick r:id="rId2"/>
              </a:rPr>
              <a:t>www.british-history.ac.uk/vch/wilts/vol6</a:t>
            </a:r>
            <a:endParaRPr lang="en-GB" sz="2000" dirty="0" smtClean="0">
              <a:solidFill>
                <a:prstClr val="black"/>
              </a:solidFill>
            </a:endParaRPr>
          </a:p>
          <a:p>
            <a:pPr>
              <a:spcAft>
                <a:spcPts val="600"/>
              </a:spcAft>
            </a:pPr>
            <a:r>
              <a:rPr lang="en-GB" sz="2000" dirty="0" smtClean="0">
                <a:solidFill>
                  <a:prstClr val="black"/>
                </a:solidFill>
              </a:rPr>
              <a:t>Details </a:t>
            </a:r>
            <a:r>
              <a:rPr lang="en-GB" sz="2000" dirty="0">
                <a:solidFill>
                  <a:prstClr val="black"/>
                </a:solidFill>
              </a:rPr>
              <a:t>about buildings of note: </a:t>
            </a:r>
            <a:r>
              <a:rPr lang="en-GB" sz="2000" dirty="0">
                <a:solidFill>
                  <a:prstClr val="black"/>
                </a:solidFill>
                <a:hlinkClick r:id="rId3"/>
              </a:rPr>
              <a:t>http://</a:t>
            </a:r>
            <a:r>
              <a:rPr lang="en-GB" sz="2000" dirty="0" smtClean="0">
                <a:solidFill>
                  <a:prstClr val="black"/>
                </a:solidFill>
                <a:hlinkClick r:id="rId3"/>
              </a:rPr>
              <a:t>h2g2.com/approved_entry/A26151734</a:t>
            </a:r>
            <a:endParaRPr lang="en-GB" sz="2000" dirty="0" smtClean="0">
              <a:solidFill>
                <a:prstClr val="black"/>
              </a:solidFill>
            </a:endParaRPr>
          </a:p>
        </p:txBody>
      </p:sp>
    </p:spTree>
    <p:extLst>
      <p:ext uri="{BB962C8B-B14F-4D97-AF65-F5344CB8AC3E}">
        <p14:creationId xmlns:p14="http://schemas.microsoft.com/office/powerpoint/2010/main" val="788125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Factors that change places</a:t>
            </a:r>
            <a:endParaRPr lang="en-GB" b="1" dirty="0"/>
          </a:p>
        </p:txBody>
      </p:sp>
      <p:sp>
        <p:nvSpPr>
          <p:cNvPr id="3" name="Rectangle 2"/>
          <p:cNvSpPr/>
          <p:nvPr/>
        </p:nvSpPr>
        <p:spPr>
          <a:xfrm>
            <a:off x="179109" y="980728"/>
            <a:ext cx="8785782" cy="400110"/>
          </a:xfrm>
          <a:prstGeom prst="rect">
            <a:avLst/>
          </a:prstGeom>
        </p:spPr>
        <p:txBody>
          <a:bodyPr wrap="square">
            <a:spAutoFit/>
          </a:bodyPr>
          <a:lstStyle/>
          <a:p>
            <a:pPr algn="ctr">
              <a:spcAft>
                <a:spcPts val="600"/>
              </a:spcAft>
            </a:pPr>
            <a:r>
              <a:rPr lang="en-GB" sz="2000" dirty="0" smtClean="0">
                <a:solidFill>
                  <a:prstClr val="black"/>
                </a:solidFill>
              </a:rPr>
              <a:t>Events and decisions at a global level can affect people at a local level</a:t>
            </a:r>
          </a:p>
        </p:txBody>
      </p:sp>
      <p:pic>
        <p:nvPicPr>
          <p:cNvPr id="1026" name="Picture 2" descr="R:\My Pictures\ControlCenter4\Scan\CCI07122016_00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571282"/>
            <a:ext cx="6192688" cy="3649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61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What you need to know: content</a:t>
            </a:r>
            <a:endParaRPr lang="en-GB" b="1" dirty="0"/>
          </a:p>
        </p:txBody>
      </p:sp>
      <p:sp>
        <p:nvSpPr>
          <p:cNvPr id="3" name="Rectangle 2"/>
          <p:cNvSpPr/>
          <p:nvPr/>
        </p:nvSpPr>
        <p:spPr>
          <a:xfrm>
            <a:off x="179109" y="1110254"/>
            <a:ext cx="8785782" cy="3016210"/>
          </a:xfrm>
          <a:prstGeom prst="rect">
            <a:avLst/>
          </a:prstGeom>
        </p:spPr>
        <p:txBody>
          <a:bodyPr wrap="square">
            <a:spAutoFit/>
          </a:bodyPr>
          <a:lstStyle/>
          <a:p>
            <a:pPr marL="457200" indent="-457200">
              <a:spcAft>
                <a:spcPts val="600"/>
              </a:spcAft>
              <a:buAutoNum type="alphaLcPeriod"/>
            </a:pPr>
            <a:r>
              <a:rPr lang="en-GB" sz="2000" dirty="0" smtClean="0">
                <a:solidFill>
                  <a:prstClr val="black"/>
                </a:solidFill>
              </a:rPr>
              <a:t>The </a:t>
            </a:r>
            <a:r>
              <a:rPr lang="en-GB" sz="2000" dirty="0">
                <a:solidFill>
                  <a:prstClr val="black"/>
                </a:solidFill>
              </a:rPr>
              <a:t>demographic, socio-economic and cultural characteristics of places as exemplified by the 'home' place (this may be a locality, neighbourhood or a small community) and at least one further contrasting </a:t>
            </a:r>
            <a:r>
              <a:rPr lang="en-GB" sz="2000" dirty="0" smtClean="0">
                <a:solidFill>
                  <a:prstClr val="black"/>
                </a:solidFill>
              </a:rPr>
              <a:t>place</a:t>
            </a:r>
          </a:p>
          <a:p>
            <a:pPr marL="457200" indent="-457200">
              <a:spcAft>
                <a:spcPts val="600"/>
              </a:spcAft>
              <a:buAutoNum type="alphaLcPeriod"/>
            </a:pPr>
            <a:r>
              <a:rPr lang="en-GB" sz="2000" dirty="0" smtClean="0">
                <a:solidFill>
                  <a:prstClr val="black"/>
                </a:solidFill>
              </a:rPr>
              <a:t>Factors </a:t>
            </a:r>
            <a:r>
              <a:rPr lang="en-GB" sz="2000" dirty="0">
                <a:solidFill>
                  <a:prstClr val="black"/>
                </a:solidFill>
              </a:rPr>
              <a:t>(shifting flows of and connections between people, resources, money and investment and ideas) that have shaped and continue to shape the characteristics of place at all scales from local to global, including MNC </a:t>
            </a:r>
            <a:r>
              <a:rPr lang="en-GB" sz="2000" dirty="0" smtClean="0">
                <a:solidFill>
                  <a:prstClr val="black"/>
                </a:solidFill>
              </a:rPr>
              <a:t>fast-food chains</a:t>
            </a:r>
          </a:p>
          <a:p>
            <a:pPr marL="457200" indent="-457200">
              <a:spcAft>
                <a:spcPts val="600"/>
              </a:spcAft>
              <a:buAutoNum type="alphaLcPeriod"/>
            </a:pPr>
            <a:r>
              <a:rPr lang="en-GB" sz="2000" dirty="0" smtClean="0">
                <a:solidFill>
                  <a:prstClr val="black"/>
                </a:solidFill>
              </a:rPr>
              <a:t>The </a:t>
            </a:r>
            <a:r>
              <a:rPr lang="en-GB" sz="2000" dirty="0">
                <a:solidFill>
                  <a:prstClr val="black"/>
                </a:solidFill>
              </a:rPr>
              <a:t>way in which continuity and change of these local to global factors affect learner's own lives and the lives of others</a:t>
            </a:r>
          </a:p>
        </p:txBody>
      </p:sp>
      <p:sp>
        <p:nvSpPr>
          <p:cNvPr id="4" name="Rectangle 3"/>
          <p:cNvSpPr/>
          <p:nvPr/>
        </p:nvSpPr>
        <p:spPr>
          <a:xfrm>
            <a:off x="179109" y="4505756"/>
            <a:ext cx="8785782" cy="1200329"/>
          </a:xfrm>
          <a:prstGeom prst="rect">
            <a:avLst/>
          </a:prstGeom>
        </p:spPr>
        <p:txBody>
          <a:bodyPr wrap="square">
            <a:spAutoFit/>
          </a:bodyPr>
          <a:lstStyle/>
          <a:p>
            <a:pPr algn="ctr">
              <a:spcAft>
                <a:spcPts val="600"/>
              </a:spcAft>
            </a:pPr>
            <a:r>
              <a:rPr lang="en-GB" sz="2400" dirty="0" smtClean="0">
                <a:solidFill>
                  <a:prstClr val="black"/>
                </a:solidFill>
              </a:rPr>
              <a:t>As exam success will depend on you being able to make copious reference to your home place it would be helpful to start to keep work relating to your home place together</a:t>
            </a:r>
            <a:endParaRPr lang="en-GB" sz="2400" dirty="0">
              <a:solidFill>
                <a:prstClr val="black"/>
              </a:solidFill>
            </a:endParaRPr>
          </a:p>
        </p:txBody>
      </p:sp>
    </p:spTree>
    <p:extLst>
      <p:ext uri="{BB962C8B-B14F-4D97-AF65-F5344CB8AC3E}">
        <p14:creationId xmlns:p14="http://schemas.microsoft.com/office/powerpoint/2010/main" val="153935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1861"/>
            <a:ext cx="9144000" cy="661720"/>
          </a:xfrm>
        </p:spPr>
        <p:txBody>
          <a:bodyPr wrap="square">
            <a:spAutoFit/>
          </a:bodyPr>
          <a:lstStyle/>
          <a:p>
            <a:r>
              <a:rPr lang="en-GB" sz="3700" b="1" dirty="0" smtClean="0"/>
              <a:t>What you need to know: specialised concepts</a:t>
            </a:r>
            <a:endParaRPr lang="en-GB" sz="3700" b="1" dirty="0"/>
          </a:p>
        </p:txBody>
      </p:sp>
      <p:sp>
        <p:nvSpPr>
          <p:cNvPr id="3" name="Rectangle 2"/>
          <p:cNvSpPr/>
          <p:nvPr/>
        </p:nvSpPr>
        <p:spPr>
          <a:xfrm>
            <a:off x="89555" y="836712"/>
            <a:ext cx="8964891" cy="5940088"/>
          </a:xfrm>
          <a:prstGeom prst="rect">
            <a:avLst/>
          </a:prstGeom>
        </p:spPr>
        <p:txBody>
          <a:bodyPr wrap="square">
            <a:spAutoFit/>
          </a:bodyPr>
          <a:lstStyle/>
          <a:p>
            <a:pPr>
              <a:spcAft>
                <a:spcPts val="600"/>
              </a:spcAft>
            </a:pPr>
            <a:r>
              <a:rPr lang="en-GB" sz="2000" b="1" dirty="0"/>
              <a:t>Adaptation</a:t>
            </a:r>
            <a:r>
              <a:rPr lang="en-GB" sz="2000" dirty="0"/>
              <a:t> – the ability to respond to changing events and to reduce current and future vulnerability to change</a:t>
            </a:r>
          </a:p>
          <a:p>
            <a:pPr>
              <a:spcAft>
                <a:spcPts val="600"/>
              </a:spcAft>
            </a:pPr>
            <a:r>
              <a:rPr lang="en-GB" sz="2000" b="1" dirty="0"/>
              <a:t>Attachment</a:t>
            </a:r>
            <a:r>
              <a:rPr lang="en-GB" sz="2000" dirty="0"/>
              <a:t> – the linkages between individuals and places</a:t>
            </a:r>
          </a:p>
          <a:p>
            <a:pPr>
              <a:spcAft>
                <a:spcPts val="600"/>
              </a:spcAft>
            </a:pPr>
            <a:r>
              <a:rPr lang="en-GB" sz="2000" b="1" dirty="0"/>
              <a:t>Globalisation</a:t>
            </a:r>
            <a:r>
              <a:rPr lang="en-GB" sz="2000" dirty="0"/>
              <a:t> – impact of world development on nations, regions and localities</a:t>
            </a:r>
          </a:p>
          <a:p>
            <a:pPr>
              <a:spcAft>
                <a:spcPts val="600"/>
              </a:spcAft>
            </a:pPr>
            <a:r>
              <a:rPr lang="en-GB" sz="2000" b="1" dirty="0"/>
              <a:t>Identity</a:t>
            </a:r>
            <a:r>
              <a:rPr lang="en-GB" sz="2000" dirty="0"/>
              <a:t> – how people view changing places from different perspectives and experiences</a:t>
            </a:r>
          </a:p>
          <a:p>
            <a:pPr>
              <a:spcAft>
                <a:spcPts val="600"/>
              </a:spcAft>
            </a:pPr>
            <a:r>
              <a:rPr lang="en-GB" sz="2000" b="1" dirty="0"/>
              <a:t>Inequality</a:t>
            </a:r>
            <a:r>
              <a:rPr lang="en-GB" sz="2000" dirty="0"/>
              <a:t> – social inequalities between people and places: income and wealth inequality as a threat to society</a:t>
            </a:r>
          </a:p>
          <a:p>
            <a:pPr>
              <a:spcAft>
                <a:spcPts val="600"/>
              </a:spcAft>
            </a:pPr>
            <a:r>
              <a:rPr lang="en-GB" sz="2000" b="1" dirty="0"/>
              <a:t>Interdependence</a:t>
            </a:r>
            <a:r>
              <a:rPr lang="en-GB" sz="2000" dirty="0"/>
              <a:t> – links between the economy and society: relations of mutual dependence and interdependence are worldwide and part of the world economy, trade, communications and production</a:t>
            </a:r>
          </a:p>
          <a:p>
            <a:pPr>
              <a:spcAft>
                <a:spcPts val="600"/>
              </a:spcAft>
            </a:pPr>
            <a:r>
              <a:rPr lang="en-GB" sz="2000" b="1" dirty="0"/>
              <a:t>Representation</a:t>
            </a:r>
            <a:r>
              <a:rPr lang="en-GB" sz="2000" dirty="0"/>
              <a:t> – how places are portrayed by formal and informal agencies: people represent what they see and experience; how people are represented in a political sense; how place is represented in literature, art and the media</a:t>
            </a:r>
          </a:p>
          <a:p>
            <a:pPr>
              <a:spcAft>
                <a:spcPts val="600"/>
              </a:spcAft>
            </a:pPr>
            <a:r>
              <a:rPr lang="en-GB" sz="2000" b="1" dirty="0"/>
              <a:t>Sustainability</a:t>
            </a:r>
            <a:r>
              <a:rPr lang="en-GB" sz="2000" dirty="0"/>
              <a:t> – linked to rebranding, marketing and place making</a:t>
            </a:r>
          </a:p>
          <a:p>
            <a:pPr>
              <a:spcAft>
                <a:spcPts val="600"/>
              </a:spcAft>
            </a:pPr>
            <a:r>
              <a:rPr lang="en-GB" sz="2000" b="1" dirty="0"/>
              <a:t>Thresholds</a:t>
            </a:r>
            <a:r>
              <a:rPr lang="en-GB" sz="2000" dirty="0"/>
              <a:t> – the minimum demand or population needed to support the provision of a good or service: the tipping point for change within places.</a:t>
            </a:r>
          </a:p>
        </p:txBody>
      </p:sp>
    </p:spTree>
    <p:extLst>
      <p:ext uri="{BB962C8B-B14F-4D97-AF65-F5344CB8AC3E}">
        <p14:creationId xmlns:p14="http://schemas.microsoft.com/office/powerpoint/2010/main" val="195135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up)">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up)">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up)">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000"/>
            <a:ext cx="9144000" cy="769441"/>
          </a:xfrm>
        </p:spPr>
        <p:txBody>
          <a:bodyPr wrap="square">
            <a:spAutoFit/>
          </a:bodyPr>
          <a:lstStyle/>
          <a:p>
            <a:r>
              <a:rPr lang="en-GB" sz="4300" b="1" dirty="0" smtClean="0"/>
              <a:t>What do Geographers mean by ‘place’?</a:t>
            </a:r>
            <a:endParaRPr lang="en-GB" sz="4300" b="1" dirty="0"/>
          </a:p>
        </p:txBody>
      </p:sp>
      <p:sp>
        <p:nvSpPr>
          <p:cNvPr id="3" name="Rectangle 2"/>
          <p:cNvSpPr/>
          <p:nvPr/>
        </p:nvSpPr>
        <p:spPr>
          <a:xfrm>
            <a:off x="179109" y="1110254"/>
            <a:ext cx="8785782" cy="3400931"/>
          </a:xfrm>
          <a:prstGeom prst="rect">
            <a:avLst/>
          </a:prstGeom>
        </p:spPr>
        <p:txBody>
          <a:bodyPr wrap="square">
            <a:spAutoFit/>
          </a:bodyPr>
          <a:lstStyle/>
          <a:p>
            <a:pPr>
              <a:spcAft>
                <a:spcPts val="600"/>
              </a:spcAft>
            </a:pPr>
            <a:r>
              <a:rPr lang="en-GB" sz="2000" dirty="0" smtClean="0">
                <a:solidFill>
                  <a:prstClr val="black"/>
                </a:solidFill>
              </a:rPr>
              <a:t>Why do we need to know?</a:t>
            </a:r>
          </a:p>
          <a:p>
            <a:r>
              <a:rPr lang="en-GB" sz="2000" dirty="0" smtClean="0">
                <a:solidFill>
                  <a:prstClr val="black"/>
                </a:solidFill>
              </a:rPr>
              <a:t>“Geography </a:t>
            </a:r>
            <a:r>
              <a:rPr lang="en-GB" sz="2000" dirty="0">
                <a:solidFill>
                  <a:prstClr val="black"/>
                </a:solidFill>
              </a:rPr>
              <a:t>is the study of Earth's landscapes, peoples, places and </a:t>
            </a:r>
            <a:r>
              <a:rPr lang="en-GB" sz="2000" dirty="0" smtClean="0">
                <a:solidFill>
                  <a:prstClr val="black"/>
                </a:solidFill>
              </a:rPr>
              <a:t>environments”</a:t>
            </a:r>
          </a:p>
          <a:p>
            <a:pPr>
              <a:spcAft>
                <a:spcPts val="600"/>
              </a:spcAft>
            </a:pPr>
            <a:r>
              <a:rPr lang="en-GB" sz="2000" i="1" dirty="0" smtClean="0">
                <a:solidFill>
                  <a:prstClr val="black"/>
                </a:solidFill>
              </a:rPr>
              <a:t>Royal Geographical Society</a:t>
            </a:r>
          </a:p>
          <a:p>
            <a:pPr>
              <a:spcBef>
                <a:spcPts val="600"/>
              </a:spcBef>
              <a:spcAft>
                <a:spcPts val="600"/>
              </a:spcAft>
            </a:pPr>
            <a:r>
              <a:rPr lang="en-GB" sz="2000" dirty="0" smtClean="0">
                <a:solidFill>
                  <a:prstClr val="black"/>
                </a:solidFill>
              </a:rPr>
              <a:t>A definition:</a:t>
            </a:r>
          </a:p>
          <a:p>
            <a:pPr>
              <a:spcAft>
                <a:spcPts val="600"/>
              </a:spcAft>
            </a:pPr>
            <a:r>
              <a:rPr lang="en-GB" sz="2000" dirty="0" smtClean="0">
                <a:solidFill>
                  <a:prstClr val="black"/>
                </a:solidFill>
              </a:rPr>
              <a:t>“A portion of geographic space whose identity is viewed as being distinctive in some way”</a:t>
            </a:r>
          </a:p>
          <a:p>
            <a:pPr>
              <a:spcBef>
                <a:spcPts val="600"/>
              </a:spcBef>
              <a:spcAft>
                <a:spcPts val="600"/>
              </a:spcAft>
            </a:pPr>
            <a:r>
              <a:rPr lang="en-GB" sz="2000" dirty="0" smtClean="0">
                <a:solidFill>
                  <a:prstClr val="black"/>
                </a:solidFill>
              </a:rPr>
              <a:t>…but how big?</a:t>
            </a:r>
          </a:p>
          <a:p>
            <a:pPr>
              <a:spcAft>
                <a:spcPts val="600"/>
              </a:spcAft>
            </a:pPr>
            <a:r>
              <a:rPr lang="en-GB" sz="2000" dirty="0" smtClean="0">
                <a:solidFill>
                  <a:prstClr val="black"/>
                </a:solidFill>
              </a:rPr>
              <a:t>“A distinctive locality at a geographical scale somewhere between a street and a city or region”</a:t>
            </a:r>
            <a:endParaRPr lang="en-GB" sz="2000" dirty="0">
              <a:solidFill>
                <a:prstClr val="black"/>
              </a:solidFill>
            </a:endParaRPr>
          </a:p>
        </p:txBody>
      </p:sp>
    </p:spTree>
    <p:extLst>
      <p:ext uri="{BB962C8B-B14F-4D97-AF65-F5344CB8AC3E}">
        <p14:creationId xmlns:p14="http://schemas.microsoft.com/office/powerpoint/2010/main" val="183182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up)">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left)">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up)">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A Geographical idea of place</a:t>
            </a:r>
            <a:endParaRPr lang="en-GB" b="1" dirty="0"/>
          </a:p>
        </p:txBody>
      </p:sp>
      <p:sp>
        <p:nvSpPr>
          <p:cNvPr id="3" name="Rectangle 2"/>
          <p:cNvSpPr/>
          <p:nvPr/>
        </p:nvSpPr>
        <p:spPr>
          <a:xfrm>
            <a:off x="179109" y="1110254"/>
            <a:ext cx="8785782" cy="2708434"/>
          </a:xfrm>
          <a:prstGeom prst="rect">
            <a:avLst/>
          </a:prstGeom>
        </p:spPr>
        <p:txBody>
          <a:bodyPr wrap="square">
            <a:spAutoFit/>
          </a:bodyPr>
          <a:lstStyle/>
          <a:p>
            <a:pPr>
              <a:spcAft>
                <a:spcPts val="600"/>
              </a:spcAft>
            </a:pPr>
            <a:r>
              <a:rPr lang="en-GB" sz="2000" dirty="0" smtClean="0">
                <a:solidFill>
                  <a:prstClr val="black"/>
                </a:solidFill>
              </a:rPr>
              <a:t>For A Level Geography, a place has:</a:t>
            </a:r>
          </a:p>
          <a:p>
            <a:pPr marL="342900" indent="-342900">
              <a:spcAft>
                <a:spcPts val="600"/>
              </a:spcAft>
              <a:buFont typeface="Arial" panose="020B0604020202020204" pitchFamily="34" charset="0"/>
              <a:buChar char="•"/>
            </a:pPr>
            <a:r>
              <a:rPr lang="en-GB" sz="2000" dirty="0" smtClean="0">
                <a:solidFill>
                  <a:prstClr val="black"/>
                </a:solidFill>
              </a:rPr>
              <a:t>A physical site</a:t>
            </a:r>
          </a:p>
          <a:p>
            <a:pPr marL="342900" indent="-342900">
              <a:spcAft>
                <a:spcPts val="600"/>
              </a:spcAft>
              <a:buFont typeface="Arial" panose="020B0604020202020204" pitchFamily="34" charset="0"/>
              <a:buChar char="•"/>
            </a:pPr>
            <a:r>
              <a:rPr lang="en-GB" sz="2000" dirty="0" smtClean="0">
                <a:solidFill>
                  <a:prstClr val="black"/>
                </a:solidFill>
              </a:rPr>
              <a:t>A boundary or edge</a:t>
            </a:r>
          </a:p>
          <a:p>
            <a:pPr marL="342900" indent="-342900">
              <a:spcAft>
                <a:spcPts val="600"/>
              </a:spcAft>
              <a:buFont typeface="Arial" panose="020B0604020202020204" pitchFamily="34" charset="0"/>
              <a:buChar char="•"/>
            </a:pPr>
            <a:r>
              <a:rPr lang="en-GB" sz="2000" dirty="0" smtClean="0">
                <a:solidFill>
                  <a:prstClr val="black"/>
                </a:solidFill>
              </a:rPr>
              <a:t>A cultural landscape – with landmarks</a:t>
            </a:r>
          </a:p>
          <a:p>
            <a:pPr marL="342900" indent="-342900">
              <a:spcAft>
                <a:spcPts val="600"/>
              </a:spcAft>
              <a:buFont typeface="Arial" panose="020B0604020202020204" pitchFamily="34" charset="0"/>
              <a:buChar char="•"/>
            </a:pPr>
            <a:r>
              <a:rPr lang="en-GB" sz="2000" dirty="0" smtClean="0">
                <a:solidFill>
                  <a:prstClr val="black"/>
                </a:solidFill>
              </a:rPr>
              <a:t>An economic function</a:t>
            </a:r>
          </a:p>
          <a:p>
            <a:pPr marL="342900" indent="-342900">
              <a:spcAft>
                <a:spcPts val="600"/>
              </a:spcAft>
              <a:buFont typeface="Arial" panose="020B0604020202020204" pitchFamily="34" charset="0"/>
              <a:buChar char="•"/>
            </a:pPr>
            <a:r>
              <a:rPr lang="en-GB" sz="2000" dirty="0" smtClean="0">
                <a:solidFill>
                  <a:prstClr val="black"/>
                </a:solidFill>
              </a:rPr>
              <a:t>People who live and/or work there, use it, engage with it…</a:t>
            </a:r>
          </a:p>
          <a:p>
            <a:pPr marL="342900" indent="-342900">
              <a:spcAft>
                <a:spcPts val="600"/>
              </a:spcAft>
              <a:buFont typeface="Arial" panose="020B0604020202020204" pitchFamily="34" charset="0"/>
              <a:buChar char="•"/>
            </a:pPr>
            <a:r>
              <a:rPr lang="en-GB" sz="2000" dirty="0" smtClean="0">
                <a:solidFill>
                  <a:prstClr val="black"/>
                </a:solidFill>
              </a:rPr>
              <a:t>Connections with other places (e.g. inputs/outputs…)</a:t>
            </a:r>
            <a:endParaRPr lang="en-GB" sz="2000" dirty="0">
              <a:solidFill>
                <a:prstClr val="black"/>
              </a:solidFill>
            </a:endParaRPr>
          </a:p>
        </p:txBody>
      </p:sp>
    </p:spTree>
    <p:extLst>
      <p:ext uri="{BB962C8B-B14F-4D97-AF65-F5344CB8AC3E}">
        <p14:creationId xmlns:p14="http://schemas.microsoft.com/office/powerpoint/2010/main" val="188806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04" y="108000"/>
            <a:ext cx="9035592" cy="769441"/>
          </a:xfrm>
        </p:spPr>
        <p:txBody>
          <a:bodyPr wrap="square">
            <a:spAutoFit/>
          </a:bodyPr>
          <a:lstStyle/>
          <a:p>
            <a:r>
              <a:rPr lang="en-GB" b="1" dirty="0" smtClean="0"/>
              <a:t>How do Geographers describe places?</a:t>
            </a:r>
            <a:endParaRPr lang="en-GB" b="1" dirty="0"/>
          </a:p>
        </p:txBody>
      </p:sp>
      <p:sp>
        <p:nvSpPr>
          <p:cNvPr id="3" name="Rectangle 2"/>
          <p:cNvSpPr/>
          <p:nvPr/>
        </p:nvSpPr>
        <p:spPr>
          <a:xfrm>
            <a:off x="179109" y="1110254"/>
            <a:ext cx="8785782" cy="400110"/>
          </a:xfrm>
          <a:prstGeom prst="rect">
            <a:avLst/>
          </a:prstGeom>
        </p:spPr>
        <p:txBody>
          <a:bodyPr wrap="square">
            <a:spAutoFit/>
          </a:bodyPr>
          <a:lstStyle/>
          <a:p>
            <a:pPr>
              <a:spcAft>
                <a:spcPts val="600"/>
              </a:spcAft>
            </a:pPr>
            <a:r>
              <a:rPr lang="en-GB" sz="2000" dirty="0" smtClean="0">
                <a:solidFill>
                  <a:prstClr val="black"/>
                </a:solidFill>
              </a:rPr>
              <a:t>Use of key words…see handout</a:t>
            </a:r>
            <a:endParaRPr lang="en-GB" sz="2000" dirty="0">
              <a:solidFill>
                <a:prstClr val="black"/>
              </a:solidFill>
            </a:endParaRPr>
          </a:p>
        </p:txBody>
      </p:sp>
    </p:spTree>
    <p:extLst>
      <p:ext uri="{BB962C8B-B14F-4D97-AF65-F5344CB8AC3E}">
        <p14:creationId xmlns:p14="http://schemas.microsoft.com/office/powerpoint/2010/main" val="91518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What makes places distinct?</a:t>
            </a:r>
            <a:endParaRPr lang="en-GB" b="1" dirty="0"/>
          </a:p>
        </p:txBody>
      </p:sp>
      <p:sp>
        <p:nvSpPr>
          <p:cNvPr id="3" name="Rectangle 2"/>
          <p:cNvSpPr/>
          <p:nvPr/>
        </p:nvSpPr>
        <p:spPr>
          <a:xfrm>
            <a:off x="179109" y="1110254"/>
            <a:ext cx="8785782" cy="1862048"/>
          </a:xfrm>
          <a:prstGeom prst="rect">
            <a:avLst/>
          </a:prstGeom>
        </p:spPr>
        <p:txBody>
          <a:bodyPr wrap="square">
            <a:spAutoFit/>
          </a:bodyPr>
          <a:lstStyle/>
          <a:p>
            <a:pPr>
              <a:spcAft>
                <a:spcPts val="600"/>
              </a:spcAft>
            </a:pPr>
            <a:r>
              <a:rPr lang="en-GB" sz="2000" dirty="0" smtClean="0">
                <a:solidFill>
                  <a:prstClr val="black"/>
                </a:solidFill>
              </a:rPr>
              <a:t>All places have stories comprised of many different chapters</a:t>
            </a:r>
          </a:p>
          <a:p>
            <a:pPr>
              <a:spcAft>
                <a:spcPts val="600"/>
              </a:spcAft>
            </a:pPr>
            <a:r>
              <a:rPr lang="en-GB" sz="2000" dirty="0" smtClean="0">
                <a:solidFill>
                  <a:prstClr val="black"/>
                </a:solidFill>
              </a:rPr>
              <a:t>Each chapter derives from historical periods of varying lengths of time</a:t>
            </a:r>
          </a:p>
          <a:p>
            <a:pPr>
              <a:spcAft>
                <a:spcPts val="600"/>
              </a:spcAft>
            </a:pPr>
            <a:r>
              <a:rPr lang="en-GB" sz="2000" dirty="0" smtClean="0">
                <a:solidFill>
                  <a:prstClr val="black"/>
                </a:solidFill>
              </a:rPr>
              <a:t>In each chapter there are different sets of networks and connections with other places</a:t>
            </a:r>
          </a:p>
          <a:p>
            <a:pPr>
              <a:spcAft>
                <a:spcPts val="600"/>
              </a:spcAft>
            </a:pPr>
            <a:r>
              <a:rPr lang="en-GB" sz="2000" dirty="0" smtClean="0">
                <a:solidFill>
                  <a:prstClr val="black"/>
                </a:solidFill>
              </a:rPr>
              <a:t>Layers build up and the accumulated history is visible in a place’s cultural landscape</a:t>
            </a:r>
            <a:endParaRPr lang="en-GB" sz="2000" dirty="0">
              <a:solidFill>
                <a:prstClr val="black"/>
              </a:solidFill>
            </a:endParaRPr>
          </a:p>
        </p:txBody>
      </p:sp>
      <p:sp>
        <p:nvSpPr>
          <p:cNvPr id="4" name="Rectangle 3"/>
          <p:cNvSpPr/>
          <p:nvPr/>
        </p:nvSpPr>
        <p:spPr>
          <a:xfrm>
            <a:off x="237431" y="3140968"/>
            <a:ext cx="8669139" cy="2693045"/>
          </a:xfrm>
          <a:prstGeom prst="rect">
            <a:avLst/>
          </a:prstGeom>
        </p:spPr>
        <p:txBody>
          <a:bodyPr wrap="square">
            <a:spAutoFit/>
          </a:bodyPr>
          <a:lstStyle/>
          <a:p>
            <a:pPr algn="ctr">
              <a:spcAft>
                <a:spcPts val="600"/>
              </a:spcAft>
            </a:pPr>
            <a:r>
              <a:rPr lang="en-GB" sz="2400" dirty="0" smtClean="0">
                <a:solidFill>
                  <a:prstClr val="black"/>
                </a:solidFill>
              </a:rPr>
              <a:t>How would you categorise your home place?</a:t>
            </a:r>
          </a:p>
          <a:p>
            <a:pPr algn="ctr">
              <a:spcAft>
                <a:spcPts val="600"/>
              </a:spcAft>
            </a:pPr>
            <a:r>
              <a:rPr lang="en-GB" sz="2400" dirty="0">
                <a:solidFill>
                  <a:prstClr val="black"/>
                </a:solidFill>
              </a:rPr>
              <a:t>Does it have identity, personality, a unique location</a:t>
            </a:r>
            <a:r>
              <a:rPr lang="en-GB" sz="2400" dirty="0" smtClean="0">
                <a:solidFill>
                  <a:prstClr val="black"/>
                </a:solidFill>
              </a:rPr>
              <a:t>?</a:t>
            </a:r>
          </a:p>
          <a:p>
            <a:pPr algn="ctr">
              <a:spcAft>
                <a:spcPts val="600"/>
              </a:spcAft>
            </a:pPr>
            <a:r>
              <a:rPr lang="en-GB" sz="2400" dirty="0" smtClean="0">
                <a:solidFill>
                  <a:prstClr val="black"/>
                </a:solidFill>
              </a:rPr>
              <a:t>Where are its edges?</a:t>
            </a:r>
            <a:endParaRPr lang="en-GB" sz="2400" dirty="0">
              <a:solidFill>
                <a:prstClr val="black"/>
              </a:solidFill>
            </a:endParaRPr>
          </a:p>
          <a:p>
            <a:pPr algn="ctr">
              <a:spcAft>
                <a:spcPts val="600"/>
              </a:spcAft>
            </a:pPr>
            <a:r>
              <a:rPr lang="en-GB" sz="2400" dirty="0" smtClean="0">
                <a:solidFill>
                  <a:prstClr val="black"/>
                </a:solidFill>
              </a:rPr>
              <a:t>List all the things that make it distinct</a:t>
            </a:r>
          </a:p>
          <a:p>
            <a:pPr algn="ctr">
              <a:spcAft>
                <a:spcPts val="600"/>
              </a:spcAft>
            </a:pPr>
            <a:r>
              <a:rPr lang="en-GB" sz="2400" dirty="0" smtClean="0">
                <a:solidFill>
                  <a:prstClr val="black"/>
                </a:solidFill>
              </a:rPr>
              <a:t>Try and identify some of the different historical chapters</a:t>
            </a:r>
          </a:p>
          <a:p>
            <a:pPr algn="ctr">
              <a:spcAft>
                <a:spcPts val="600"/>
              </a:spcAft>
            </a:pPr>
            <a:r>
              <a:rPr lang="en-GB" sz="2400" dirty="0" smtClean="0">
                <a:solidFill>
                  <a:prstClr val="black"/>
                </a:solidFill>
              </a:rPr>
              <a:t>How is it changing?</a:t>
            </a:r>
            <a:endParaRPr lang="en-GB" sz="2400" dirty="0">
              <a:solidFill>
                <a:prstClr val="black"/>
              </a:solidFill>
            </a:endParaRPr>
          </a:p>
        </p:txBody>
      </p:sp>
    </p:spTree>
    <p:extLst>
      <p:ext uri="{BB962C8B-B14F-4D97-AF65-F5344CB8AC3E}">
        <p14:creationId xmlns:p14="http://schemas.microsoft.com/office/powerpoint/2010/main" val="11984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What makes places distinct?</a:t>
            </a:r>
            <a:endParaRPr lang="en-GB" b="1" dirty="0"/>
          </a:p>
        </p:txBody>
      </p:sp>
      <p:sp>
        <p:nvSpPr>
          <p:cNvPr id="3" name="Rectangle 2"/>
          <p:cNvSpPr/>
          <p:nvPr/>
        </p:nvSpPr>
        <p:spPr>
          <a:xfrm>
            <a:off x="179109" y="1110254"/>
            <a:ext cx="8785782" cy="1169551"/>
          </a:xfrm>
          <a:prstGeom prst="rect">
            <a:avLst/>
          </a:prstGeom>
        </p:spPr>
        <p:txBody>
          <a:bodyPr wrap="square">
            <a:spAutoFit/>
          </a:bodyPr>
          <a:lstStyle/>
          <a:p>
            <a:pPr>
              <a:spcAft>
                <a:spcPts val="600"/>
              </a:spcAft>
            </a:pPr>
            <a:r>
              <a:rPr lang="en-GB" sz="2000" dirty="0" smtClean="0">
                <a:solidFill>
                  <a:prstClr val="black"/>
                </a:solidFill>
              </a:rPr>
              <a:t>Read the handout about Arundel in West Sussex and the Lake District</a:t>
            </a:r>
          </a:p>
          <a:p>
            <a:pPr marL="457200" indent="-457200">
              <a:spcAft>
                <a:spcPts val="600"/>
              </a:spcAft>
              <a:buFont typeface="+mj-lt"/>
              <a:buAutoNum type="arabicPeriod"/>
            </a:pPr>
            <a:r>
              <a:rPr lang="en-GB" sz="2000" dirty="0" smtClean="0">
                <a:solidFill>
                  <a:prstClr val="black"/>
                </a:solidFill>
              </a:rPr>
              <a:t>How is Arundel similar to and different from your home place?</a:t>
            </a:r>
          </a:p>
          <a:p>
            <a:pPr marL="457200" indent="-457200">
              <a:spcAft>
                <a:spcPts val="600"/>
              </a:spcAft>
              <a:buFont typeface="+mj-lt"/>
              <a:buAutoNum type="arabicPeriod"/>
            </a:pPr>
            <a:r>
              <a:rPr lang="en-GB" sz="2000" dirty="0" smtClean="0">
                <a:solidFill>
                  <a:prstClr val="black"/>
                </a:solidFill>
              </a:rPr>
              <a:t>How could you categorise these in a geographical way</a:t>
            </a:r>
            <a:r>
              <a:rPr lang="en-GB" sz="2000" dirty="0" smtClean="0">
                <a:solidFill>
                  <a:prstClr val="black"/>
                </a:solidFill>
              </a:rPr>
              <a:t>?</a:t>
            </a:r>
            <a:endParaRPr lang="en-GB" sz="2000" dirty="0" smtClean="0">
              <a:solidFill>
                <a:prstClr val="black"/>
              </a:solidFill>
            </a:endParaRPr>
          </a:p>
        </p:txBody>
      </p:sp>
    </p:spTree>
    <p:extLst>
      <p:ext uri="{BB962C8B-B14F-4D97-AF65-F5344CB8AC3E}">
        <p14:creationId xmlns:p14="http://schemas.microsoft.com/office/powerpoint/2010/main" val="50324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08" y="108000"/>
            <a:ext cx="8927184" cy="769441"/>
          </a:xfrm>
        </p:spPr>
        <p:txBody>
          <a:bodyPr wrap="square">
            <a:spAutoFit/>
          </a:bodyPr>
          <a:lstStyle/>
          <a:p>
            <a:r>
              <a:rPr lang="en-GB" b="1" dirty="0" smtClean="0"/>
              <a:t>What makes places distinct?</a:t>
            </a:r>
            <a:endParaRPr lang="en-GB" b="1" dirty="0"/>
          </a:p>
        </p:txBody>
      </p:sp>
      <p:sp>
        <p:nvSpPr>
          <p:cNvPr id="3" name="Rectangle 2"/>
          <p:cNvSpPr/>
          <p:nvPr/>
        </p:nvSpPr>
        <p:spPr>
          <a:xfrm>
            <a:off x="0" y="801861"/>
            <a:ext cx="9144000" cy="5262979"/>
          </a:xfrm>
          <a:prstGeom prst="rect">
            <a:avLst/>
          </a:prstGeom>
        </p:spPr>
        <p:txBody>
          <a:bodyPr wrap="square">
            <a:spAutoFit/>
          </a:bodyPr>
          <a:lstStyle/>
          <a:p>
            <a:pPr>
              <a:spcAft>
                <a:spcPts val="1200"/>
              </a:spcAft>
            </a:pPr>
            <a:r>
              <a:rPr lang="en-GB" sz="2400" b="1" dirty="0" smtClean="0">
                <a:solidFill>
                  <a:prstClr val="black"/>
                </a:solidFill>
              </a:rPr>
              <a:t>What </a:t>
            </a:r>
            <a:r>
              <a:rPr lang="en-GB" sz="2400" b="1" dirty="0">
                <a:solidFill>
                  <a:prstClr val="black"/>
                </a:solidFill>
              </a:rPr>
              <a:t>are </a:t>
            </a:r>
            <a:r>
              <a:rPr lang="en-GB" sz="2400" b="1" dirty="0" smtClean="0">
                <a:solidFill>
                  <a:prstClr val="black"/>
                </a:solidFill>
              </a:rPr>
              <a:t>the socio-economic </a:t>
            </a:r>
            <a:r>
              <a:rPr lang="en-GB" sz="2400" b="1" dirty="0">
                <a:solidFill>
                  <a:prstClr val="black"/>
                </a:solidFill>
              </a:rPr>
              <a:t>and </a:t>
            </a:r>
            <a:r>
              <a:rPr lang="en-GB" sz="2400" b="1" dirty="0" smtClean="0">
                <a:solidFill>
                  <a:prstClr val="black"/>
                </a:solidFill>
              </a:rPr>
              <a:t>demographic characteristics of </a:t>
            </a:r>
            <a:r>
              <a:rPr lang="en-GB" sz="2400" b="1" dirty="0">
                <a:solidFill>
                  <a:prstClr val="black"/>
                </a:solidFill>
              </a:rPr>
              <a:t>your ‘home’ </a:t>
            </a:r>
            <a:r>
              <a:rPr lang="en-GB" sz="2400" b="1" dirty="0" smtClean="0">
                <a:solidFill>
                  <a:prstClr val="black"/>
                </a:solidFill>
              </a:rPr>
              <a:t>place?  How are these characteristics represented using maps and statistical data?  What impressions do you get from these sources?  Do they tell the whole story about your ‘</a:t>
            </a:r>
            <a:r>
              <a:rPr lang="en-GB" sz="2400" b="1" smtClean="0">
                <a:solidFill>
                  <a:prstClr val="black"/>
                </a:solidFill>
              </a:rPr>
              <a:t>home’ place?</a:t>
            </a:r>
            <a:endParaRPr lang="en-GB" sz="2400" b="1" dirty="0" smtClean="0">
              <a:solidFill>
                <a:prstClr val="black"/>
              </a:solidFill>
            </a:endParaRPr>
          </a:p>
          <a:p>
            <a:pPr>
              <a:spcAft>
                <a:spcPts val="1200"/>
              </a:spcAft>
            </a:pPr>
            <a:r>
              <a:rPr lang="en-GB" sz="2000" dirty="0" smtClean="0">
                <a:solidFill>
                  <a:prstClr val="black"/>
                </a:solidFill>
              </a:rPr>
              <a:t>The Office for National Statistics Neighbourhood Statistics (ONS) website “</a:t>
            </a:r>
            <a:r>
              <a:rPr lang="en-GB" sz="2000" i="1" dirty="0" smtClean="0">
                <a:solidFill>
                  <a:prstClr val="black"/>
                </a:solidFill>
              </a:rPr>
              <a:t>contains </a:t>
            </a:r>
            <a:r>
              <a:rPr lang="en-GB" sz="2000" i="1" dirty="0">
                <a:solidFill>
                  <a:prstClr val="black"/>
                </a:solidFill>
              </a:rPr>
              <a:t>a wealth of Official Statistics, including data from the 2001 and 2011 </a:t>
            </a:r>
            <a:r>
              <a:rPr lang="en-GB" sz="2000" i="1" dirty="0" smtClean="0">
                <a:solidFill>
                  <a:prstClr val="black"/>
                </a:solidFill>
              </a:rPr>
              <a:t>Censuses</a:t>
            </a:r>
            <a:r>
              <a:rPr lang="en-GB" sz="2000" dirty="0" smtClean="0">
                <a:solidFill>
                  <a:prstClr val="black"/>
                </a:solidFill>
              </a:rPr>
              <a:t>”: </a:t>
            </a:r>
            <a:r>
              <a:rPr lang="en-GB" sz="2000" u="sng" dirty="0" smtClean="0">
                <a:hlinkClick r:id="rId2"/>
              </a:rPr>
              <a:t>www.neighbourhood.statistics.gov.uk/dissemination</a:t>
            </a:r>
            <a:endParaRPr lang="en-GB" sz="2000" dirty="0"/>
          </a:p>
          <a:p>
            <a:pPr>
              <a:spcAft>
                <a:spcPts val="1200"/>
              </a:spcAft>
            </a:pPr>
            <a:r>
              <a:rPr lang="en-GB" sz="2000" dirty="0">
                <a:solidFill>
                  <a:prstClr val="black"/>
                </a:solidFill>
              </a:rPr>
              <a:t>O</a:t>
            </a:r>
            <a:r>
              <a:rPr lang="en-GB" sz="2000" dirty="0" smtClean="0">
                <a:solidFill>
                  <a:prstClr val="black"/>
                </a:solidFill>
              </a:rPr>
              <a:t>ther websites use </a:t>
            </a:r>
            <a:r>
              <a:rPr lang="en-GB" sz="2000" dirty="0">
                <a:solidFill>
                  <a:prstClr val="black"/>
                </a:solidFill>
              </a:rPr>
              <a:t>the </a:t>
            </a:r>
            <a:r>
              <a:rPr lang="en-GB" sz="2000" dirty="0" smtClean="0">
                <a:solidFill>
                  <a:prstClr val="black"/>
                </a:solidFill>
              </a:rPr>
              <a:t>ONS data too, but also compile data from other sources e.g.:</a:t>
            </a:r>
          </a:p>
          <a:p>
            <a:pPr>
              <a:spcAft>
                <a:spcPts val="1200"/>
              </a:spcAft>
            </a:pPr>
            <a:r>
              <a:rPr lang="en-GB" sz="2000" dirty="0" err="1" smtClean="0">
                <a:solidFill>
                  <a:prstClr val="black"/>
                </a:solidFill>
              </a:rPr>
              <a:t>CheckMyStreet</a:t>
            </a:r>
            <a:r>
              <a:rPr lang="en-GB" sz="2000" dirty="0" smtClean="0">
                <a:solidFill>
                  <a:prstClr val="black"/>
                </a:solidFill>
              </a:rPr>
              <a:t>: </a:t>
            </a:r>
            <a:r>
              <a:rPr lang="en-GB" sz="2000" dirty="0" smtClean="0">
                <a:solidFill>
                  <a:prstClr val="black"/>
                </a:solidFill>
                <a:hlinkClick r:id="rId3"/>
              </a:rPr>
              <a:t>https</a:t>
            </a:r>
            <a:r>
              <a:rPr lang="en-GB" sz="2000" dirty="0">
                <a:solidFill>
                  <a:prstClr val="black"/>
                </a:solidFill>
                <a:hlinkClick r:id="rId3"/>
              </a:rPr>
              <a:t>://www.checkmystreet.co.uk</a:t>
            </a:r>
            <a:r>
              <a:rPr lang="en-GB" sz="2000" dirty="0" smtClean="0">
                <a:solidFill>
                  <a:prstClr val="black"/>
                </a:solidFill>
                <a:hlinkClick r:id="rId3"/>
              </a:rPr>
              <a:t>/</a:t>
            </a:r>
            <a:endParaRPr lang="en-GB" sz="2000" dirty="0" smtClean="0">
              <a:solidFill>
                <a:prstClr val="black"/>
              </a:solidFill>
            </a:endParaRPr>
          </a:p>
          <a:p>
            <a:pPr>
              <a:spcAft>
                <a:spcPts val="1200"/>
              </a:spcAft>
            </a:pPr>
            <a:r>
              <a:rPr lang="en-GB" sz="2000" dirty="0" err="1" smtClean="0">
                <a:solidFill>
                  <a:prstClr val="black"/>
                </a:solidFill>
              </a:rPr>
              <a:t>StreetCheck</a:t>
            </a:r>
            <a:r>
              <a:rPr lang="en-GB" sz="2000" dirty="0">
                <a:solidFill>
                  <a:prstClr val="black"/>
                </a:solidFill>
              </a:rPr>
              <a:t>: </a:t>
            </a:r>
            <a:r>
              <a:rPr lang="en-GB" sz="2000" dirty="0">
                <a:solidFill>
                  <a:prstClr val="black"/>
                </a:solidFill>
                <a:hlinkClick r:id="rId4"/>
              </a:rPr>
              <a:t>https://www.streetcheck.co.uk</a:t>
            </a:r>
            <a:r>
              <a:rPr lang="en-GB" sz="2000" dirty="0" smtClean="0">
                <a:solidFill>
                  <a:prstClr val="black"/>
                </a:solidFill>
                <a:hlinkClick r:id="rId4"/>
              </a:rPr>
              <a:t>/</a:t>
            </a:r>
            <a:endParaRPr lang="en-GB" sz="2000" dirty="0" smtClean="0">
              <a:solidFill>
                <a:prstClr val="black"/>
              </a:solidFill>
            </a:endParaRPr>
          </a:p>
          <a:p>
            <a:pPr>
              <a:spcAft>
                <a:spcPts val="1200"/>
              </a:spcAft>
            </a:pPr>
            <a:r>
              <a:rPr lang="en-GB" sz="2000" dirty="0" smtClean="0">
                <a:solidFill>
                  <a:prstClr val="black"/>
                </a:solidFill>
              </a:rPr>
              <a:t>UK </a:t>
            </a:r>
            <a:r>
              <a:rPr lang="en-GB" sz="2000" dirty="0">
                <a:solidFill>
                  <a:prstClr val="black"/>
                </a:solidFill>
              </a:rPr>
              <a:t>Local Area: </a:t>
            </a:r>
            <a:r>
              <a:rPr lang="en-GB" sz="2000" dirty="0">
                <a:solidFill>
                  <a:prstClr val="black"/>
                </a:solidFill>
                <a:hlinkClick r:id="rId5"/>
              </a:rPr>
              <a:t>http://www.uklocalarea.com</a:t>
            </a:r>
            <a:r>
              <a:rPr lang="en-GB" sz="2000" dirty="0" smtClean="0">
                <a:solidFill>
                  <a:prstClr val="black"/>
                </a:solidFill>
                <a:hlinkClick r:id="rId5"/>
              </a:rPr>
              <a:t>/</a:t>
            </a:r>
            <a:endParaRPr lang="en-GB" sz="2000" dirty="0" smtClean="0">
              <a:solidFill>
                <a:prstClr val="black"/>
              </a:solidFill>
            </a:endParaRPr>
          </a:p>
          <a:p>
            <a:pPr>
              <a:spcAft>
                <a:spcPts val="1200"/>
              </a:spcAft>
            </a:pPr>
            <a:r>
              <a:rPr lang="en-GB" sz="2000" dirty="0" smtClean="0">
                <a:solidFill>
                  <a:prstClr val="black"/>
                </a:solidFill>
              </a:rPr>
              <a:t>Zoopla</a:t>
            </a:r>
            <a:r>
              <a:rPr lang="en-GB" sz="2000" dirty="0">
                <a:solidFill>
                  <a:prstClr val="black"/>
                </a:solidFill>
              </a:rPr>
              <a:t>: </a:t>
            </a:r>
            <a:r>
              <a:rPr lang="en-GB" sz="2000" dirty="0">
                <a:solidFill>
                  <a:prstClr val="black"/>
                </a:solidFill>
                <a:hlinkClick r:id="rId6"/>
              </a:rPr>
              <a:t>http://www.zoopla.co.uk</a:t>
            </a:r>
            <a:r>
              <a:rPr lang="en-GB" sz="2000" dirty="0" smtClean="0">
                <a:solidFill>
                  <a:prstClr val="black"/>
                </a:solidFill>
                <a:hlinkClick r:id="rId6"/>
              </a:rPr>
              <a:t>/</a:t>
            </a:r>
            <a:r>
              <a:rPr lang="en-GB" sz="2000" dirty="0" smtClean="0">
                <a:solidFill>
                  <a:prstClr val="black"/>
                </a:solidFill>
              </a:rPr>
              <a:t> and </a:t>
            </a:r>
            <a:r>
              <a:rPr lang="en-GB" sz="2000" dirty="0" err="1" smtClean="0">
                <a:solidFill>
                  <a:prstClr val="black"/>
                </a:solidFill>
              </a:rPr>
              <a:t>Rightmove</a:t>
            </a:r>
            <a:r>
              <a:rPr lang="en-GB" sz="2000" dirty="0">
                <a:solidFill>
                  <a:prstClr val="black"/>
                </a:solidFill>
              </a:rPr>
              <a:t>: </a:t>
            </a:r>
            <a:r>
              <a:rPr lang="en-GB" sz="2000" dirty="0">
                <a:solidFill>
                  <a:prstClr val="black"/>
                </a:solidFill>
                <a:hlinkClick r:id="rId7"/>
              </a:rPr>
              <a:t>http://www.rightmove.co.uk</a:t>
            </a:r>
            <a:r>
              <a:rPr lang="en-GB" sz="2000" dirty="0" smtClean="0">
                <a:solidFill>
                  <a:prstClr val="black"/>
                </a:solidFill>
                <a:hlinkClick r:id="rId7"/>
              </a:rPr>
              <a:t>/</a:t>
            </a:r>
            <a:r>
              <a:rPr lang="en-GB" sz="2000" dirty="0" smtClean="0">
                <a:solidFill>
                  <a:prstClr val="black"/>
                </a:solidFill>
              </a:rPr>
              <a:t> are a little more narrow in their focus…</a:t>
            </a:r>
          </a:p>
        </p:txBody>
      </p:sp>
    </p:spTree>
    <p:extLst>
      <p:ext uri="{BB962C8B-B14F-4D97-AF65-F5344CB8AC3E}">
        <p14:creationId xmlns:p14="http://schemas.microsoft.com/office/powerpoint/2010/main" val="1694868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981</Words>
  <Application>Microsoft Office PowerPoint</Application>
  <PresentationFormat>On-screen Show (4:3)</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Changing Places</vt:lpstr>
      <vt:lpstr>What you need to know: content</vt:lpstr>
      <vt:lpstr>What you need to know: specialised concepts</vt:lpstr>
      <vt:lpstr>What do Geographers mean by ‘place’?</vt:lpstr>
      <vt:lpstr>A Geographical idea of place</vt:lpstr>
      <vt:lpstr>How do Geographers describe places?</vt:lpstr>
      <vt:lpstr>What makes places distinct?</vt:lpstr>
      <vt:lpstr>What makes places distinct?</vt:lpstr>
      <vt:lpstr>What makes places distinct?</vt:lpstr>
      <vt:lpstr>Continuity and Change</vt:lpstr>
      <vt:lpstr>Factors that change places</vt:lpstr>
      <vt:lpstr>Factors that change places</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Places:</dc:title>
  <dc:creator>setup-Software Setup Account</dc:creator>
  <cp:lastModifiedBy>setup-Software Setup Account</cp:lastModifiedBy>
  <cp:revision>23</cp:revision>
  <dcterms:created xsi:type="dcterms:W3CDTF">2016-11-30T19:46:43Z</dcterms:created>
  <dcterms:modified xsi:type="dcterms:W3CDTF">2016-12-08T14:23:19Z</dcterms:modified>
</cp:coreProperties>
</file>