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E73A-59C2-4B68-8726-EB2992A90A97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41B06-C67F-482D-BC12-6C1480ADC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56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E73A-59C2-4B68-8726-EB2992A90A97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41B06-C67F-482D-BC12-6C1480ADC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678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E73A-59C2-4B68-8726-EB2992A90A97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41B06-C67F-482D-BC12-6C1480ADC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237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E73A-59C2-4B68-8726-EB2992A90A97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41B06-C67F-482D-BC12-6C1480ADC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450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E73A-59C2-4B68-8726-EB2992A90A97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41B06-C67F-482D-BC12-6C1480ADC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417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E73A-59C2-4B68-8726-EB2992A90A97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41B06-C67F-482D-BC12-6C1480ADC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13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E73A-59C2-4B68-8726-EB2992A90A97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41B06-C67F-482D-BC12-6C1480ADC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02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E73A-59C2-4B68-8726-EB2992A90A97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41B06-C67F-482D-BC12-6C1480ADC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591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E73A-59C2-4B68-8726-EB2992A90A97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41B06-C67F-482D-BC12-6C1480ADC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02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E73A-59C2-4B68-8726-EB2992A90A97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41B06-C67F-482D-BC12-6C1480ADC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593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1E73A-59C2-4B68-8726-EB2992A90A97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41B06-C67F-482D-BC12-6C1480ADC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812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1E73A-59C2-4B68-8726-EB2992A90A97}" type="datetimeFigureOut">
              <a:rPr lang="en-GB" smtClean="0"/>
              <a:t>13/01/2017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41B06-C67F-482D-BC12-6C1480ADCD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285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cityuk.com/" TargetMode="External"/><Relationship Id="rId7" Type="http://schemas.openxmlformats.org/officeDocument/2006/relationships/hyperlink" Target="http://www.lordclementjones.org/creative-corner/how-to-develop-creative-clusters-keynote-in-manchester/" TargetMode="External"/><Relationship Id="rId2" Type="http://schemas.openxmlformats.org/officeDocument/2006/relationships/hyperlink" Target="https://www.theguardian.com/cities/2014/mar/10/slow-death-of-silicon-roundabout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nesta.org.uk/blog/ps200-million-programme-develop-uks-creative-clusters" TargetMode="External"/><Relationship Id="rId5" Type="http://schemas.openxmlformats.org/officeDocument/2006/relationships/hyperlink" Target="https://www.lepnetwork.net/growth-hubs/" TargetMode="External"/><Relationship Id="rId4" Type="http://schemas.openxmlformats.org/officeDocument/2006/relationships/hyperlink" Target="http://www.techcityuk.com/wp-content/uploads/2014/11/Guide-to-Business-Support-Services-Feb-19-2016-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7524" y="1978457"/>
            <a:ext cx="8568952" cy="1200329"/>
          </a:xfrm>
        </p:spPr>
        <p:txBody>
          <a:bodyPr>
            <a:spAutoFit/>
          </a:bodyPr>
          <a:lstStyle/>
          <a:p>
            <a:r>
              <a:rPr lang="en-GB" sz="7200" b="1" dirty="0" smtClean="0"/>
              <a:t>Changing Places</a:t>
            </a:r>
            <a:endParaRPr lang="en-GB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5934" y="4038600"/>
            <a:ext cx="7992132" cy="1600199"/>
          </a:xfrm>
        </p:spPr>
        <p:txBody>
          <a:bodyPr>
            <a:normAutofit/>
          </a:bodyPr>
          <a:lstStyle/>
          <a:p>
            <a:r>
              <a:rPr lang="en-GB" sz="4800" dirty="0" smtClean="0"/>
              <a:t>Resources and Reading 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75241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61555"/>
            <a:ext cx="9144000" cy="1077218"/>
          </a:xfrm>
        </p:spPr>
        <p:txBody>
          <a:bodyPr wrap="square">
            <a:spAutoFit/>
          </a:bodyPr>
          <a:lstStyle/>
          <a:p>
            <a:pPr algn="l"/>
            <a:r>
              <a:rPr lang="en-GB" sz="3200" b="1" dirty="0" smtClean="0"/>
              <a:t>1.3.7 – The rebranding process and players in rural places</a:t>
            </a:r>
            <a:endParaRPr lang="en-GB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89555" y="1348026"/>
            <a:ext cx="8964891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Resources:</a:t>
            </a:r>
          </a:p>
          <a:p>
            <a:pPr>
              <a:spcAft>
                <a:spcPts val="600"/>
              </a:spcAft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86625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61555"/>
            <a:ext cx="9144000" cy="1077218"/>
          </a:xfrm>
        </p:spPr>
        <p:txBody>
          <a:bodyPr wrap="square">
            <a:spAutoFit/>
          </a:bodyPr>
          <a:lstStyle/>
          <a:p>
            <a:pPr algn="l"/>
            <a:r>
              <a:rPr lang="en-GB" sz="3200" b="1" dirty="0" smtClean="0"/>
              <a:t>1.3.8 – Rural management and the challenges of continuity and change</a:t>
            </a:r>
            <a:endParaRPr lang="en-GB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89555" y="1348026"/>
            <a:ext cx="8964891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Resources:</a:t>
            </a:r>
          </a:p>
          <a:p>
            <a:pPr>
              <a:spcAft>
                <a:spcPts val="600"/>
              </a:spcAft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166678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61555"/>
            <a:ext cx="9144000" cy="1077218"/>
          </a:xfrm>
        </p:spPr>
        <p:txBody>
          <a:bodyPr wrap="square">
            <a:spAutoFit/>
          </a:bodyPr>
          <a:lstStyle/>
          <a:p>
            <a:pPr algn="l"/>
            <a:r>
              <a:rPr lang="en-GB" sz="3200" b="1" dirty="0" smtClean="0"/>
              <a:t>1.3.9 – The rebranding process and players in urban places</a:t>
            </a:r>
            <a:endParaRPr lang="en-GB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89555" y="1348026"/>
            <a:ext cx="8964891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Resources:</a:t>
            </a:r>
          </a:p>
          <a:p>
            <a:pPr>
              <a:spcAft>
                <a:spcPts val="600"/>
              </a:spcAft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93478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61555"/>
            <a:ext cx="9144000" cy="1077218"/>
          </a:xfrm>
        </p:spPr>
        <p:txBody>
          <a:bodyPr wrap="square">
            <a:spAutoFit/>
          </a:bodyPr>
          <a:lstStyle/>
          <a:p>
            <a:pPr algn="l"/>
            <a:r>
              <a:rPr lang="en-GB" sz="3200" b="1" dirty="0" smtClean="0"/>
              <a:t>1.3.10 – Urban management and the challenges of continuity and change</a:t>
            </a:r>
            <a:endParaRPr lang="en-GB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89555" y="1348026"/>
            <a:ext cx="8964891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Resources:</a:t>
            </a:r>
          </a:p>
          <a:p>
            <a:pPr>
              <a:spcAft>
                <a:spcPts val="600"/>
              </a:spcAft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88322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6000" y="216000"/>
            <a:ext cx="8532000" cy="707886"/>
          </a:xfrm>
        </p:spPr>
        <p:txBody>
          <a:bodyPr>
            <a:spAutoFit/>
          </a:bodyPr>
          <a:lstStyle/>
          <a:p>
            <a:r>
              <a:rPr lang="en-GB" sz="4000" b="1" dirty="0" smtClean="0"/>
              <a:t>Rationale</a:t>
            </a:r>
            <a:endParaRPr lang="en-GB" sz="4000" b="1" dirty="0"/>
          </a:p>
        </p:txBody>
      </p:sp>
      <p:sp>
        <p:nvSpPr>
          <p:cNvPr id="3" name="Rectangle 2"/>
          <p:cNvSpPr/>
          <p:nvPr/>
        </p:nvSpPr>
        <p:spPr>
          <a:xfrm>
            <a:off x="89555" y="1012666"/>
            <a:ext cx="8964891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This slideshow is intended to give you some starting points for background reading for this part of the course.  It is not meant to be an exhaustive list – you may find resources that are useful, too, but do not appear here.  Also, be aware that the lists of resources will change as the course progresses, so keep checking…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Some resources might bridge different parts of the </a:t>
            </a:r>
            <a:r>
              <a:rPr lang="en-GB" sz="2000" smtClean="0"/>
              <a:t>course and might </a:t>
            </a:r>
            <a:r>
              <a:rPr lang="en-GB" sz="2000" dirty="0" smtClean="0"/>
              <a:t>appear more than once.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It’s also important that you can identify where the specialised concepts relate to or are exemplified by aspects from the material you read/review.  The next slide gives details of these as provided in the specification.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92824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1861"/>
            <a:ext cx="9144000" cy="661720"/>
          </a:xfrm>
        </p:spPr>
        <p:txBody>
          <a:bodyPr wrap="square">
            <a:spAutoFit/>
          </a:bodyPr>
          <a:lstStyle/>
          <a:p>
            <a:r>
              <a:rPr lang="en-GB" sz="3700" b="1" dirty="0"/>
              <a:t>S</a:t>
            </a:r>
            <a:r>
              <a:rPr lang="en-GB" sz="3700" b="1" dirty="0" smtClean="0"/>
              <a:t>pecialised Concepts</a:t>
            </a:r>
            <a:endParaRPr lang="en-GB" sz="3700" b="1" dirty="0"/>
          </a:p>
        </p:txBody>
      </p:sp>
      <p:sp>
        <p:nvSpPr>
          <p:cNvPr id="3" name="Rectangle 2"/>
          <p:cNvSpPr/>
          <p:nvPr/>
        </p:nvSpPr>
        <p:spPr>
          <a:xfrm>
            <a:off x="89555" y="836712"/>
            <a:ext cx="8964891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b="1" dirty="0"/>
              <a:t>Adaptation</a:t>
            </a:r>
            <a:r>
              <a:rPr lang="en-GB" sz="2000" dirty="0"/>
              <a:t> – the ability to respond to changing events and to reduce current and future vulnerability to change</a:t>
            </a:r>
          </a:p>
          <a:p>
            <a:pPr>
              <a:spcAft>
                <a:spcPts val="600"/>
              </a:spcAft>
            </a:pPr>
            <a:r>
              <a:rPr lang="en-GB" sz="2000" b="1" dirty="0"/>
              <a:t>Attachment</a:t>
            </a:r>
            <a:r>
              <a:rPr lang="en-GB" sz="2000" dirty="0"/>
              <a:t> – the linkages between individuals and places</a:t>
            </a:r>
          </a:p>
          <a:p>
            <a:pPr>
              <a:spcAft>
                <a:spcPts val="600"/>
              </a:spcAft>
            </a:pPr>
            <a:r>
              <a:rPr lang="en-GB" sz="2000" b="1" dirty="0"/>
              <a:t>Globalisation</a:t>
            </a:r>
            <a:r>
              <a:rPr lang="en-GB" sz="2000" dirty="0"/>
              <a:t> – impact of world development on nations, regions and localities</a:t>
            </a:r>
          </a:p>
          <a:p>
            <a:pPr>
              <a:spcAft>
                <a:spcPts val="600"/>
              </a:spcAft>
            </a:pPr>
            <a:r>
              <a:rPr lang="en-GB" sz="2000" b="1" dirty="0"/>
              <a:t>Identity</a:t>
            </a:r>
            <a:r>
              <a:rPr lang="en-GB" sz="2000" dirty="0"/>
              <a:t> – how people view changing places from different perspectives and experiences</a:t>
            </a:r>
          </a:p>
          <a:p>
            <a:pPr>
              <a:spcAft>
                <a:spcPts val="600"/>
              </a:spcAft>
            </a:pPr>
            <a:r>
              <a:rPr lang="en-GB" sz="2000" b="1" dirty="0"/>
              <a:t>Inequality</a:t>
            </a:r>
            <a:r>
              <a:rPr lang="en-GB" sz="2000" dirty="0"/>
              <a:t> – social inequalities between people and places: income and wealth inequality as a threat to society</a:t>
            </a:r>
          </a:p>
          <a:p>
            <a:pPr>
              <a:spcAft>
                <a:spcPts val="600"/>
              </a:spcAft>
            </a:pPr>
            <a:r>
              <a:rPr lang="en-GB" sz="2000" b="1" dirty="0"/>
              <a:t>Interdependence</a:t>
            </a:r>
            <a:r>
              <a:rPr lang="en-GB" sz="2000" dirty="0"/>
              <a:t> – links between the economy and society: relations of mutual dependence and interdependence are worldwide and part of the world economy, trade, communications and production</a:t>
            </a:r>
          </a:p>
          <a:p>
            <a:pPr>
              <a:spcAft>
                <a:spcPts val="600"/>
              </a:spcAft>
            </a:pPr>
            <a:r>
              <a:rPr lang="en-GB" sz="2000" b="1" dirty="0"/>
              <a:t>Representation</a:t>
            </a:r>
            <a:r>
              <a:rPr lang="en-GB" sz="2000" dirty="0"/>
              <a:t> – how places are portrayed by formal and informal agencies: people represent what they see and experience; how people are represented in a political sense; how place is represented in literature, art and the media</a:t>
            </a:r>
          </a:p>
          <a:p>
            <a:pPr>
              <a:spcAft>
                <a:spcPts val="600"/>
              </a:spcAft>
            </a:pPr>
            <a:r>
              <a:rPr lang="en-GB" sz="2000" b="1" dirty="0"/>
              <a:t>Sustainability</a:t>
            </a:r>
            <a:r>
              <a:rPr lang="en-GB" sz="2000" dirty="0"/>
              <a:t> – linked to rebranding, marketing and place making</a:t>
            </a:r>
          </a:p>
          <a:p>
            <a:pPr>
              <a:spcAft>
                <a:spcPts val="600"/>
              </a:spcAft>
            </a:pPr>
            <a:r>
              <a:rPr lang="en-GB" sz="2000" b="1" dirty="0"/>
              <a:t>Thresholds</a:t>
            </a:r>
            <a:r>
              <a:rPr lang="en-GB" sz="2000" dirty="0"/>
              <a:t> – the minimum demand or population needed to support the provision of a good or service: the tipping point for change within places.</a:t>
            </a:r>
          </a:p>
        </p:txBody>
      </p:sp>
    </p:spTree>
    <p:extLst>
      <p:ext uri="{BB962C8B-B14F-4D97-AF65-F5344CB8AC3E}">
        <p14:creationId xmlns:p14="http://schemas.microsoft.com/office/powerpoint/2010/main" val="285744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16000"/>
            <a:ext cx="9144000" cy="707886"/>
          </a:xfrm>
        </p:spPr>
        <p:txBody>
          <a:bodyPr wrap="square">
            <a:spAutoFit/>
          </a:bodyPr>
          <a:lstStyle/>
          <a:p>
            <a:pPr algn="l"/>
            <a:r>
              <a:rPr lang="en-GB" sz="4000" b="1" dirty="0" smtClean="0"/>
              <a:t>1.3.1 – Relationships and Connections </a:t>
            </a:r>
            <a:endParaRPr lang="en-GB" sz="4000" b="1" dirty="0"/>
          </a:p>
        </p:txBody>
      </p:sp>
      <p:sp>
        <p:nvSpPr>
          <p:cNvPr id="3" name="Rectangle 2"/>
          <p:cNvSpPr/>
          <p:nvPr/>
        </p:nvSpPr>
        <p:spPr>
          <a:xfrm>
            <a:off x="89555" y="1012666"/>
            <a:ext cx="8964891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Resources:</a:t>
            </a:r>
          </a:p>
          <a:p>
            <a:pPr>
              <a:spcAft>
                <a:spcPts val="600"/>
              </a:spcAft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33650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16000"/>
            <a:ext cx="9144000" cy="707886"/>
          </a:xfrm>
        </p:spPr>
        <p:txBody>
          <a:bodyPr wrap="square">
            <a:spAutoFit/>
          </a:bodyPr>
          <a:lstStyle/>
          <a:p>
            <a:pPr algn="l"/>
            <a:r>
              <a:rPr lang="en-GB" sz="4000" b="1" dirty="0" smtClean="0"/>
              <a:t>1.3.2 – Meaning and Representation</a:t>
            </a:r>
            <a:endParaRPr lang="en-GB" sz="4000" b="1" dirty="0"/>
          </a:p>
        </p:txBody>
      </p:sp>
      <p:sp>
        <p:nvSpPr>
          <p:cNvPr id="3" name="Rectangle 2"/>
          <p:cNvSpPr/>
          <p:nvPr/>
        </p:nvSpPr>
        <p:spPr>
          <a:xfrm>
            <a:off x="89555" y="1012666"/>
            <a:ext cx="8964891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Resources:</a:t>
            </a:r>
          </a:p>
          <a:p>
            <a:pPr>
              <a:spcAft>
                <a:spcPts val="600"/>
              </a:spcAft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9354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61555"/>
            <a:ext cx="9144000" cy="1077218"/>
          </a:xfrm>
        </p:spPr>
        <p:txBody>
          <a:bodyPr wrap="square">
            <a:spAutoFit/>
          </a:bodyPr>
          <a:lstStyle/>
          <a:p>
            <a:pPr algn="l"/>
            <a:r>
              <a:rPr lang="en-GB" sz="3200" b="1" dirty="0" smtClean="0"/>
              <a:t>1.3.3 – Changes over time in the economic characteristics of places</a:t>
            </a:r>
            <a:endParaRPr lang="en-GB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89555" y="1348026"/>
            <a:ext cx="8964891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Resources:</a:t>
            </a:r>
          </a:p>
          <a:p>
            <a:pPr>
              <a:spcAft>
                <a:spcPts val="600"/>
              </a:spcAft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3308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61555"/>
            <a:ext cx="9144000" cy="1077218"/>
          </a:xfrm>
        </p:spPr>
        <p:txBody>
          <a:bodyPr wrap="square">
            <a:spAutoFit/>
          </a:bodyPr>
          <a:lstStyle/>
          <a:p>
            <a:pPr algn="l"/>
            <a:r>
              <a:rPr lang="en-GB" sz="3200" b="1" dirty="0" smtClean="0"/>
              <a:t>1.3.4 – Economic change and social inequalities in deindustrialised urban places</a:t>
            </a:r>
            <a:endParaRPr lang="en-GB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89555" y="1348026"/>
            <a:ext cx="8964891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Resources:</a:t>
            </a:r>
          </a:p>
          <a:p>
            <a:pPr>
              <a:spcAft>
                <a:spcPts val="600"/>
              </a:spcAft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53180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61555"/>
            <a:ext cx="9144000" cy="1077218"/>
          </a:xfrm>
        </p:spPr>
        <p:txBody>
          <a:bodyPr wrap="square">
            <a:spAutoFit/>
          </a:bodyPr>
          <a:lstStyle/>
          <a:p>
            <a:pPr algn="l"/>
            <a:r>
              <a:rPr lang="en-GB" sz="3200" b="1" dirty="0" smtClean="0"/>
              <a:t>1.3.5 – The service economy (tertiary) and its social and economic impacts</a:t>
            </a:r>
            <a:endParaRPr lang="en-GB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89555" y="1348026"/>
            <a:ext cx="8964891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Resources:</a:t>
            </a:r>
          </a:p>
          <a:p>
            <a:pPr>
              <a:spcAft>
                <a:spcPts val="600"/>
              </a:spcAft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538496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61555"/>
            <a:ext cx="9144000" cy="1077218"/>
          </a:xfrm>
        </p:spPr>
        <p:txBody>
          <a:bodyPr wrap="square">
            <a:spAutoFit/>
          </a:bodyPr>
          <a:lstStyle/>
          <a:p>
            <a:pPr algn="l"/>
            <a:r>
              <a:rPr lang="en-GB" sz="3200" b="1" dirty="0" smtClean="0"/>
              <a:t>1.3.6 – The 21</a:t>
            </a:r>
            <a:r>
              <a:rPr lang="en-GB" sz="3200" b="1" baseline="30000" dirty="0" smtClean="0"/>
              <a:t>st</a:t>
            </a:r>
            <a:r>
              <a:rPr lang="en-GB" sz="3200" b="1" dirty="0" smtClean="0"/>
              <a:t> century knowledge economy (quaternary) and its social and economic impacts</a:t>
            </a:r>
            <a:endParaRPr lang="en-GB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89555" y="1348026"/>
            <a:ext cx="8964891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2000" dirty="0" smtClean="0"/>
              <a:t>Resources:</a:t>
            </a:r>
          </a:p>
          <a:p>
            <a:pPr>
              <a:spcAft>
                <a:spcPts val="600"/>
              </a:spcAft>
            </a:pPr>
            <a:r>
              <a:rPr lang="en-GB" sz="2000" dirty="0" smtClean="0"/>
              <a:t>In the Reading </a:t>
            </a:r>
            <a:r>
              <a:rPr lang="en-GB" sz="2000" dirty="0"/>
              <a:t>material </a:t>
            </a:r>
            <a:r>
              <a:rPr lang="en-GB" sz="2000" dirty="0" smtClean="0"/>
              <a:t>folder on the school website:</a:t>
            </a:r>
            <a:endParaRPr lang="en-GB" sz="2000" dirty="0"/>
          </a:p>
          <a:p>
            <a:pPr marL="357188">
              <a:spcAft>
                <a:spcPts val="600"/>
              </a:spcAft>
            </a:pPr>
            <a:r>
              <a:rPr lang="en-GB" dirty="0" smtClean="0"/>
              <a:t>Capturing the Growth Potential – Clusters in the UK.pdf</a:t>
            </a:r>
          </a:p>
          <a:p>
            <a:pPr marL="357188">
              <a:spcAft>
                <a:spcPts val="600"/>
              </a:spcAft>
            </a:pPr>
            <a:r>
              <a:rPr lang="en-GB" dirty="0" smtClean="0"/>
              <a:t>Knowledge Clusters.pdf</a:t>
            </a:r>
          </a:p>
          <a:p>
            <a:pPr marL="357188">
              <a:spcAft>
                <a:spcPts val="600"/>
              </a:spcAft>
            </a:pPr>
            <a:r>
              <a:rPr lang="en-GB" dirty="0" smtClean="0"/>
              <a:t>The </a:t>
            </a:r>
            <a:r>
              <a:rPr lang="en-GB" dirty="0"/>
              <a:t>Evolution of Knowledge Clusters </a:t>
            </a:r>
            <a:r>
              <a:rPr lang="en-GB" dirty="0" smtClean="0"/>
              <a:t>– R Huggins.pdf</a:t>
            </a:r>
            <a:endParaRPr lang="en-GB" dirty="0"/>
          </a:p>
          <a:p>
            <a:pPr>
              <a:spcAft>
                <a:spcPts val="600"/>
              </a:spcAft>
            </a:pPr>
            <a:r>
              <a:rPr lang="en-GB" sz="2000" dirty="0" smtClean="0"/>
              <a:t>External resources and suggested reading:</a:t>
            </a:r>
          </a:p>
          <a:p>
            <a:pPr marL="357188">
              <a:spcAft>
                <a:spcPts val="600"/>
              </a:spcAft>
            </a:pPr>
            <a:r>
              <a:rPr lang="en-GB" dirty="0" smtClean="0"/>
              <a:t>The slow death of </a:t>
            </a:r>
            <a:r>
              <a:rPr lang="en-GB" dirty="0"/>
              <a:t>Silicon Roundabout </a:t>
            </a:r>
            <a:r>
              <a:rPr lang="en-GB" sz="1600" dirty="0"/>
              <a:t>(</a:t>
            </a:r>
            <a:r>
              <a:rPr lang="en-GB" sz="1600" dirty="0">
                <a:hlinkClick r:id="rId2"/>
              </a:rPr>
              <a:t>https://</a:t>
            </a:r>
            <a:r>
              <a:rPr lang="en-GB" sz="1600" dirty="0" smtClean="0">
                <a:hlinkClick r:id="rId2"/>
              </a:rPr>
              <a:t>www.theguardian.com/cities/2014/mar/10/slow-death-of-silicon-roundabout</a:t>
            </a:r>
            <a:r>
              <a:rPr lang="en-GB" sz="1600" dirty="0" smtClean="0"/>
              <a:t>)</a:t>
            </a:r>
          </a:p>
          <a:p>
            <a:pPr marL="357188">
              <a:spcAft>
                <a:spcPts val="600"/>
              </a:spcAft>
            </a:pPr>
            <a:r>
              <a:rPr lang="en-GB" sz="1600" dirty="0">
                <a:hlinkClick r:id="rId3"/>
              </a:rPr>
              <a:t>http://www.techcityuk.com</a:t>
            </a:r>
            <a:r>
              <a:rPr lang="en-GB" sz="1600" dirty="0" smtClean="0">
                <a:hlinkClick r:id="rId3"/>
              </a:rPr>
              <a:t>/</a:t>
            </a:r>
            <a:endParaRPr lang="en-GB" sz="1600" dirty="0" smtClean="0"/>
          </a:p>
          <a:p>
            <a:pPr marL="357188">
              <a:spcAft>
                <a:spcPts val="600"/>
              </a:spcAft>
            </a:pPr>
            <a:r>
              <a:rPr lang="en-GB" sz="1600" dirty="0">
                <a:hlinkClick r:id="rId4"/>
              </a:rPr>
              <a:t>http://</a:t>
            </a:r>
            <a:r>
              <a:rPr lang="en-GB" sz="1600" dirty="0" smtClean="0">
                <a:hlinkClick r:id="rId4"/>
              </a:rPr>
              <a:t>www.techcityuk.com/wp-content/uploads/2014/11/Guide-to-Business-Support-Services-Feb-19-2016-1.pdf</a:t>
            </a:r>
            <a:endParaRPr lang="en-GB" sz="1600" dirty="0" smtClean="0"/>
          </a:p>
          <a:p>
            <a:pPr marL="357188">
              <a:spcAft>
                <a:spcPts val="600"/>
              </a:spcAft>
            </a:pPr>
            <a:r>
              <a:rPr lang="en-GB" sz="1600" dirty="0">
                <a:hlinkClick r:id="rId5"/>
              </a:rPr>
              <a:t>https://www.lepnetwork.net/growth-hubs</a:t>
            </a:r>
            <a:r>
              <a:rPr lang="en-GB" sz="1600" dirty="0" smtClean="0">
                <a:hlinkClick r:id="rId5"/>
              </a:rPr>
              <a:t>/</a:t>
            </a:r>
            <a:endParaRPr lang="en-GB" sz="1600" dirty="0" smtClean="0"/>
          </a:p>
          <a:p>
            <a:pPr marL="357188">
              <a:spcAft>
                <a:spcPts val="600"/>
              </a:spcAft>
            </a:pPr>
            <a:r>
              <a:rPr lang="en-GB" sz="1600" dirty="0">
                <a:hlinkClick r:id="rId6"/>
              </a:rPr>
              <a:t>http://</a:t>
            </a:r>
            <a:r>
              <a:rPr lang="en-GB" sz="1600" dirty="0" smtClean="0">
                <a:hlinkClick r:id="rId6"/>
              </a:rPr>
              <a:t>www.nesta.org.uk/blog/ps200-million-programme-develop-uks-creative-clusters</a:t>
            </a:r>
            <a:endParaRPr lang="en-GB" sz="1600" dirty="0" smtClean="0"/>
          </a:p>
          <a:p>
            <a:pPr marL="357188">
              <a:spcAft>
                <a:spcPts val="600"/>
              </a:spcAft>
            </a:pPr>
            <a:r>
              <a:rPr lang="en-GB" sz="1600" dirty="0">
                <a:hlinkClick r:id="rId7"/>
              </a:rPr>
              <a:t>http://www.lordclementjones.org/creative-corner/how-to-develop-creative-clusters-keynote-in-manchester</a:t>
            </a:r>
            <a:r>
              <a:rPr lang="en-GB" sz="1600" dirty="0" smtClean="0">
                <a:hlinkClick r:id="rId7"/>
              </a:rPr>
              <a:t>/</a:t>
            </a: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230651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488</Words>
  <Application>Microsoft Office PowerPoint</Application>
  <PresentationFormat>On-screen Show (4:3)</PresentationFormat>
  <Paragraphs>47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Changing Places</vt:lpstr>
      <vt:lpstr>Rationale</vt:lpstr>
      <vt:lpstr>Specialised Concepts</vt:lpstr>
      <vt:lpstr>1.3.1 – Relationships and Connections </vt:lpstr>
      <vt:lpstr>1.3.2 – Meaning and Representation</vt:lpstr>
      <vt:lpstr>1.3.3 – Changes over time in the economic characteristics of places</vt:lpstr>
      <vt:lpstr>1.3.4 – Economic change and social inequalities in deindustrialised urban places</vt:lpstr>
      <vt:lpstr>1.3.5 – The service economy (tertiary) and its social and economic impacts</vt:lpstr>
      <vt:lpstr>1.3.6 – The 21st century knowledge economy (quaternary) and its social and economic impacts</vt:lpstr>
      <vt:lpstr>1.3.7 – The rebranding process and players in rural places</vt:lpstr>
      <vt:lpstr>1.3.8 – Rural management and the challenges of continuity and change</vt:lpstr>
      <vt:lpstr>1.3.9 – The rebranding process and players in urban places</vt:lpstr>
      <vt:lpstr>1.3.10 – Urban management and the challenges of continuity and change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Changing Places</dc:title>
  <dc:creator>setup-Software Setup Account</dc:creator>
  <cp:lastModifiedBy>setup-Software Setup Account</cp:lastModifiedBy>
  <cp:revision>14</cp:revision>
  <dcterms:created xsi:type="dcterms:W3CDTF">2017-01-03T11:38:45Z</dcterms:created>
  <dcterms:modified xsi:type="dcterms:W3CDTF">2017-01-13T14:42:31Z</dcterms:modified>
</cp:coreProperties>
</file>