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8" r:id="rId4"/>
    <p:sldId id="276" r:id="rId5"/>
    <p:sldId id="277" r:id="rId6"/>
    <p:sldId id="283" r:id="rId7"/>
    <p:sldId id="272" r:id="rId8"/>
    <p:sldId id="280" r:id="rId9"/>
    <p:sldId id="281" r:id="rId10"/>
    <p:sldId id="279" r:id="rId11"/>
    <p:sldId id="275" r:id="rId12"/>
    <p:sldId id="284" r:id="rId13"/>
    <p:sldId id="285" r:id="rId14"/>
    <p:sldId id="282" r:id="rId15"/>
    <p:sldId id="274" r:id="rId16"/>
    <p:sldId id="273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45" autoAdjust="0"/>
  </p:normalViewPr>
  <p:slideViewPr>
    <p:cSldViewPr snapToGrid="0">
      <p:cViewPr varScale="1">
        <p:scale>
          <a:sx n="98" d="100"/>
          <a:sy n="98" d="100"/>
        </p:scale>
        <p:origin x="-19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45DE-22FD-4E1C-BD74-E980247329EE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01D3-BA2E-49E0-9A40-91D9658E9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8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http://www.rsnonline.org.uk/services/funds-available-for-dorset-rural-transport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 smtClean="0"/>
              <a:t>Health data:</a:t>
            </a:r>
            <a:r>
              <a:rPr lang="en-GB" sz="1000" baseline="0" dirty="0" smtClean="0"/>
              <a:t> http://www.rsnonline.org.uk/services/rural-idyll-masks-poor-rural-health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BCC study: http://www.rsnonline.org.uk/services/rural-businesses-lack-reliable-broadband-%E2%80%93-study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1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8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3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8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5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E479-B032-4484-BB2A-60D1C2D35D89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ociety/2016/may/31/uk-readers-on-the-problem-of-second-hom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akedistrict.gov.uk/__data/assets/pdf_file/0005/410873/Review-of-second-home-data-and-assessment-of-effects-on-rural-communities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nonline.org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v.wales/newsroom/health-and-social-services/2016/160324centre/?lang=en" TargetMode="External"/><Relationship Id="rId5" Type="http://schemas.openxmlformats.org/officeDocument/2006/relationships/hyperlink" Target="http://gov.wales/newsroom/science-and-technology/2016/11001754/?lang=en" TargetMode="External"/><Relationship Id="rId4" Type="http://schemas.openxmlformats.org/officeDocument/2006/relationships/hyperlink" Target="https://ruralengland.org/wp-content/uploads/2017/01/SORS-2016-summary-repor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landtrusts.org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ercl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nwall.gov.uk/media/17171641/bn11-second-and-holiday-homes-v2-dec-1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ornwall.gov.uk/media/17171641/bn11-second-and-holiday-homes-v2-dec-1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nwall.gov.uk/media/17171641/bn11-second-and-holiday-homes-v2-dec-15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1978457"/>
            <a:ext cx="8568952" cy="1200329"/>
          </a:xfrm>
        </p:spPr>
        <p:txBody>
          <a:bodyPr>
            <a:spAutoFit/>
          </a:bodyPr>
          <a:lstStyle/>
          <a:p>
            <a:r>
              <a:rPr lang="en-GB" sz="7200" b="1" dirty="0" smtClean="0"/>
              <a:t>Changing Places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1446550"/>
          </a:xfrm>
        </p:spPr>
        <p:txBody>
          <a:bodyPr>
            <a:spAutoFit/>
          </a:bodyPr>
          <a:lstStyle/>
          <a:p>
            <a:r>
              <a:rPr lang="en-GB" sz="4400" dirty="0" smtClean="0"/>
              <a:t>1.3.8: Rural management and the challenges of continuity and change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667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1440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/>
              <a:t>Managing r</a:t>
            </a:r>
            <a:r>
              <a:rPr lang="en-GB" sz="2800" b="1" dirty="0" smtClean="0"/>
              <a:t>ural </a:t>
            </a:r>
            <a:r>
              <a:rPr lang="en-GB" sz="2800" b="1" dirty="0"/>
              <a:t>c</a:t>
            </a:r>
            <a:r>
              <a:rPr lang="en-GB" sz="2800" b="1" dirty="0" smtClean="0"/>
              <a:t>hange &amp; inequality in diverse communities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72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Issue: Second-homes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1939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Further reading:</a:t>
            </a:r>
          </a:p>
          <a:p>
            <a:pPr>
              <a:spcAft>
                <a:spcPts val="1200"/>
              </a:spcAft>
            </a:pP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://www.theguardian.com/society/2016/may/31/uk-readers-on-the-problem-of-second-homes</a:t>
            </a:r>
            <a:endParaRPr lang="en-GB" sz="1600" dirty="0"/>
          </a:p>
          <a:p>
            <a:pPr>
              <a:spcAft>
                <a:spcPts val="1200"/>
              </a:spcAft>
            </a:pPr>
            <a:r>
              <a:rPr lang="en-GB" sz="1600" dirty="0">
                <a:hlinkClick r:id="rId4"/>
              </a:rPr>
              <a:t>http://www.lakedistrict.gov.uk/__data/assets/pdf_file/0005/410873/Review-of-second-home-data-and-assessment-of-effects-on-rural-communities.pdf</a:t>
            </a:r>
            <a:r>
              <a:rPr lang="en-GB" sz="1600" dirty="0"/>
              <a:t> 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638" y="2761854"/>
            <a:ext cx="8938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i="1" dirty="0" smtClean="0"/>
              <a:t>Identify some of the conflicts described in these resources</a:t>
            </a:r>
          </a:p>
          <a:p>
            <a:pPr algn="ctr">
              <a:spcAft>
                <a:spcPts val="600"/>
              </a:spcAft>
            </a:pPr>
            <a:r>
              <a:rPr lang="en-GB" sz="2000" i="1" dirty="0" smtClean="0"/>
              <a:t>How are these conflicts being addressed?</a:t>
            </a:r>
          </a:p>
          <a:p>
            <a:pPr algn="ctr">
              <a:spcAft>
                <a:spcPts val="600"/>
              </a:spcAft>
            </a:pPr>
            <a:r>
              <a:rPr lang="en-GB" sz="2000" i="1" dirty="0" smtClean="0"/>
              <a:t>Why do you think some councils/authorities have felt the need to manage/control second home ownership?</a:t>
            </a:r>
            <a:endParaRPr lang="en-GB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685800" y="4841329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Fieldwork opportunities?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780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5" grpId="0" uiExpand="1" build="p" bldLvl="5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2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Issue: </a:t>
            </a:r>
            <a:r>
              <a:rPr lang="en-GB" sz="2400" b="1" u="sng" dirty="0" smtClean="0">
                <a:solidFill>
                  <a:srgbClr val="C00000"/>
                </a:solidFill>
                <a:ea typeface="+mj-ea"/>
                <a:cs typeface="+mj-cs"/>
              </a:rPr>
              <a:t>Transport</a:t>
            </a:r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GB" sz="2400" b="1" dirty="0">
                <a:solidFill>
                  <a:srgbClr val="C00000"/>
                </a:solidFill>
                <a:ea typeface="+mj-ea"/>
                <a:cs typeface="+mj-cs"/>
              </a:rPr>
              <a:t>and service </a:t>
            </a:r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provision, including broadband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1440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/>
              <a:t>Managing r</a:t>
            </a:r>
            <a:r>
              <a:rPr lang="en-GB" sz="2800" b="1" dirty="0" smtClean="0"/>
              <a:t>ural </a:t>
            </a:r>
            <a:r>
              <a:rPr lang="en-GB" sz="2800" b="1" dirty="0"/>
              <a:t>c</a:t>
            </a:r>
            <a:r>
              <a:rPr lang="en-GB" sz="2800" b="1" dirty="0" smtClean="0"/>
              <a:t>hange &amp; inequality in diverse communities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22193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Rural dwellers travel further than urban dwellers and mainly by car (59% of journeys)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11% don’t have access to a car (28% in urban areas) – </a:t>
            </a:r>
            <a:r>
              <a:rPr lang="en-GB" i="1" dirty="0" smtClean="0"/>
              <a:t>reasons for these differences?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1/3 rural residents find public transport inadequate (irregular service, timetable doesn’t match requirements…) – </a:t>
            </a:r>
            <a:r>
              <a:rPr lang="en-GB" i="1" dirty="0" smtClean="0"/>
              <a:t>why is this more likely/an issue in rural areas?</a:t>
            </a:r>
          </a:p>
          <a:p>
            <a:pPr>
              <a:spcAft>
                <a:spcPts val="1200"/>
              </a:spcAft>
            </a:pPr>
            <a:r>
              <a:rPr lang="en-GB" i="1" dirty="0" smtClean="0"/>
              <a:t>How and why might these be exacerbated by rural populations ageing?</a:t>
            </a:r>
          </a:p>
        </p:txBody>
      </p:sp>
    </p:spTree>
    <p:extLst>
      <p:ext uri="{BB962C8B-B14F-4D97-AF65-F5344CB8AC3E}">
        <p14:creationId xmlns:p14="http://schemas.microsoft.com/office/powerpoint/2010/main" val="11452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2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Issue: Transport </a:t>
            </a:r>
            <a:r>
              <a:rPr lang="en-GB" sz="2400" b="1" dirty="0">
                <a:solidFill>
                  <a:srgbClr val="C00000"/>
                </a:solidFill>
                <a:ea typeface="+mj-ea"/>
                <a:cs typeface="+mj-cs"/>
              </a:rPr>
              <a:t>and </a:t>
            </a:r>
            <a:r>
              <a:rPr lang="en-GB" sz="2400" b="1" u="sng" dirty="0">
                <a:solidFill>
                  <a:srgbClr val="C00000"/>
                </a:solidFill>
                <a:ea typeface="+mj-ea"/>
                <a:cs typeface="+mj-cs"/>
              </a:rPr>
              <a:t>service </a:t>
            </a:r>
            <a:r>
              <a:rPr lang="en-GB" sz="2400" b="1" u="sng" dirty="0" smtClean="0">
                <a:solidFill>
                  <a:srgbClr val="C00000"/>
                </a:solidFill>
                <a:ea typeface="+mj-ea"/>
                <a:cs typeface="+mj-cs"/>
              </a:rPr>
              <a:t>provision</a:t>
            </a:r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, including broadband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1440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/>
              <a:t>Managing r</a:t>
            </a:r>
            <a:r>
              <a:rPr lang="en-GB" sz="2800" b="1" dirty="0" smtClean="0"/>
              <a:t>ural </a:t>
            </a:r>
            <a:r>
              <a:rPr lang="en-GB" sz="2800" b="1" dirty="0"/>
              <a:t>c</a:t>
            </a:r>
            <a:r>
              <a:rPr lang="en-GB" sz="2800" b="1" dirty="0" smtClean="0"/>
              <a:t>hange &amp; inequality in diverse communities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221939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Despite ageing </a:t>
            </a:r>
            <a:r>
              <a:rPr lang="en-GB" dirty="0" smtClean="0"/>
              <a:t>populations, </a:t>
            </a:r>
            <a:r>
              <a:rPr lang="en-GB" dirty="0"/>
              <a:t>rural </a:t>
            </a:r>
            <a:r>
              <a:rPr lang="en-GB" dirty="0" smtClean="0"/>
              <a:t>dwellers are generally </a:t>
            </a:r>
            <a:r>
              <a:rPr lang="en-GB" dirty="0"/>
              <a:t>healthier now than in past (</a:t>
            </a:r>
            <a:r>
              <a:rPr lang="en-GB" i="1" dirty="0"/>
              <a:t>why</a:t>
            </a:r>
            <a:r>
              <a:rPr lang="en-GB" i="1" dirty="0" smtClean="0"/>
              <a:t>?</a:t>
            </a:r>
            <a:r>
              <a:rPr lang="en-GB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GB" dirty="0"/>
              <a:t>B</a:t>
            </a:r>
            <a:r>
              <a:rPr lang="en-GB" dirty="0" smtClean="0"/>
              <a:t>ut 20% </a:t>
            </a:r>
            <a:r>
              <a:rPr lang="en-GB" dirty="0"/>
              <a:t>of rural residents live </a:t>
            </a:r>
            <a:r>
              <a:rPr lang="en-GB" dirty="0" smtClean="0"/>
              <a:t>&gt; 4km from a </a:t>
            </a:r>
            <a:r>
              <a:rPr lang="en-GB" dirty="0"/>
              <a:t>GP </a:t>
            </a:r>
            <a:r>
              <a:rPr lang="en-GB" dirty="0" smtClean="0"/>
              <a:t>surgery (c.f. 2% in </a:t>
            </a:r>
            <a:r>
              <a:rPr lang="en-GB" dirty="0"/>
              <a:t>urban </a:t>
            </a:r>
            <a:r>
              <a:rPr lang="en-GB" dirty="0" smtClean="0"/>
              <a:t>areas).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4</a:t>
            </a:r>
            <a:r>
              <a:rPr lang="en-GB" dirty="0" smtClean="0"/>
              <a:t>5</a:t>
            </a:r>
            <a:r>
              <a:rPr lang="en-GB" dirty="0"/>
              <a:t>% of rural households are </a:t>
            </a:r>
            <a:r>
              <a:rPr lang="en-GB" dirty="0" smtClean="0"/>
              <a:t>&gt; 8km from a </a:t>
            </a:r>
            <a:r>
              <a:rPr lang="en-GB" dirty="0"/>
              <a:t>hospital compared </a:t>
            </a:r>
            <a:r>
              <a:rPr lang="en-GB" dirty="0" smtClean="0"/>
              <a:t>(c.f. 3% </a:t>
            </a:r>
            <a:r>
              <a:rPr lang="en-GB" dirty="0"/>
              <a:t>of urban </a:t>
            </a:r>
            <a:r>
              <a:rPr lang="en-GB" dirty="0" smtClean="0"/>
              <a:t>households)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An estimated 300-500 village shops close each year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Loss of Post Offices and pubs as well as health services and primary schools (latter as result of ageing population) – </a:t>
            </a:r>
            <a:r>
              <a:rPr lang="en-GB" i="1" dirty="0" smtClean="0"/>
              <a:t>Why are these services important?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Cost of goods and services in rural areas often higher than in urban areas – </a:t>
            </a:r>
            <a:r>
              <a:rPr lang="en-GB" i="1" dirty="0" smtClean="0"/>
              <a:t>explain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Some chains have opened village stores (e.g. Coop, BF) but spending doesn’t stay in the village –</a:t>
            </a:r>
            <a:r>
              <a:rPr lang="en-GB" i="1" dirty="0" smtClean="0"/>
              <a:t> why not, and why is this an issue?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55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2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Issue: Transport </a:t>
            </a:r>
            <a:r>
              <a:rPr lang="en-GB" sz="2400" b="1" dirty="0">
                <a:solidFill>
                  <a:srgbClr val="C00000"/>
                </a:solidFill>
                <a:ea typeface="+mj-ea"/>
                <a:cs typeface="+mj-cs"/>
              </a:rPr>
              <a:t>and </a:t>
            </a:r>
            <a:r>
              <a:rPr lang="en-GB" sz="2400" b="1" u="sng" dirty="0">
                <a:solidFill>
                  <a:srgbClr val="C00000"/>
                </a:solidFill>
                <a:ea typeface="+mj-ea"/>
                <a:cs typeface="+mj-cs"/>
              </a:rPr>
              <a:t>service </a:t>
            </a:r>
            <a:r>
              <a:rPr lang="en-GB" sz="2400" b="1" u="sng" dirty="0" smtClean="0">
                <a:solidFill>
                  <a:srgbClr val="C00000"/>
                </a:solidFill>
                <a:ea typeface="+mj-ea"/>
                <a:cs typeface="+mj-cs"/>
              </a:rPr>
              <a:t>provision</a:t>
            </a:r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, </a:t>
            </a:r>
            <a:r>
              <a:rPr lang="en-GB" sz="2400" b="1" u="sng" dirty="0" smtClean="0">
                <a:solidFill>
                  <a:srgbClr val="C00000"/>
                </a:solidFill>
                <a:ea typeface="+mj-ea"/>
                <a:cs typeface="+mj-cs"/>
              </a:rPr>
              <a:t>including broadband</a:t>
            </a:r>
            <a:endParaRPr lang="en-GB" sz="2400" b="1" u="sng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1440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/>
              <a:t>Managing r</a:t>
            </a:r>
            <a:r>
              <a:rPr lang="en-GB" sz="2800" b="1" dirty="0" smtClean="0"/>
              <a:t>ural </a:t>
            </a:r>
            <a:r>
              <a:rPr lang="en-GB" sz="2800" b="1" dirty="0"/>
              <a:t>c</a:t>
            </a:r>
            <a:r>
              <a:rPr lang="en-GB" sz="2800" b="1" dirty="0" smtClean="0"/>
              <a:t>hange &amp; inequality in diverse communities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221939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Study by the British Chambers of Commerce (published 27/03/17) shows that firms in rural areas are at least twice as likely to have unreliable connections (30%) as those in towns (15%), inner cities (13%), and suburban areas (12%).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243 rural banks closed in 2014 due to success of online banking: a double whammy for rural areas where access to broadband is often limited (see above + Digital Exclusion in previous lesson)</a:t>
            </a:r>
          </a:p>
          <a:p>
            <a:pPr>
              <a:spcAft>
                <a:spcPts val="1200"/>
              </a:spcAft>
            </a:pPr>
            <a:r>
              <a:rPr lang="en-GB" i="1" dirty="0" smtClean="0"/>
              <a:t>How can these lead to rural poverty/deprivation/exclusion?</a:t>
            </a:r>
          </a:p>
        </p:txBody>
      </p:sp>
    </p:spTree>
    <p:extLst>
      <p:ext uri="{BB962C8B-B14F-4D97-AF65-F5344CB8AC3E}">
        <p14:creationId xmlns:p14="http://schemas.microsoft.com/office/powerpoint/2010/main" val="28322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2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Issue: Transport </a:t>
            </a:r>
            <a:r>
              <a:rPr lang="en-GB" sz="2400" b="1" dirty="0">
                <a:solidFill>
                  <a:srgbClr val="C00000"/>
                </a:solidFill>
                <a:ea typeface="+mj-ea"/>
                <a:cs typeface="+mj-cs"/>
              </a:rPr>
              <a:t>and </a:t>
            </a:r>
            <a:r>
              <a:rPr lang="en-GB" sz="2400" b="1" u="sng" dirty="0">
                <a:solidFill>
                  <a:srgbClr val="C00000"/>
                </a:solidFill>
                <a:ea typeface="+mj-ea"/>
                <a:cs typeface="+mj-cs"/>
              </a:rPr>
              <a:t>service </a:t>
            </a:r>
            <a:r>
              <a:rPr lang="en-GB" sz="2400" b="1" u="sng" dirty="0" smtClean="0">
                <a:solidFill>
                  <a:srgbClr val="C00000"/>
                </a:solidFill>
                <a:ea typeface="+mj-ea"/>
                <a:cs typeface="+mj-cs"/>
              </a:rPr>
              <a:t>provision</a:t>
            </a:r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, </a:t>
            </a:r>
            <a:r>
              <a:rPr lang="en-GB" sz="2400" b="1" u="sng" dirty="0" smtClean="0">
                <a:solidFill>
                  <a:srgbClr val="C00000"/>
                </a:solidFill>
                <a:ea typeface="+mj-ea"/>
                <a:cs typeface="+mj-cs"/>
              </a:rPr>
              <a:t>including broadband</a:t>
            </a:r>
            <a:endParaRPr lang="en-GB" sz="2400" b="1" u="sng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13611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Further reading:</a:t>
            </a:r>
          </a:p>
          <a:p>
            <a:pPr>
              <a:spcAft>
                <a:spcPts val="1200"/>
              </a:spcAft>
            </a:pPr>
            <a:r>
              <a:rPr lang="en-GB" dirty="0"/>
              <a:t>Rural Services </a:t>
            </a:r>
            <a:r>
              <a:rPr lang="en-GB" dirty="0" smtClean="0"/>
              <a:t>Network (various articles/links): </a:t>
            </a:r>
            <a:r>
              <a:rPr lang="en-GB" dirty="0">
                <a:hlinkClick r:id="rId3"/>
              </a:rPr>
              <a:t>http://www.rsnonline.org.uk/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State of Rural Services 2016 (Summary) Report by R</a:t>
            </a:r>
            <a:r>
              <a:rPr lang="en-GB" dirty="0" smtClean="0"/>
              <a:t>ural England (Independent </a:t>
            </a:r>
            <a:r>
              <a:rPr lang="en-GB" dirty="0"/>
              <a:t>Research, Networking and Information Exchange across Rural </a:t>
            </a:r>
            <a:r>
              <a:rPr lang="en-GB" dirty="0" smtClean="0"/>
              <a:t>England):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ruralengland.org/wp-content/uploads/2017/01/SORS-2016-summary-report.pdf</a:t>
            </a:r>
            <a:endParaRPr lang="en-GB" dirty="0" smtClean="0"/>
          </a:p>
          <a:p>
            <a:r>
              <a:rPr lang="en-GB" dirty="0" smtClean="0"/>
              <a:t>Superfast Broadband in Blaenau </a:t>
            </a:r>
            <a:r>
              <a:rPr lang="en-GB" dirty="0" err="1" smtClean="0"/>
              <a:t>Ffestiniog</a:t>
            </a:r>
            <a:r>
              <a:rPr lang="en-GB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://gov.wales/newsroom/science-and-technology/2016/11001754/?</a:t>
            </a:r>
            <a:r>
              <a:rPr lang="en-GB" dirty="0" smtClean="0">
                <a:hlinkClick r:id="rId5"/>
              </a:rPr>
              <a:t>lang=en</a:t>
            </a:r>
            <a:endParaRPr lang="en-GB" dirty="0" smtClean="0"/>
          </a:p>
          <a:p>
            <a:r>
              <a:rPr lang="en-GB" dirty="0" smtClean="0"/>
              <a:t>New health centre in Blaenau </a:t>
            </a:r>
            <a:r>
              <a:rPr lang="en-GB" dirty="0" err="1" smtClean="0"/>
              <a:t>Ffestiniog</a:t>
            </a:r>
            <a:r>
              <a:rPr lang="en-GB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en-GB" dirty="0">
                <a:hlinkClick r:id="rId6"/>
              </a:rPr>
              <a:t>http://gov.wales/newsroom/health-and-social-services/2016/160324centre/?</a:t>
            </a:r>
            <a:r>
              <a:rPr lang="en-GB" dirty="0" smtClean="0">
                <a:hlinkClick r:id="rId6"/>
              </a:rPr>
              <a:t>lang=en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1440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/>
              <a:t>Managing r</a:t>
            </a:r>
            <a:r>
              <a:rPr lang="en-GB" sz="2800" b="1" dirty="0" smtClean="0"/>
              <a:t>ural </a:t>
            </a:r>
            <a:r>
              <a:rPr lang="en-GB" sz="2800" b="1" dirty="0"/>
              <a:t>c</a:t>
            </a:r>
            <a:r>
              <a:rPr lang="en-GB" sz="2800" b="1" dirty="0" smtClean="0"/>
              <a:t>hange &amp; inequality in diverse communities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9065" y="4843803"/>
            <a:ext cx="730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Which do you consider to be the more important impacts – and why?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636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 smtClean="0"/>
              <a:t>Ongoing Challenges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0" y="9457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Where regeneration/rebranding absent/has failed/has created conflict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40022"/>
            <a:ext cx="914399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 smtClean="0">
                <a:solidFill>
                  <a:prstClr val="black"/>
                </a:solidFill>
              </a:rPr>
              <a:t>Many of the challenges facing small rural communities are being addressed by the communities themselves, e.g. community-run shops (average </a:t>
            </a:r>
            <a:r>
              <a:rPr lang="en-GB" dirty="0">
                <a:solidFill>
                  <a:prstClr val="black"/>
                </a:solidFill>
              </a:rPr>
              <a:t>of </a:t>
            </a:r>
            <a:r>
              <a:rPr lang="en-GB" dirty="0" smtClean="0">
                <a:solidFill>
                  <a:prstClr val="black"/>
                </a:solidFill>
              </a:rPr>
              <a:t>22 have opened per year </a:t>
            </a:r>
            <a:r>
              <a:rPr lang="en-GB" dirty="0">
                <a:solidFill>
                  <a:prstClr val="black"/>
                </a:solidFill>
              </a:rPr>
              <a:t>since </a:t>
            </a:r>
            <a:r>
              <a:rPr lang="en-GB" dirty="0" smtClean="0">
                <a:solidFill>
                  <a:prstClr val="black"/>
                </a:solidFill>
              </a:rPr>
              <a:t>2010) often staffed by volunteers (not always successfully – e.g. </a:t>
            </a:r>
            <a:r>
              <a:rPr lang="en-GB" dirty="0" err="1" smtClean="0">
                <a:solidFill>
                  <a:prstClr val="black"/>
                </a:solidFill>
              </a:rPr>
              <a:t>Dinton</a:t>
            </a:r>
            <a:r>
              <a:rPr lang="en-GB" dirty="0" smtClean="0">
                <a:solidFill>
                  <a:prstClr val="black"/>
                </a:solidFill>
              </a:rPr>
              <a:t>)</a:t>
            </a:r>
            <a:endParaRPr lang="en-GB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GB" i="1" dirty="0" smtClean="0">
                <a:solidFill>
                  <a:prstClr val="black"/>
                </a:solidFill>
              </a:rPr>
              <a:t>Examples of the above in Blaenau </a:t>
            </a:r>
            <a:r>
              <a:rPr lang="en-GB" i="1" dirty="0" err="1" smtClean="0">
                <a:solidFill>
                  <a:prstClr val="black"/>
                </a:solidFill>
              </a:rPr>
              <a:t>Ffestiniog</a:t>
            </a:r>
            <a:r>
              <a:rPr lang="en-GB" i="1" dirty="0" smtClean="0">
                <a:solidFill>
                  <a:prstClr val="black"/>
                </a:solidFill>
              </a:rPr>
              <a:t>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prstClr val="black"/>
                </a:solidFill>
              </a:rPr>
              <a:t>Are there opportunities for second home ownership?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GISDA – Youth Centre at Blaenau </a:t>
            </a:r>
            <a:r>
              <a:rPr lang="en-GB" dirty="0" err="1" smtClean="0">
                <a:solidFill>
                  <a:prstClr val="black"/>
                </a:solidFill>
              </a:rPr>
              <a:t>Ffestiniog</a:t>
            </a: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701878"/>
            <a:ext cx="2211896" cy="87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 smtClean="0"/>
              <a:t>Impacts of Rural Change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0" y="1009094"/>
            <a:ext cx="914399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smtClean="0">
                <a:solidFill>
                  <a:prstClr val="black"/>
                </a:solidFill>
              </a:rPr>
              <a:t>Use your </a:t>
            </a:r>
            <a:r>
              <a:rPr lang="en-GB" sz="2000" dirty="0" smtClean="0">
                <a:solidFill>
                  <a:prstClr val="black"/>
                </a:solidFill>
              </a:rPr>
              <a:t>class notes, notes from reading and the handouts to identify economic and social impacts of counterurbanisation.</a:t>
            </a:r>
          </a:p>
          <a:p>
            <a:pPr marL="0" lvl="1"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Which do you think are some of the more and least important ones?  Justify your ideas.</a:t>
            </a:r>
          </a:p>
        </p:txBody>
      </p:sp>
    </p:spTree>
    <p:extLst>
      <p:ext uri="{BB962C8B-B14F-4D97-AF65-F5344CB8AC3E}">
        <p14:creationId xmlns:p14="http://schemas.microsoft.com/office/powerpoint/2010/main" val="24358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/>
              <a:t>Managing Rural </a:t>
            </a:r>
            <a:r>
              <a:rPr lang="en-GB" b="1" dirty="0" smtClean="0"/>
              <a:t>Change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0" y="1009094"/>
            <a:ext cx="914399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Bans/restrictions on purchase of second homes by non-locals (e.g. St Ives)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Factoring-in % second home ownership when identifying housing needs in rural areas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Part-ownership schemes with housing associations (e.g. Holsworthy Community Property Trust, Devon)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Community property development schemes (e.g. Lindisfarne</a:t>
            </a:r>
            <a:r>
              <a:rPr lang="en-GB" dirty="0" smtClean="0">
                <a:solidFill>
                  <a:prstClr val="black"/>
                </a:solidFill>
              </a:rPr>
              <a:t>), such as Community Land Trusts (</a:t>
            </a:r>
            <a:r>
              <a:rPr lang="en-GB" dirty="0" smtClean="0">
                <a:solidFill>
                  <a:prstClr val="black"/>
                </a:solidFill>
                <a:hlinkClick r:id="rId3" action="ppaction://hlinksldjump"/>
              </a:rPr>
              <a:t>CLT</a:t>
            </a:r>
            <a:r>
              <a:rPr lang="en-GB" dirty="0" smtClean="0">
                <a:solidFill>
                  <a:prstClr val="black"/>
                </a:solidFill>
              </a:rPr>
              <a:t>s) – there’s one for Sixpenny Handley and </a:t>
            </a:r>
            <a:r>
              <a:rPr lang="en-GB" dirty="0" err="1" smtClean="0">
                <a:solidFill>
                  <a:prstClr val="black"/>
                </a:solidFill>
              </a:rPr>
              <a:t>Shrewton</a:t>
            </a:r>
            <a:endParaRPr lang="en-GB" dirty="0" smtClean="0">
              <a:solidFill>
                <a:prstClr val="black"/>
              </a:solidFill>
            </a:endParaRP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Since 1 April 2013 </a:t>
            </a:r>
            <a:r>
              <a:rPr lang="en-GB" dirty="0">
                <a:solidFill>
                  <a:prstClr val="black"/>
                </a:solidFill>
              </a:rPr>
              <a:t>councils </a:t>
            </a:r>
            <a:r>
              <a:rPr lang="en-GB" dirty="0" smtClean="0">
                <a:solidFill>
                  <a:prstClr val="black"/>
                </a:solidFill>
              </a:rPr>
              <a:t>are no longer obliged to apply a </a:t>
            </a:r>
            <a:r>
              <a:rPr lang="en-GB" dirty="0">
                <a:solidFill>
                  <a:prstClr val="black"/>
                </a:solidFill>
              </a:rPr>
              <a:t>10% </a:t>
            </a:r>
            <a:r>
              <a:rPr lang="en-GB" dirty="0" smtClean="0">
                <a:solidFill>
                  <a:prstClr val="black"/>
                </a:solidFill>
              </a:rPr>
              <a:t>reduction on </a:t>
            </a:r>
            <a:r>
              <a:rPr lang="en-GB" dirty="0">
                <a:solidFill>
                  <a:prstClr val="black"/>
                </a:solidFill>
              </a:rPr>
              <a:t>Council Tax </a:t>
            </a:r>
            <a:r>
              <a:rPr lang="en-GB" dirty="0" smtClean="0">
                <a:solidFill>
                  <a:prstClr val="black"/>
                </a:solidFill>
              </a:rPr>
              <a:t>for second-homes.  This additional revenue could be ring-fencing to be used directly for community improvement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Increase Council Tax on second homes (300%?)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Remove Capital Gains Tax breaks that have encouraged second-home ownership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Pressure groups and networks to help rural communities, e.g. Rural Services Network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New legislation (e.g. the Buses Bill)</a:t>
            </a:r>
          </a:p>
          <a:p>
            <a:pPr marL="354013" lvl="1" indent="-354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Grants </a:t>
            </a:r>
            <a:r>
              <a:rPr lang="en-GB" dirty="0" smtClean="0">
                <a:solidFill>
                  <a:prstClr val="black"/>
                </a:solidFill>
              </a:rPr>
              <a:t>e.g. </a:t>
            </a:r>
            <a:r>
              <a:rPr lang="en-GB" dirty="0"/>
              <a:t>Community Transport </a:t>
            </a:r>
            <a:r>
              <a:rPr lang="en-GB" dirty="0" smtClean="0"/>
              <a:t>Grant (Dorset): up </a:t>
            </a:r>
            <a:r>
              <a:rPr lang="en-GB" dirty="0"/>
              <a:t>to £5000 </a:t>
            </a:r>
            <a:r>
              <a:rPr lang="en-GB" dirty="0" smtClean="0"/>
              <a:t>(50% match-funding) to help communities set </a:t>
            </a:r>
            <a:r>
              <a:rPr lang="en-GB" dirty="0"/>
              <a:t>up </a:t>
            </a:r>
            <a:r>
              <a:rPr lang="en-GB" dirty="0" smtClean="0"/>
              <a:t>and operate their </a:t>
            </a:r>
            <a:r>
              <a:rPr lang="en-GB" dirty="0"/>
              <a:t>own rural </a:t>
            </a:r>
            <a:r>
              <a:rPr lang="en-GB" dirty="0" smtClean="0"/>
              <a:t>transport schemes (vehicle purchase, IT, marketing, </a:t>
            </a:r>
            <a:r>
              <a:rPr lang="en-GB" dirty="0"/>
              <a:t>and training of </a:t>
            </a:r>
            <a:r>
              <a:rPr lang="en-GB" dirty="0" smtClean="0"/>
              <a:t>staff/volunteers)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" y="879713"/>
            <a:ext cx="4050861" cy="59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 smtClean="0"/>
              <a:t>Community Land Trusts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4408123" y="968061"/>
            <a:ext cx="410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http://www.communitylandtrusts.org.uk</a:t>
            </a:r>
            <a:r>
              <a:rPr lang="en-GB" dirty="0" smtClean="0">
                <a:hlinkClick r:id="rId3"/>
              </a:rPr>
              <a:t>/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81" y="1410510"/>
            <a:ext cx="4681785" cy="352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4238481" y="6225702"/>
            <a:ext cx="586438" cy="369651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 smtClean="0"/>
              <a:t>Beer CLT, East Devon</a:t>
            </a: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34" y="850938"/>
            <a:ext cx="7030133" cy="586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3414" y="5977806"/>
            <a:ext cx="253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hlinkClick r:id="rId3"/>
              </a:rPr>
              <a:t>http://www.beerclt.org</a:t>
            </a:r>
            <a:r>
              <a:rPr lang="en-GB" dirty="0" smtClean="0">
                <a:hlinkClick r:id="rId3"/>
              </a:rPr>
              <a:t>/</a:t>
            </a:r>
            <a:endParaRPr lang="en-GB" dirty="0"/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340468" y="5826868"/>
            <a:ext cx="540000" cy="396000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6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08000"/>
            <a:ext cx="8927184" cy="769441"/>
          </a:xfrm>
        </p:spPr>
        <p:txBody>
          <a:bodyPr wrap="square">
            <a:spAutoFit/>
          </a:bodyPr>
          <a:lstStyle/>
          <a:p>
            <a:r>
              <a:rPr lang="en-GB" b="1" dirty="0" smtClean="0"/>
              <a:t>What you need to know: content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1110254"/>
            <a:ext cx="89648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Managing rural change and inequality in diverse communities including issues of housing, transport and service provision, including </a:t>
            </a:r>
            <a:r>
              <a:rPr lang="en-GB" sz="2000" dirty="0" smtClean="0">
                <a:solidFill>
                  <a:prstClr val="black"/>
                </a:solidFill>
              </a:rPr>
              <a:t>broadband </a:t>
            </a:r>
            <a:r>
              <a:rPr lang="en-GB" sz="2000" dirty="0">
                <a:solidFill>
                  <a:prstClr val="black"/>
                </a:solidFill>
              </a:rPr>
              <a:t>provision 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On-going challenges in rural places where regeneration / rebranding are absent or have failed or have created conflict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New challenges of managing change in some rural communities associated with counter-urbanisation and second home ownership, and possible actions</a:t>
            </a:r>
          </a:p>
        </p:txBody>
      </p:sp>
    </p:spTree>
    <p:extLst>
      <p:ext uri="{BB962C8B-B14F-4D97-AF65-F5344CB8AC3E}">
        <p14:creationId xmlns:p14="http://schemas.microsoft.com/office/powerpoint/2010/main" val="15393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/>
              <a:t>Managing Rural </a:t>
            </a:r>
            <a:r>
              <a:rPr lang="en-GB" b="1" dirty="0" smtClean="0"/>
              <a:t>Change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0" y="90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What are the processes of change affecting rural areas?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0393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Counter-urbanisation</a:t>
            </a:r>
            <a:endParaRPr lang="en-GB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90499" y="1425113"/>
            <a:ext cx="445350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= the movement </a:t>
            </a:r>
            <a:r>
              <a:rPr lang="en-GB" dirty="0"/>
              <a:t>of people from urban to rural (and large urban to small urban</a:t>
            </a:r>
            <a:r>
              <a:rPr lang="en-GB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Reasons?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W</a:t>
            </a:r>
            <a:r>
              <a:rPr lang="en-GB" dirty="0" smtClean="0"/>
              <a:t>ealthy </a:t>
            </a:r>
            <a:r>
              <a:rPr lang="en-GB" dirty="0"/>
              <a:t>moving from deprived urban (e.g. Burnley in </a:t>
            </a:r>
            <a:r>
              <a:rPr lang="en-GB" dirty="0" err="1"/>
              <a:t>Lancs</a:t>
            </a:r>
            <a:r>
              <a:rPr lang="en-GB" dirty="0"/>
              <a:t>) to wealthy rural (e.g. </a:t>
            </a:r>
            <a:r>
              <a:rPr lang="en-GB" dirty="0" err="1"/>
              <a:t>Ribble</a:t>
            </a:r>
            <a:r>
              <a:rPr lang="en-GB" dirty="0"/>
              <a:t> Valley</a:t>
            </a:r>
            <a:r>
              <a:rPr lang="en-GB" dirty="0" smtClean="0"/>
              <a:t>) – impacts on these urban areas?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 smtClean="0"/>
              <a:t>[Graph] c. 1/3 employed in high-status, high-salary jobs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Majority of migrants to rural areas come from urban, but in parts of Wales &amp; Scotland, ¼ of migrants are rural-rural and often higher earners than urban-rural migrants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Main impacts on areas fringing (major) urban settlements, esp. where transport links good/fast encouraging commuting </a:t>
            </a:r>
            <a:r>
              <a:rPr lang="en-GB" dirty="0"/>
              <a:t>(</a:t>
            </a:r>
            <a:r>
              <a:rPr lang="en-GB" dirty="0" smtClean="0"/>
              <a:t>e.g. M4/ M3/M20/M40 or high speed rail…)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962344"/>
            <a:ext cx="4681738" cy="3394074"/>
            <a:chOff x="0" y="1962344"/>
            <a:chExt cx="4681738" cy="33940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6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2344"/>
              <a:ext cx="4681738" cy="311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0" y="5079419"/>
              <a:ext cx="45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Occupations of rural residents aged 16-74 in England &amp; Wales, 2011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35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8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/>
              <a:t>Managing Rural </a:t>
            </a:r>
            <a:r>
              <a:rPr lang="en-GB" b="1" dirty="0" smtClean="0"/>
              <a:t>Change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0" y="90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What are the processes of change affecting rural areas?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9008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Demographic change – ageing populations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160" y="1956060"/>
            <a:ext cx="3928872" cy="4138309"/>
            <a:chOff x="137160" y="1956060"/>
            <a:chExt cx="3928872" cy="41383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120000"/>
                      </a14:imgEffect>
                      <a14:imgEffect>
                        <a14:brightnessContrast bright="3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" y="1956060"/>
              <a:ext cx="3928872" cy="3697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7160" y="5632704"/>
              <a:ext cx="3928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Age profile of resident population of rural areas,</a:t>
              </a:r>
            </a:p>
            <a:p>
              <a:pPr algn="ctr"/>
              <a:r>
                <a:rPr lang="en-GB" sz="1200" b="1" dirty="0" smtClean="0"/>
                <a:t>2001 and 2011</a:t>
              </a:r>
              <a:endParaRPr lang="en-GB" sz="12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87952" y="1962603"/>
            <a:ext cx="49560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Mean age of rural residents: 42 (2001), 45 (2011)</a:t>
            </a:r>
          </a:p>
          <a:p>
            <a:pPr>
              <a:spcAft>
                <a:spcPts val="600"/>
              </a:spcAft>
            </a:pPr>
            <a:r>
              <a:rPr lang="en-GB" dirty="0"/>
              <a:t>14% </a:t>
            </a:r>
            <a:r>
              <a:rPr lang="en-GB" dirty="0" smtClean="0"/>
              <a:t>of all one-person households in rural areas were aged </a:t>
            </a:r>
            <a:r>
              <a:rPr lang="en-GB" dirty="0"/>
              <a:t>65</a:t>
            </a:r>
            <a:r>
              <a:rPr lang="en-GB" dirty="0" smtClean="0"/>
              <a:t>+ (</a:t>
            </a:r>
            <a:r>
              <a:rPr lang="en-GB" dirty="0"/>
              <a:t>2011)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i="1" dirty="0" smtClean="0"/>
              <a:t>Reasons?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Wealthy ‘baby-boomers’ retiring to countryside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Many returning to place of birth – estimated to be as high as 18% of all movements into rural Wales</a:t>
            </a:r>
          </a:p>
        </p:txBody>
      </p:sp>
    </p:spTree>
    <p:extLst>
      <p:ext uri="{BB962C8B-B14F-4D97-AF65-F5344CB8AC3E}">
        <p14:creationId xmlns:p14="http://schemas.microsoft.com/office/powerpoint/2010/main" val="6544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8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4000"/>
            <a:ext cx="9143999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b="1" dirty="0"/>
              <a:t>Managing Rural </a:t>
            </a:r>
            <a:r>
              <a:rPr lang="en-GB" b="1" dirty="0" smtClean="0"/>
              <a:t>Change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0" y="90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a typeface="+mj-ea"/>
                <a:cs typeface="+mj-cs"/>
              </a:rPr>
              <a:t>I</a:t>
            </a:r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ssues?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04819"/>
            <a:ext cx="91440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Increase in second-home ownership – what and why?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Decline </a:t>
            </a:r>
            <a:r>
              <a:rPr lang="en-GB" dirty="0"/>
              <a:t>in / </a:t>
            </a:r>
            <a:r>
              <a:rPr lang="en-GB" dirty="0" smtClean="0"/>
              <a:t>changed focus of service provision esp. health/transport/education/retailing – what/why?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The above can lead to: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Conflict between newcomers with urban mentality and long-term residents with rural mentality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Increased inequality between urban/rural and between wealthy newcomers/less wealthy long-term residents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Rural poverty, deprivation &amp; exclusion (including in-work poverty)</a:t>
            </a:r>
          </a:p>
          <a:p>
            <a:pPr lvl="1">
              <a:spcAft>
                <a:spcPts val="600"/>
              </a:spcAft>
            </a:pPr>
            <a:r>
              <a:rPr lang="en-GB" i="1" dirty="0" smtClean="0"/>
              <a:t>With a partner discuss why the above problems can arise in rural areas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These issues will vary in relation to </a:t>
            </a:r>
            <a:r>
              <a:rPr lang="en-GB" dirty="0" smtClean="0">
                <a:hlinkClick r:id="rId3" action="ppaction://hlinksldjump"/>
              </a:rPr>
              <a:t>proximity</a:t>
            </a:r>
            <a:r>
              <a:rPr lang="en-GB" dirty="0" smtClean="0"/>
              <a:t> to major urban settlements</a:t>
            </a:r>
          </a:p>
        </p:txBody>
      </p:sp>
    </p:spTree>
    <p:extLst>
      <p:ext uri="{BB962C8B-B14F-4D97-AF65-F5344CB8AC3E}">
        <p14:creationId xmlns:p14="http://schemas.microsoft.com/office/powerpoint/2010/main" val="569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9" y="213700"/>
            <a:ext cx="8861402" cy="492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85468" y="6111102"/>
            <a:ext cx="460186" cy="289036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2734" y="5307853"/>
            <a:ext cx="905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i="1" dirty="0" smtClean="0"/>
              <a:t>Come up with some suitable annotations for each of the text boxes to suggest why these features have been identified.</a:t>
            </a:r>
            <a:endParaRPr lang="en-GB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80336" y="485192"/>
            <a:ext cx="3636000" cy="335902"/>
            <a:chOff x="480336" y="485192"/>
            <a:chExt cx="3636000" cy="335902"/>
          </a:xfrm>
        </p:grpSpPr>
        <p:sp>
          <p:nvSpPr>
            <p:cNvPr id="3" name="Rectangle 2"/>
            <p:cNvSpPr/>
            <p:nvPr/>
          </p:nvSpPr>
          <p:spPr>
            <a:xfrm>
              <a:off x="480336" y="485192"/>
              <a:ext cx="3636000" cy="33590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24743" y="513178"/>
              <a:ext cx="54117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GB" b="1" dirty="0" smtClean="0"/>
                <a:t>1</a:t>
              </a:r>
              <a:endParaRPr lang="en-GB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99465" y="485185"/>
            <a:ext cx="3636000" cy="335902"/>
            <a:chOff x="480336" y="485192"/>
            <a:chExt cx="3636000" cy="335902"/>
          </a:xfrm>
        </p:grpSpPr>
        <p:sp>
          <p:nvSpPr>
            <p:cNvPr id="9" name="Rectangle 8"/>
            <p:cNvSpPr/>
            <p:nvPr/>
          </p:nvSpPr>
          <p:spPr>
            <a:xfrm>
              <a:off x="480336" y="485192"/>
              <a:ext cx="3636000" cy="33590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4743" y="513178"/>
              <a:ext cx="54117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GB" b="1" dirty="0" smtClean="0"/>
                <a:t>2</a:t>
              </a:r>
              <a:endParaRPr lang="en-GB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2943" y="4553967"/>
            <a:ext cx="3204000" cy="335902"/>
            <a:chOff x="480336" y="485192"/>
            <a:chExt cx="3204000" cy="335902"/>
          </a:xfrm>
        </p:grpSpPr>
        <p:sp>
          <p:nvSpPr>
            <p:cNvPr id="12" name="Rectangle 11"/>
            <p:cNvSpPr/>
            <p:nvPr/>
          </p:nvSpPr>
          <p:spPr>
            <a:xfrm>
              <a:off x="480336" y="485192"/>
              <a:ext cx="3204000" cy="33590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1749" y="513178"/>
              <a:ext cx="54117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GB" b="1" dirty="0" smtClean="0"/>
                <a:t>3</a:t>
              </a:r>
              <a:endParaRPr lang="en-GB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18538" y="4555433"/>
            <a:ext cx="4536000" cy="504000"/>
            <a:chOff x="480336" y="485192"/>
            <a:chExt cx="3636000" cy="335902"/>
          </a:xfrm>
        </p:grpSpPr>
        <p:sp>
          <p:nvSpPr>
            <p:cNvPr id="15" name="Rectangle 14"/>
            <p:cNvSpPr/>
            <p:nvPr/>
          </p:nvSpPr>
          <p:spPr>
            <a:xfrm>
              <a:off x="480336" y="485192"/>
              <a:ext cx="3636000" cy="33590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4743" y="513178"/>
              <a:ext cx="54117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GB" b="1" dirty="0" smtClean="0"/>
                <a:t>4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777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1440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/>
              <a:t>Managing r</a:t>
            </a:r>
            <a:r>
              <a:rPr lang="en-GB" sz="2800" b="1" dirty="0" smtClean="0"/>
              <a:t>ural </a:t>
            </a:r>
            <a:r>
              <a:rPr lang="en-GB" sz="2800" b="1" dirty="0"/>
              <a:t>c</a:t>
            </a:r>
            <a:r>
              <a:rPr lang="en-GB" sz="2800" b="1" dirty="0" smtClean="0"/>
              <a:t>hange &amp; inequality in diverse communities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72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Issue: Second-homes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1939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 smtClean="0"/>
              <a:t>Scale: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Cornwall has </a:t>
            </a:r>
            <a:r>
              <a:rPr lang="en-GB" dirty="0"/>
              <a:t>greatest </a:t>
            </a:r>
            <a:r>
              <a:rPr lang="en-GB" dirty="0" smtClean="0"/>
              <a:t>number of holiday homes (23k) - </a:t>
            </a:r>
            <a:r>
              <a:rPr lang="en-GB" dirty="0"/>
              <a:t>11.2% of houses in Cornwall in 2011 did not have a usual resident, and the vast majority of these will be second and holiday </a:t>
            </a:r>
            <a:r>
              <a:rPr lang="en-GB" dirty="0" smtClean="0"/>
              <a:t>homes (</a:t>
            </a: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www.cornwall.gov.uk/media/17171641/bn11-second-and-holiday-homes-v2-dec-15.pdf</a:t>
            </a:r>
            <a:r>
              <a:rPr lang="en-GB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Other concentrations: Gwynedd (7.8k); North Norfolk (4.8k); South Hams, Devon (3.7k); South Lakeland (4.7k)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St Ives, Cornwall (pop &gt;11k): &gt;25% houses in town and district are second homes – in May 2016 &gt; </a:t>
            </a:r>
            <a:r>
              <a:rPr lang="en-GB" dirty="0"/>
              <a:t>80% of residents voted for </a:t>
            </a:r>
            <a:r>
              <a:rPr lang="en-GB" dirty="0" smtClean="0"/>
              <a:t>a ban </a:t>
            </a:r>
            <a:r>
              <a:rPr lang="en-GB" dirty="0"/>
              <a:t>on new homes being sold as </a:t>
            </a:r>
            <a:r>
              <a:rPr lang="en-GB" dirty="0" smtClean="0"/>
              <a:t>second-homes (decision upheld by High Court when challenged by a Penzance architectural firm)…a number of Cornish villages are considering similar bans… </a:t>
            </a:r>
            <a:r>
              <a:rPr lang="en-GB" i="1" dirty="0" smtClean="0"/>
              <a:t>opportunities for further reading…</a:t>
            </a:r>
          </a:p>
        </p:txBody>
      </p:sp>
    </p:spTree>
    <p:extLst>
      <p:ext uri="{BB962C8B-B14F-4D97-AF65-F5344CB8AC3E}">
        <p14:creationId xmlns:p14="http://schemas.microsoft.com/office/powerpoint/2010/main" val="14087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1440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b="1" dirty="0"/>
              <a:t>Managing r</a:t>
            </a:r>
            <a:r>
              <a:rPr lang="en-GB" sz="2800" b="1" dirty="0" smtClean="0"/>
              <a:t>ural </a:t>
            </a:r>
            <a:r>
              <a:rPr lang="en-GB" sz="2800" b="1" dirty="0"/>
              <a:t>c</a:t>
            </a:r>
            <a:r>
              <a:rPr lang="en-GB" sz="2800" b="1" dirty="0" smtClean="0"/>
              <a:t>hange &amp; inequality in diverse communities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720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a typeface="+mj-ea"/>
                <a:cs typeface="+mj-cs"/>
              </a:rPr>
              <a:t>Issue: Second-homes</a:t>
            </a:r>
            <a:endParaRPr lang="en-GB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1939"/>
            <a:ext cx="91440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Negative Impacts:</a:t>
            </a:r>
          </a:p>
          <a:p>
            <a:pPr marL="182563">
              <a:spcAft>
                <a:spcPts val="600"/>
              </a:spcAft>
            </a:pPr>
            <a:r>
              <a:rPr lang="en-GB" dirty="0" smtClean="0"/>
              <a:t>Reduces availability and affordability of housing for local residents especially those on low incomes</a:t>
            </a:r>
          </a:p>
          <a:p>
            <a:pPr marL="639763" lvl="2">
              <a:spcAft>
                <a:spcPts val="600"/>
              </a:spcAft>
            </a:pPr>
            <a:r>
              <a:rPr lang="en-GB" dirty="0" smtClean="0"/>
              <a:t>In five </a:t>
            </a:r>
            <a:r>
              <a:rPr lang="en-GB" dirty="0"/>
              <a:t>parishes </a:t>
            </a:r>
            <a:r>
              <a:rPr lang="en-GB" dirty="0" smtClean="0"/>
              <a:t>in </a:t>
            </a:r>
            <a:r>
              <a:rPr lang="en-GB" dirty="0" smtClean="0">
                <a:hlinkClick r:id="rId3" action="ppaction://hlinksldjump"/>
              </a:rPr>
              <a:t>Cornwall</a:t>
            </a:r>
            <a:r>
              <a:rPr lang="en-GB" dirty="0" smtClean="0"/>
              <a:t>, where </a:t>
            </a:r>
            <a:r>
              <a:rPr lang="en-GB" dirty="0"/>
              <a:t>second homes </a:t>
            </a:r>
            <a:r>
              <a:rPr lang="en-GB" dirty="0" smtClean="0"/>
              <a:t>accounted </a:t>
            </a:r>
            <a:r>
              <a:rPr lang="en-GB" dirty="0"/>
              <a:t>for </a:t>
            </a:r>
            <a:r>
              <a:rPr lang="en-GB" dirty="0" smtClean="0"/>
              <a:t>&gt; 35</a:t>
            </a:r>
            <a:r>
              <a:rPr lang="en-GB" dirty="0"/>
              <a:t>% of all </a:t>
            </a:r>
            <a:r>
              <a:rPr lang="en-GB" dirty="0" smtClean="0"/>
              <a:t>housing, </a:t>
            </a:r>
            <a:r>
              <a:rPr lang="en-GB" dirty="0"/>
              <a:t>the average house price </a:t>
            </a:r>
            <a:r>
              <a:rPr lang="en-GB" dirty="0" smtClean="0"/>
              <a:t>was </a:t>
            </a:r>
            <a:r>
              <a:rPr lang="en-GB" dirty="0"/>
              <a:t>87% above the Cornwall </a:t>
            </a:r>
            <a:r>
              <a:rPr lang="en-GB" dirty="0" smtClean="0"/>
              <a:t>average (46</a:t>
            </a:r>
            <a:r>
              <a:rPr lang="en-GB" dirty="0"/>
              <a:t>% where second home ownership </a:t>
            </a:r>
            <a:r>
              <a:rPr lang="en-GB" dirty="0" smtClean="0"/>
              <a:t>20-30</a:t>
            </a:r>
            <a:r>
              <a:rPr lang="en-GB" dirty="0"/>
              <a:t>% and </a:t>
            </a:r>
            <a:r>
              <a:rPr lang="en-GB" dirty="0" smtClean="0"/>
              <a:t>23</a:t>
            </a:r>
            <a:r>
              <a:rPr lang="en-GB" dirty="0"/>
              <a:t>% where second home ownership </a:t>
            </a:r>
            <a:r>
              <a:rPr lang="en-GB" dirty="0" smtClean="0"/>
              <a:t>10-20</a:t>
            </a:r>
            <a:r>
              <a:rPr lang="en-GB" dirty="0"/>
              <a:t>%). (</a:t>
            </a:r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www.cornwall.gov.uk/media/17171641/bn11-second-and-holiday-homes-v2-dec-15.pdf</a:t>
            </a:r>
            <a:r>
              <a:rPr lang="en-GB" dirty="0" smtClean="0"/>
              <a:t>)</a:t>
            </a:r>
          </a:p>
          <a:p>
            <a:pPr marL="182563">
              <a:spcAft>
                <a:spcPts val="600"/>
              </a:spcAft>
            </a:pPr>
            <a:r>
              <a:rPr lang="en-GB" dirty="0" smtClean="0"/>
              <a:t>Holiday homes not always occupied, so can have serious impact on viability of services – why?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b="1" dirty="0" smtClean="0"/>
              <a:t>Positive </a:t>
            </a:r>
            <a:r>
              <a:rPr lang="en-GB" b="1" dirty="0"/>
              <a:t>Impacts:</a:t>
            </a:r>
          </a:p>
          <a:p>
            <a:pPr marL="182563">
              <a:spcAft>
                <a:spcPts val="600"/>
              </a:spcAft>
            </a:pPr>
            <a:r>
              <a:rPr lang="en-GB" dirty="0"/>
              <a:t>C</a:t>
            </a:r>
            <a:r>
              <a:rPr lang="en-GB" dirty="0" smtClean="0"/>
              <a:t>an contribute </a:t>
            </a:r>
            <a:r>
              <a:rPr lang="en-GB" dirty="0"/>
              <a:t>to the conservation of the rural housing </a:t>
            </a:r>
            <a:r>
              <a:rPr lang="en-GB" dirty="0" smtClean="0"/>
              <a:t>stock</a:t>
            </a:r>
          </a:p>
          <a:p>
            <a:pPr marL="182563">
              <a:spcAft>
                <a:spcPts val="600"/>
              </a:spcAft>
            </a:pPr>
            <a:r>
              <a:rPr lang="en-GB" dirty="0" smtClean="0"/>
              <a:t>Bring empty </a:t>
            </a:r>
            <a:r>
              <a:rPr lang="en-GB" dirty="0"/>
              <a:t>and redundant properties back into </a:t>
            </a:r>
            <a:r>
              <a:rPr lang="en-GB" dirty="0" smtClean="0"/>
              <a:t>use</a:t>
            </a:r>
          </a:p>
          <a:p>
            <a:pPr marL="182563">
              <a:spcAft>
                <a:spcPts val="600"/>
              </a:spcAft>
            </a:pPr>
            <a:r>
              <a:rPr lang="en-GB" dirty="0" smtClean="0"/>
              <a:t>Enhance </a:t>
            </a:r>
            <a:r>
              <a:rPr lang="en-GB" dirty="0"/>
              <a:t>the visual quality </a:t>
            </a:r>
            <a:r>
              <a:rPr lang="en-GB" dirty="0" smtClean="0"/>
              <a:t>of rural </a:t>
            </a:r>
            <a:r>
              <a:rPr lang="en-GB" dirty="0"/>
              <a:t>areas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9065" y="5551707"/>
            <a:ext cx="730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Which do you consider to be the more important impacts – and why?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0704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239618"/>
            <a:ext cx="8528180" cy="58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6412" y="6080974"/>
            <a:ext cx="8311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GB" dirty="0"/>
              <a:t>(</a:t>
            </a:r>
            <a:r>
              <a:rPr lang="en-GB" sz="1600" dirty="0">
                <a:hlinkClick r:id="rId3"/>
              </a:rPr>
              <a:t>https://www.cornwall.gov.uk/media/17171641/bn11-second-and-holiday-homes-v2-dec-15.pdf</a:t>
            </a:r>
            <a:r>
              <a:rPr lang="en-GB" dirty="0"/>
              <a:t>)</a:t>
            </a:r>
          </a:p>
        </p:txBody>
      </p:sp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85468" y="6140598"/>
            <a:ext cx="460186" cy="289036"/>
          </a:xfrm>
          <a:prstGeom prst="actionButtonBackPrevio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2589" y="951724"/>
            <a:ext cx="4497355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What type of map is this?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Comment on the pattern of second home ownership in Cornwall.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Suggest reasons for this pattern.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What issues might this pattern produce?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5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1624</Words>
  <Application>Microsoft Office PowerPoint</Application>
  <PresentationFormat>On-screen Show (4:3)</PresentationFormat>
  <Paragraphs>143</Paragraphs>
  <Slides>19</Slides>
  <Notes>13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Changing Places</vt:lpstr>
      <vt:lpstr>What you need to know: content</vt:lpstr>
      <vt:lpstr>Managing Rural Change</vt:lpstr>
      <vt:lpstr>Managing Rural Change</vt:lpstr>
      <vt:lpstr>Managing Rural Change</vt:lpstr>
      <vt:lpstr>PowerPoint Presentation</vt:lpstr>
      <vt:lpstr>Managing rural change &amp; inequality in diverse communities</vt:lpstr>
      <vt:lpstr>Managing rural change &amp; inequality in diverse communities</vt:lpstr>
      <vt:lpstr>PowerPoint Presentation</vt:lpstr>
      <vt:lpstr>Managing rural change &amp; inequality in diverse communities</vt:lpstr>
      <vt:lpstr>Managing rural change &amp; inequality in diverse communities</vt:lpstr>
      <vt:lpstr>Managing rural change &amp; inequality in diverse communities</vt:lpstr>
      <vt:lpstr>Managing rural change &amp; inequality in diverse communities</vt:lpstr>
      <vt:lpstr>Managing rural change &amp; inequality in diverse communities</vt:lpstr>
      <vt:lpstr>Ongoing Challenges</vt:lpstr>
      <vt:lpstr>Impacts of Rural Change</vt:lpstr>
      <vt:lpstr>Managing Rural Change</vt:lpstr>
      <vt:lpstr>Community Land Trusts</vt:lpstr>
      <vt:lpstr>Beer CLT, East Devon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Places:</dc:title>
  <dc:creator>setup-Software Setup Account</dc:creator>
  <cp:lastModifiedBy>setup-Software Setup Account</cp:lastModifiedBy>
  <cp:revision>150</cp:revision>
  <dcterms:created xsi:type="dcterms:W3CDTF">2016-11-30T19:46:43Z</dcterms:created>
  <dcterms:modified xsi:type="dcterms:W3CDTF">2017-04-03T14:39:06Z</dcterms:modified>
</cp:coreProperties>
</file>