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303" r:id="rId3"/>
    <p:sldId id="260" r:id="rId4"/>
    <p:sldId id="298" r:id="rId5"/>
    <p:sldId id="299" r:id="rId6"/>
    <p:sldId id="284" r:id="rId7"/>
    <p:sldId id="272" r:id="rId8"/>
    <p:sldId id="288" r:id="rId9"/>
    <p:sldId id="268" r:id="rId10"/>
    <p:sldId id="276" r:id="rId11"/>
    <p:sldId id="277" r:id="rId12"/>
    <p:sldId id="295" r:id="rId13"/>
    <p:sldId id="296" r:id="rId14"/>
    <p:sldId id="279" r:id="rId15"/>
    <p:sldId id="285" r:id="rId16"/>
    <p:sldId id="300" r:id="rId17"/>
    <p:sldId id="301" r:id="rId18"/>
    <p:sldId id="291" r:id="rId19"/>
    <p:sldId id="290" r:id="rId20"/>
    <p:sldId id="292" r:id="rId21"/>
    <p:sldId id="2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47EEB-E2F9-4300-86FC-3F2EE452505C}" type="datetimeFigureOut">
              <a:rPr lang="en-GB" smtClean="0"/>
              <a:t>09/07/2019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46EDD-AB7F-4D93-BC5B-F63B5C2875F8}" type="slidenum">
              <a:rPr lang="en-GB" smtClean="0"/>
              <a:t>‹#›</a:t>
            </a:fld>
            <a:endParaRPr lang="en-GB"/>
          </a:p>
        </p:txBody>
      </p:sp>
    </p:spTree>
    <p:extLst>
      <p:ext uri="{BB962C8B-B14F-4D97-AF65-F5344CB8AC3E}">
        <p14:creationId xmlns:p14="http://schemas.microsoft.com/office/powerpoint/2010/main" val="227273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Pdf</a:t>
            </a:r>
            <a:r>
              <a:rPr lang="en-GB" baseline="0" dirty="0" smtClean="0"/>
              <a:t> of this in the folder</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5</a:t>
            </a:fld>
            <a:endParaRPr lang="en-GB"/>
          </a:p>
        </p:txBody>
      </p:sp>
    </p:spTree>
    <p:extLst>
      <p:ext uri="{BB962C8B-B14F-4D97-AF65-F5344CB8AC3E}">
        <p14:creationId xmlns:p14="http://schemas.microsoft.com/office/powerpoint/2010/main" val="279877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Handout</a:t>
            </a:r>
            <a:r>
              <a:rPr lang="en-GB" dirty="0" smtClean="0"/>
              <a:t> of this slide available</a:t>
            </a:r>
            <a:r>
              <a:rPr lang="en-GB" baseline="0" dirty="0" smtClean="0"/>
              <a:t> in folder- or you could ask them to draw </a:t>
            </a:r>
            <a:r>
              <a:rPr lang="en-GB" baseline="0" smtClean="0"/>
              <a:t>the diagram</a:t>
            </a:r>
            <a:endParaRPr lang="en-GB"/>
          </a:p>
        </p:txBody>
      </p:sp>
      <p:sp>
        <p:nvSpPr>
          <p:cNvPr id="4" name="Slide Number Placeholder 3"/>
          <p:cNvSpPr>
            <a:spLocks noGrp="1"/>
          </p:cNvSpPr>
          <p:nvPr>
            <p:ph type="sldNum" sz="quarter" idx="10"/>
          </p:nvPr>
        </p:nvSpPr>
        <p:spPr/>
        <p:txBody>
          <a:bodyPr/>
          <a:lstStyle/>
          <a:p>
            <a:fld id="{DBF46EDD-AB7F-4D93-BC5B-F63B5C2875F8}" type="slidenum">
              <a:rPr lang="en-GB" smtClean="0"/>
              <a:t>11</a:t>
            </a:fld>
            <a:endParaRPr lang="en-GB"/>
          </a:p>
        </p:txBody>
      </p:sp>
    </p:spTree>
    <p:extLst>
      <p:ext uri="{BB962C8B-B14F-4D97-AF65-F5344CB8AC3E}">
        <p14:creationId xmlns:p14="http://schemas.microsoft.com/office/powerpoint/2010/main" val="119079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next slide for guidelines about exploding quotations</a:t>
            </a:r>
            <a:endParaRPr lang="en-GB" dirty="0"/>
          </a:p>
        </p:txBody>
      </p:sp>
      <p:sp>
        <p:nvSpPr>
          <p:cNvPr id="4" name="Slide Number Placeholder 3"/>
          <p:cNvSpPr>
            <a:spLocks noGrp="1"/>
          </p:cNvSpPr>
          <p:nvPr>
            <p:ph type="sldNum" sz="quarter" idx="10"/>
          </p:nvPr>
        </p:nvSpPr>
        <p:spPr/>
        <p:txBody>
          <a:bodyPr/>
          <a:lstStyle/>
          <a:p>
            <a:fld id="{DBF46EDD-AB7F-4D93-BC5B-F63B5C2875F8}" type="slidenum">
              <a:rPr lang="en-GB" smtClean="0"/>
              <a:t>13</a:t>
            </a:fld>
            <a:endParaRPr lang="en-GB"/>
          </a:p>
        </p:txBody>
      </p:sp>
    </p:spTree>
    <p:extLst>
      <p:ext uri="{BB962C8B-B14F-4D97-AF65-F5344CB8AC3E}">
        <p14:creationId xmlns:p14="http://schemas.microsoft.com/office/powerpoint/2010/main" val="3107552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74A3241-E36C-452C-9E2A-5C559B088163}" type="datetimeFigureOut">
              <a:rPr lang="en-GB" smtClean="0"/>
              <a:t>09/07/2019</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802052A-1BE4-4F5D-A056-3D5DD6DBA65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A3241-E36C-452C-9E2A-5C559B088163}" type="datetimeFigureOut">
              <a:rPr lang="en-GB" smtClean="0"/>
              <a:t>09/07/2019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A3241-E36C-452C-9E2A-5C559B088163}" type="datetimeFigureOut">
              <a:rPr lang="en-GB" smtClean="0"/>
              <a:t>09/07/2019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solidFill>
                  <a:prstClr val="black">
                    <a:lumMod val="95000"/>
                    <a:lumOff val="5000"/>
                  </a:prstClr>
                </a:solidFill>
              </a:rPr>
              <a:pPr/>
              <a:t>7/9/2019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967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solidFill>
                  <a:prstClr val="black">
                    <a:lumMod val="95000"/>
                    <a:lumOff val="5000"/>
                  </a:prstClr>
                </a:solidFill>
              </a:rPr>
              <a:pPr/>
              <a:t>7/9/2019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928977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solidFill>
                  <a:prstClr val="black">
                    <a:lumMod val="95000"/>
                    <a:lumOff val="5000"/>
                  </a:prstClr>
                </a:solidFill>
              </a:rPr>
              <a:pPr/>
              <a:t>7/9/2019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132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solidFill>
                  <a:prstClr val="black">
                    <a:lumMod val="95000"/>
                    <a:lumOff val="5000"/>
                  </a:prstClr>
                </a:solidFill>
              </a:rPr>
              <a:pPr/>
              <a:t>7/9/2019</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07824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solidFill>
                  <a:prstClr val="black">
                    <a:lumMod val="95000"/>
                    <a:lumOff val="5000"/>
                  </a:prstClr>
                </a:solidFill>
              </a:rPr>
              <a:pPr/>
              <a:t>7/9/2019</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769948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solidFill>
                  <a:prstClr val="black">
                    <a:lumMod val="95000"/>
                    <a:lumOff val="5000"/>
                  </a:prstClr>
                </a:solidFill>
              </a:rPr>
              <a:pPr/>
              <a:t>7/9/2019</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8548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solidFill>
                  <a:prstClr val="black">
                    <a:lumMod val="95000"/>
                    <a:lumOff val="5000"/>
                  </a:prstClr>
                </a:solidFill>
              </a:rPr>
              <a:pPr/>
              <a:t>7/9/2019</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549712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solidFill>
                  <a:prstClr val="black">
                    <a:lumMod val="95000"/>
                    <a:lumOff val="5000"/>
                  </a:prstClr>
                </a:solidFill>
              </a:rPr>
              <a:pPr/>
              <a:t>7/9/2019</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84509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A3241-E36C-452C-9E2A-5C559B088163}" type="datetimeFigureOut">
              <a:rPr lang="en-GB" smtClean="0"/>
              <a:t>09/07/2019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solidFill>
                  <a:prstClr val="black">
                    <a:lumMod val="95000"/>
                    <a:lumOff val="5000"/>
                  </a:prstClr>
                </a:solidFill>
              </a:rPr>
              <a:pPr/>
              <a:t>7/9/2019</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300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solidFill>
                  <a:prstClr val="black">
                    <a:lumMod val="95000"/>
                    <a:lumOff val="5000"/>
                  </a:prstClr>
                </a:solidFill>
              </a:rPr>
              <a:pPr/>
              <a:t>7/9/2019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253118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solidFill>
                  <a:prstClr val="black">
                    <a:lumMod val="95000"/>
                    <a:lumOff val="5000"/>
                  </a:prstClr>
                </a:solidFill>
              </a:rPr>
              <a:pPr/>
              <a:t>7/9/2019</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78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4A3241-E36C-452C-9E2A-5C559B088163}" type="datetimeFigureOut">
              <a:rPr lang="en-GB" smtClean="0"/>
              <a:t>09/07/2019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74A3241-E36C-452C-9E2A-5C559B088163}" type="datetimeFigureOut">
              <a:rPr lang="en-GB" smtClean="0"/>
              <a:t>09/07/2019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02052A-1BE4-4F5D-A056-3D5DD6DBA65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74A3241-E36C-452C-9E2A-5C559B088163}" type="datetimeFigureOut">
              <a:rPr lang="en-GB" smtClean="0"/>
              <a:t>09/07/2019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02052A-1BE4-4F5D-A056-3D5DD6DBA65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4A3241-E36C-452C-9E2A-5C559B088163}" type="datetimeFigureOut">
              <a:rPr lang="en-GB" smtClean="0"/>
              <a:t>09/07/2019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A3241-E36C-452C-9E2A-5C559B088163}" type="datetimeFigureOut">
              <a:rPr lang="en-GB" smtClean="0"/>
              <a:t>09/07/2019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02052A-1BE4-4F5D-A056-3D5DD6DBA65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C74A3241-E36C-452C-9E2A-5C559B088163}" type="datetimeFigureOut">
              <a:rPr lang="en-GB" smtClean="0"/>
              <a:t>09/07/2019</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9802052A-1BE4-4F5D-A056-3D5DD6DBA65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C74A3241-E36C-452C-9E2A-5C559B088163}" type="datetimeFigureOut">
              <a:rPr lang="en-GB" smtClean="0"/>
              <a:t>09/07/2019</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9802052A-1BE4-4F5D-A056-3D5DD6DBA65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74A3241-E36C-452C-9E2A-5C559B088163}" type="datetimeFigureOut">
              <a:rPr lang="en-GB" smtClean="0"/>
              <a:t>09/07/2019</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802052A-1BE4-4F5D-A056-3D5DD6DBA65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0298CD5-6C1E-4009-B41F-6DF62E31D3BE}" type="datetimeFigureOut">
              <a:rPr lang="en-US" dirty="0">
                <a:solidFill>
                  <a:prstClr val="black">
                    <a:lumMod val="95000"/>
                    <a:lumOff val="5000"/>
                  </a:prstClr>
                </a:solidFill>
              </a:rPr>
              <a:pPr defTabSz="457200"/>
              <a:t>7/9/2019</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4FAB73BC-B049-4115-A692-8D63A059BFB8}" type="slidenum">
              <a:rPr lang="en-US" dirty="0">
                <a:solidFill>
                  <a:prstClr val="black">
                    <a:lumMod val="95000"/>
                    <a:lumOff val="5000"/>
                  </a:prstClr>
                </a:solidFill>
              </a:rPr>
              <a:pPr defTabSz="457200"/>
              <a:t>‹#›</a:t>
            </a:fld>
            <a:endParaRPr lang="en-US" dirty="0">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767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lstStyle/>
          <a:p>
            <a:r>
              <a:rPr lang="en-GB" dirty="0" smtClean="0"/>
              <a:t>Assessment</a:t>
            </a:r>
            <a:endParaRPr lang="en-GB" dirty="0"/>
          </a:p>
        </p:txBody>
      </p:sp>
      <p:sp>
        <p:nvSpPr>
          <p:cNvPr id="3" name="Text Placeholder 2"/>
          <p:cNvSpPr>
            <a:spLocks noGrp="1"/>
          </p:cNvSpPr>
          <p:nvPr>
            <p:ph type="body" idx="1"/>
          </p:nvPr>
        </p:nvSpPr>
        <p:spPr>
          <a:ln>
            <a:solidFill>
              <a:schemeClr val="accent2"/>
            </a:solidFill>
          </a:ln>
        </p:spPr>
        <p:txBody>
          <a:bodyPr/>
          <a:lstStyle/>
          <a:p>
            <a:r>
              <a:rPr lang="en-GB" dirty="0" smtClean="0"/>
              <a:t>Narrative Writing: Write the opening to a novel or a short story inspired by Charles Dickens</a:t>
            </a:r>
            <a:endParaRPr lang="en-GB" dirty="0"/>
          </a:p>
        </p:txBody>
      </p:sp>
    </p:spTree>
    <p:extLst>
      <p:ext uri="{BB962C8B-B14F-4D97-AF65-F5344CB8AC3E}">
        <p14:creationId xmlns:p14="http://schemas.microsoft.com/office/powerpoint/2010/main" val="248869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11218"/>
          </a:xfrm>
        </p:spPr>
        <p:txBody>
          <a:bodyPr>
            <a:normAutofit fontScale="90000"/>
          </a:bodyPr>
          <a:lstStyle/>
          <a:p>
            <a:r>
              <a:rPr lang="en-GB" dirty="0" smtClean="0"/>
              <a:t/>
            </a:r>
            <a:br>
              <a:rPr lang="en-GB" dirty="0" smtClean="0"/>
            </a:br>
            <a:r>
              <a:rPr lang="en-GB" dirty="0" smtClean="0"/>
              <a:t>Dickens</a:t>
            </a:r>
            <a:r>
              <a:rPr lang="en-GB" dirty="0"/>
              <a:t>' style of writing</a:t>
            </a:r>
            <a:r>
              <a:rPr lang="en-GB" b="1" dirty="0"/>
              <a:t/>
            </a:r>
            <a:br>
              <a:rPr lang="en-GB" b="1" dirty="0"/>
            </a:br>
            <a:endParaRPr lang="en-GB" dirty="0"/>
          </a:p>
        </p:txBody>
      </p:sp>
      <p:sp>
        <p:nvSpPr>
          <p:cNvPr id="3" name="Content Placeholder 2"/>
          <p:cNvSpPr>
            <a:spLocks noGrp="1"/>
          </p:cNvSpPr>
          <p:nvPr>
            <p:ph idx="1"/>
          </p:nvPr>
        </p:nvSpPr>
        <p:spPr>
          <a:xfrm>
            <a:off x="1043608" y="1700808"/>
            <a:ext cx="7056784" cy="4392488"/>
          </a:xfrm>
          <a:ln>
            <a:solidFill>
              <a:schemeClr val="accent2"/>
            </a:solidFill>
          </a:ln>
        </p:spPr>
        <p:txBody>
          <a:bodyPr>
            <a:noAutofit/>
          </a:bodyPr>
          <a:lstStyle/>
          <a:p>
            <a:r>
              <a:rPr lang="en-GB" sz="1400" dirty="0" smtClean="0"/>
              <a:t>Dickens </a:t>
            </a:r>
            <a:r>
              <a:rPr lang="en-GB" sz="1400" dirty="0"/>
              <a:t>was once a newspaper reporter; his descriptions show a wonderful eye for </a:t>
            </a:r>
            <a:r>
              <a:rPr lang="en-GB" sz="1400" b="1" dirty="0"/>
              <a:t>detail</a:t>
            </a:r>
            <a:r>
              <a:rPr lang="en-GB" sz="1400" dirty="0"/>
              <a:t>. </a:t>
            </a:r>
          </a:p>
          <a:p>
            <a:r>
              <a:rPr lang="en-GB" sz="1400" i="1" dirty="0"/>
              <a:t>Great Expectations</a:t>
            </a:r>
            <a:r>
              <a:rPr lang="en-GB" sz="1400" dirty="0"/>
              <a:t> had to fill ten columns of </a:t>
            </a:r>
            <a:r>
              <a:rPr lang="en-GB" sz="1400" i="1" dirty="0"/>
              <a:t>All Year Round</a:t>
            </a:r>
            <a:r>
              <a:rPr lang="en-GB" sz="1400" dirty="0"/>
              <a:t> each week, for 36 weeks. Dickens' style of writing therefore 'filled space', and included lots of </a:t>
            </a:r>
            <a:r>
              <a:rPr lang="en-GB" sz="1400" b="1" dirty="0"/>
              <a:t>repetition</a:t>
            </a:r>
            <a:r>
              <a:rPr lang="en-GB" sz="1400" dirty="0"/>
              <a:t> and long </a:t>
            </a:r>
            <a:r>
              <a:rPr lang="en-GB" sz="1400" b="1" dirty="0"/>
              <a:t>lists</a:t>
            </a:r>
            <a:r>
              <a:rPr lang="en-GB" sz="1400" dirty="0"/>
              <a:t>.</a:t>
            </a:r>
          </a:p>
          <a:p>
            <a:r>
              <a:rPr lang="en-GB" sz="1400" dirty="0"/>
              <a:t>Dickens loved words, and liked to produce a 'pretty piece of writing' in different styles. He included lots of powerful adjectives, and is famous for his use of metaphors and similes. His descriptions often present people, their surroundings, and even the weather, in ways which reinforce each other, so that a certain 'feel' is built up through the passage. </a:t>
            </a:r>
          </a:p>
          <a:p>
            <a:r>
              <a:rPr lang="en-GB" sz="1400" dirty="0"/>
              <a:t>From the early 1850s, Dickens gave public readings of his novels. His writing is </a:t>
            </a:r>
            <a:r>
              <a:rPr lang="en-GB" sz="1400" b="1" dirty="0"/>
              <a:t>rhythmic</a:t>
            </a:r>
            <a:r>
              <a:rPr lang="en-GB" sz="1400" dirty="0"/>
              <a:t> and designed to be read out loud. He loved to make young women in his audience laugh or weep, so many of his characters are either hilariously </a:t>
            </a:r>
            <a:r>
              <a:rPr lang="en-GB" sz="1400" b="1" dirty="0"/>
              <a:t>comic</a:t>
            </a:r>
            <a:r>
              <a:rPr lang="en-GB" sz="1400" dirty="0"/>
              <a:t> or heart-</a:t>
            </a:r>
            <a:r>
              <a:rPr lang="en-GB" sz="1400" dirty="0" err="1"/>
              <a:t>breakingly</a:t>
            </a:r>
            <a:r>
              <a:rPr lang="en-GB" sz="1400" dirty="0"/>
              <a:t> sentimental. </a:t>
            </a:r>
          </a:p>
          <a:p>
            <a:r>
              <a:rPr lang="en-GB" sz="1400" dirty="0"/>
              <a:t>Dickens was a master of dialect and used what is called 'substandard' speech to add to the picture of a character he was building up.</a:t>
            </a:r>
          </a:p>
          <a:p>
            <a:r>
              <a:rPr lang="en-GB" sz="1400" dirty="0"/>
              <a:t>In 1857, Dickens wrote and acted in a play called </a:t>
            </a:r>
            <a:r>
              <a:rPr lang="en-GB" sz="1400" i="1" dirty="0"/>
              <a:t>The Frozen Deep</a:t>
            </a:r>
            <a:r>
              <a:rPr lang="en-GB" sz="1400" dirty="0"/>
              <a:t>. Critics believe this helped him to write the brilliant sections of dialogue in </a:t>
            </a:r>
            <a:r>
              <a:rPr lang="en-GB" sz="1400" i="1" dirty="0"/>
              <a:t>Great Expectations</a:t>
            </a:r>
            <a:r>
              <a:rPr lang="en-GB" sz="1400" dirty="0"/>
              <a:t>. Dickens is famous for his </a:t>
            </a:r>
            <a:r>
              <a:rPr lang="en-GB" sz="1400" b="1" dirty="0"/>
              <a:t>exaggeration</a:t>
            </a:r>
            <a:r>
              <a:rPr lang="en-GB" sz="1400" dirty="0"/>
              <a:t>, which critics have linked to his love of the stage.</a:t>
            </a:r>
          </a:p>
        </p:txBody>
      </p:sp>
    </p:spTree>
    <p:extLst>
      <p:ext uri="{BB962C8B-B14F-4D97-AF65-F5344CB8AC3E}">
        <p14:creationId xmlns:p14="http://schemas.microsoft.com/office/powerpoint/2010/main" val="2751276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71600"/>
            <a:ext cx="8229600" cy="4983163"/>
          </a:xfrm>
          <a:solidFill>
            <a:schemeClr val="bg2"/>
          </a:solidFill>
        </p:spPr>
        <p:txBody>
          <a:bodyPr/>
          <a:lstStyle/>
          <a:p>
            <a:pPr algn="ctr">
              <a:buFontTx/>
              <a:buNone/>
            </a:pPr>
            <a:r>
              <a:rPr lang="en-US" altLang="en-US" sz="2200" dirty="0"/>
              <a:t>Plot is the arrangement of events in a literary work</a:t>
            </a:r>
            <a:r>
              <a:rPr lang="en-US" altLang="en-US" sz="2200" dirty="0" smtClean="0"/>
              <a:t>.!</a:t>
            </a:r>
            <a:endParaRPr lang="en-US" altLang="en-US" sz="2200" dirty="0"/>
          </a:p>
          <a:p>
            <a:pPr algn="ctr">
              <a:buFontTx/>
              <a:buNone/>
            </a:pPr>
            <a:r>
              <a:rPr lang="en-US" altLang="en-US" sz="2200" dirty="0"/>
              <a:t>There are six main components to plot, and you can understand them better if you think of them in a figure like this:</a:t>
            </a:r>
          </a:p>
        </p:txBody>
      </p:sp>
      <p:sp>
        <p:nvSpPr>
          <p:cNvPr id="3076" name="Line 4"/>
          <p:cNvSpPr>
            <a:spLocks noChangeShapeType="1"/>
          </p:cNvSpPr>
          <p:nvPr/>
        </p:nvSpPr>
        <p:spPr bwMode="auto">
          <a:xfrm>
            <a:off x="1066800" y="54864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7" name="Line 5"/>
          <p:cNvSpPr>
            <a:spLocks noChangeShapeType="1"/>
          </p:cNvSpPr>
          <p:nvPr/>
        </p:nvSpPr>
        <p:spPr bwMode="auto">
          <a:xfrm flipV="1">
            <a:off x="2438400" y="3276600"/>
            <a:ext cx="205740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8" name="Line 6"/>
          <p:cNvSpPr>
            <a:spLocks noChangeShapeType="1"/>
          </p:cNvSpPr>
          <p:nvPr/>
        </p:nvSpPr>
        <p:spPr bwMode="auto">
          <a:xfrm>
            <a:off x="4495800" y="3276600"/>
            <a:ext cx="19812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9" name="Line 7"/>
          <p:cNvSpPr>
            <a:spLocks noChangeShapeType="1"/>
          </p:cNvSpPr>
          <p:nvPr/>
        </p:nvSpPr>
        <p:spPr bwMode="auto">
          <a:xfrm>
            <a:off x="6477000" y="5410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0" name="AutoShape 8"/>
          <p:cNvSpPr>
            <a:spLocks noChangeArrowheads="1"/>
          </p:cNvSpPr>
          <p:nvPr/>
        </p:nvSpPr>
        <p:spPr bwMode="auto">
          <a:xfrm>
            <a:off x="838200" y="5181600"/>
            <a:ext cx="228600" cy="3048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1" name="AutoShape 9"/>
          <p:cNvSpPr>
            <a:spLocks noChangeArrowheads="1"/>
          </p:cNvSpPr>
          <p:nvPr/>
        </p:nvSpPr>
        <p:spPr bwMode="auto">
          <a:xfrm>
            <a:off x="3352800" y="3962400"/>
            <a:ext cx="228600" cy="3048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3" name="AutoShape 11"/>
          <p:cNvSpPr>
            <a:spLocks noChangeArrowheads="1"/>
          </p:cNvSpPr>
          <p:nvPr/>
        </p:nvSpPr>
        <p:spPr bwMode="auto">
          <a:xfrm>
            <a:off x="4343400" y="2819400"/>
            <a:ext cx="304800" cy="3810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4" name="AutoShape 12"/>
          <p:cNvSpPr>
            <a:spLocks noChangeArrowheads="1"/>
          </p:cNvSpPr>
          <p:nvPr/>
        </p:nvSpPr>
        <p:spPr bwMode="auto">
          <a:xfrm>
            <a:off x="5867400" y="4191000"/>
            <a:ext cx="228600" cy="3048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5" name="AutoShape 13"/>
          <p:cNvSpPr>
            <a:spLocks noChangeArrowheads="1"/>
          </p:cNvSpPr>
          <p:nvPr/>
        </p:nvSpPr>
        <p:spPr bwMode="auto">
          <a:xfrm>
            <a:off x="7924800" y="5105400"/>
            <a:ext cx="228600" cy="304800"/>
          </a:xfrm>
          <a:prstGeom prst="diamond">
            <a:avLst/>
          </a:prstGeom>
          <a:solidFill>
            <a:srgbClr val="C00000"/>
          </a:solidFill>
          <a:ln w="9525">
            <a:solidFill>
              <a:schemeClr val="tx1"/>
            </a:solidFill>
            <a:miter lim="800000"/>
            <a:headEnd/>
            <a:tailEnd/>
          </a:ln>
          <a:effectLst/>
          <a:extLst/>
        </p:spPr>
        <p:txBody>
          <a:bodyPr wrap="none" anchor="ctr"/>
          <a:lstStyle/>
          <a:p>
            <a:endParaRPr lang="en-GB"/>
          </a:p>
        </p:txBody>
      </p:sp>
      <p:sp>
        <p:nvSpPr>
          <p:cNvPr id="3086" name="Text Box 14"/>
          <p:cNvSpPr txBox="1">
            <a:spLocks noChangeArrowheads="1"/>
          </p:cNvSpPr>
          <p:nvPr/>
        </p:nvSpPr>
        <p:spPr bwMode="auto">
          <a:xfrm>
            <a:off x="457200" y="48768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FF"/>
                </a:solidFill>
              </a:rPr>
              <a:t>Exposition</a:t>
            </a:r>
          </a:p>
        </p:txBody>
      </p:sp>
      <p:sp>
        <p:nvSpPr>
          <p:cNvPr id="3087" name="Text Box 15"/>
          <p:cNvSpPr txBox="1">
            <a:spLocks noChangeArrowheads="1"/>
          </p:cNvSpPr>
          <p:nvPr/>
        </p:nvSpPr>
        <p:spPr bwMode="auto">
          <a:xfrm>
            <a:off x="1752600" y="38100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FF"/>
                </a:solidFill>
              </a:rPr>
              <a:t>Rising Action</a:t>
            </a:r>
          </a:p>
        </p:txBody>
      </p:sp>
      <p:sp>
        <p:nvSpPr>
          <p:cNvPr id="3088" name="Text Box 16"/>
          <p:cNvSpPr txBox="1">
            <a:spLocks noChangeArrowheads="1"/>
          </p:cNvSpPr>
          <p:nvPr/>
        </p:nvSpPr>
        <p:spPr bwMode="auto">
          <a:xfrm>
            <a:off x="4648200" y="2971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FF"/>
                </a:solidFill>
              </a:rPr>
              <a:t>Climax</a:t>
            </a:r>
          </a:p>
        </p:txBody>
      </p:sp>
      <p:sp>
        <p:nvSpPr>
          <p:cNvPr id="3089" name="Text Box 17"/>
          <p:cNvSpPr txBox="1">
            <a:spLocks noChangeArrowheads="1"/>
          </p:cNvSpPr>
          <p:nvPr/>
        </p:nvSpPr>
        <p:spPr bwMode="auto">
          <a:xfrm>
            <a:off x="5638800" y="38862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FF"/>
                </a:solidFill>
              </a:rPr>
              <a:t>Falling Action</a:t>
            </a:r>
          </a:p>
        </p:txBody>
      </p:sp>
      <p:sp>
        <p:nvSpPr>
          <p:cNvPr id="3090" name="Text Box 18"/>
          <p:cNvSpPr txBox="1">
            <a:spLocks noChangeArrowheads="1"/>
          </p:cNvSpPr>
          <p:nvPr/>
        </p:nvSpPr>
        <p:spPr bwMode="auto">
          <a:xfrm>
            <a:off x="7543800" y="4800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FF"/>
                </a:solidFill>
              </a:rPr>
              <a:t>Resolution</a:t>
            </a:r>
          </a:p>
        </p:txBody>
      </p:sp>
      <p:sp>
        <p:nvSpPr>
          <p:cNvPr id="3095" name="Line 23"/>
          <p:cNvSpPr>
            <a:spLocks noChangeShapeType="1"/>
          </p:cNvSpPr>
          <p:nvPr/>
        </p:nvSpPr>
        <p:spPr bwMode="auto">
          <a:xfrm>
            <a:off x="1676400" y="5638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6" name="Line 24"/>
          <p:cNvSpPr>
            <a:spLocks noChangeShapeType="1"/>
          </p:cNvSpPr>
          <p:nvPr/>
        </p:nvSpPr>
        <p:spPr bwMode="auto">
          <a:xfrm flipV="1">
            <a:off x="2743200" y="3733800"/>
            <a:ext cx="16002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7" name="Line 25"/>
          <p:cNvSpPr>
            <a:spLocks noChangeShapeType="1"/>
          </p:cNvSpPr>
          <p:nvPr/>
        </p:nvSpPr>
        <p:spPr bwMode="auto">
          <a:xfrm>
            <a:off x="4572000" y="3733800"/>
            <a:ext cx="16002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98" name="Line 26"/>
          <p:cNvSpPr>
            <a:spLocks noChangeShapeType="1"/>
          </p:cNvSpPr>
          <p:nvPr/>
        </p:nvSpPr>
        <p:spPr bwMode="auto">
          <a:xfrm>
            <a:off x="6553200" y="55626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1" name="Rectangle 29"/>
          <p:cNvSpPr>
            <a:spLocks noChangeArrowheads="1"/>
          </p:cNvSpPr>
          <p:nvPr/>
        </p:nvSpPr>
        <p:spPr bwMode="auto">
          <a:xfrm>
            <a:off x="1828800" y="5867400"/>
            <a:ext cx="5334000" cy="304800"/>
          </a:xfrm>
          <a:prstGeom prst="rect">
            <a:avLst/>
          </a:prstGeom>
          <a:solidFill>
            <a:schemeClr val="bg1"/>
          </a:solidFill>
          <a:ln w="9525">
            <a:solidFill>
              <a:srgbClr val="C00000"/>
            </a:solidFill>
            <a:miter lim="800000"/>
            <a:headEnd/>
            <a:tailEnd/>
          </a:ln>
          <a:effectLst/>
          <a:extLst/>
        </p:spPr>
        <p:txBody>
          <a:bodyPr wrap="none" anchor="ctr"/>
          <a:lstStyle/>
          <a:p>
            <a:pPr algn="ctr"/>
            <a:r>
              <a:rPr lang="en-US" altLang="en-US" b="1" dirty="0">
                <a:solidFill>
                  <a:srgbClr val="C00000"/>
                </a:solidFill>
              </a:rPr>
              <a:t>Conflict</a:t>
            </a:r>
            <a:r>
              <a:rPr lang="en-US" altLang="en-US" dirty="0">
                <a:solidFill>
                  <a:srgbClr val="C00000"/>
                </a:solidFill>
              </a:rPr>
              <a:t> is the problem at the root of the story.</a:t>
            </a:r>
          </a:p>
        </p:txBody>
      </p:sp>
      <p:sp>
        <p:nvSpPr>
          <p:cNvPr id="3103" name="WordArt 31"/>
          <p:cNvSpPr>
            <a:spLocks noChangeArrowheads="1" noChangeShapeType="1" noTextEdit="1"/>
          </p:cNvSpPr>
          <p:nvPr/>
        </p:nvSpPr>
        <p:spPr bwMode="auto">
          <a:xfrm>
            <a:off x="1524000" y="457200"/>
            <a:ext cx="6477000" cy="800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19050">
                  <a:solidFill>
                    <a:srgbClr val="000080"/>
                  </a:solidFill>
                  <a:round/>
                  <a:headEnd/>
                  <a:tailEnd/>
                </a:ln>
                <a:solidFill>
                  <a:srgbClr val="3366FF"/>
                </a:solidFill>
                <a:latin typeface="Arial Black"/>
              </a:rPr>
              <a:t>Plot Structure Basics</a:t>
            </a:r>
          </a:p>
        </p:txBody>
      </p:sp>
      <p:sp>
        <p:nvSpPr>
          <p:cNvPr id="24" name="Rectangle 29"/>
          <p:cNvSpPr>
            <a:spLocks noChangeArrowheads="1"/>
          </p:cNvSpPr>
          <p:nvPr/>
        </p:nvSpPr>
        <p:spPr bwMode="auto">
          <a:xfrm>
            <a:off x="1870114" y="6453336"/>
            <a:ext cx="5334000" cy="304800"/>
          </a:xfrm>
          <a:prstGeom prst="rect">
            <a:avLst/>
          </a:prstGeom>
          <a:solidFill>
            <a:schemeClr val="bg1"/>
          </a:solidFill>
          <a:ln w="9525">
            <a:solidFill>
              <a:srgbClr val="C00000"/>
            </a:solidFill>
            <a:miter lim="800000"/>
            <a:headEnd/>
            <a:tailEnd/>
          </a:ln>
          <a:effectLst/>
          <a:extLst/>
        </p:spPr>
        <p:txBody>
          <a:bodyPr wrap="none" anchor="ctr"/>
          <a:lstStyle/>
          <a:p>
            <a:pPr algn="ctr"/>
            <a:r>
              <a:rPr lang="en-US" altLang="en-US" b="1" dirty="0" smtClean="0">
                <a:solidFill>
                  <a:srgbClr val="C00000"/>
                </a:solidFill>
              </a:rPr>
              <a:t>Map the plot of “The Black Veil” onto this structure</a:t>
            </a:r>
            <a:r>
              <a:rPr lang="en-US" altLang="en-US" dirty="0" smtClean="0">
                <a:solidFill>
                  <a:srgbClr val="C00000"/>
                </a:solidFill>
              </a:rPr>
              <a:t>.</a:t>
            </a:r>
            <a:endParaRPr lang="en-US" altLang="en-US" dirty="0">
              <a:solidFill>
                <a:srgbClr val="C00000"/>
              </a:solidFill>
            </a:endParaRPr>
          </a:p>
        </p:txBody>
      </p:sp>
    </p:spTree>
    <p:extLst>
      <p:ext uri="{BB962C8B-B14F-4D97-AF65-F5344CB8AC3E}">
        <p14:creationId xmlns:p14="http://schemas.microsoft.com/office/powerpoint/2010/main" val="1492783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533400"/>
            <a:ext cx="8001000" cy="679450"/>
          </a:xfrm>
        </p:spPr>
        <p:txBody>
          <a:bodyPr>
            <a:normAutofit fontScale="90000"/>
          </a:bodyPr>
          <a:lstStyle/>
          <a:p>
            <a:r>
              <a:rPr lang="en-US" altLang="en-US" b="1">
                <a:solidFill>
                  <a:schemeClr val="tx1"/>
                </a:solidFill>
              </a:rPr>
              <a:t>Elements</a:t>
            </a:r>
            <a:r>
              <a:rPr lang="en-US" altLang="en-US" b="1">
                <a:solidFill>
                  <a:srgbClr val="003300"/>
                </a:solidFill>
              </a:rPr>
              <a:t> </a:t>
            </a:r>
            <a:r>
              <a:rPr lang="en-US" altLang="en-US" b="1">
                <a:solidFill>
                  <a:schemeClr val="tx1"/>
                </a:solidFill>
              </a:rPr>
              <a:t>of Plot</a:t>
            </a:r>
          </a:p>
        </p:txBody>
      </p:sp>
      <p:sp>
        <p:nvSpPr>
          <p:cNvPr id="4099" name="Rectangle 3"/>
          <p:cNvSpPr>
            <a:spLocks noGrp="1" noChangeArrowheads="1"/>
          </p:cNvSpPr>
          <p:nvPr>
            <p:ph type="body" idx="1"/>
          </p:nvPr>
        </p:nvSpPr>
        <p:spPr>
          <a:xfrm>
            <a:off x="971600" y="1268760"/>
            <a:ext cx="7344816" cy="4906963"/>
          </a:xfrm>
        </p:spPr>
        <p:txBody>
          <a:bodyPr/>
          <a:lstStyle/>
          <a:p>
            <a:pPr>
              <a:lnSpc>
                <a:spcPct val="90000"/>
              </a:lnSpc>
            </a:pPr>
            <a:r>
              <a:rPr lang="en-US" altLang="en-US" sz="2700" u="sng" dirty="0"/>
              <a:t>Exposition</a:t>
            </a:r>
            <a:r>
              <a:rPr lang="en-US" altLang="en-US" sz="2700" dirty="0"/>
              <a:t> – The situation is explained and characters introduced.</a:t>
            </a:r>
          </a:p>
          <a:p>
            <a:pPr>
              <a:lnSpc>
                <a:spcPct val="90000"/>
              </a:lnSpc>
            </a:pPr>
            <a:r>
              <a:rPr lang="en-US" altLang="en-US" sz="2700" u="sng" dirty="0"/>
              <a:t>Rising Action</a:t>
            </a:r>
            <a:r>
              <a:rPr lang="en-US" altLang="en-US" sz="2700" dirty="0"/>
              <a:t> – Events moving toward a high point of action.</a:t>
            </a:r>
          </a:p>
          <a:p>
            <a:pPr>
              <a:lnSpc>
                <a:spcPct val="90000"/>
              </a:lnSpc>
            </a:pPr>
            <a:r>
              <a:rPr lang="en-US" altLang="en-US" sz="2700" u="sng" dirty="0"/>
              <a:t>Conflict</a:t>
            </a:r>
            <a:r>
              <a:rPr lang="en-US" altLang="en-US" sz="2700" dirty="0"/>
              <a:t> – A struggle develops between two opposing forces.</a:t>
            </a:r>
          </a:p>
          <a:p>
            <a:pPr>
              <a:lnSpc>
                <a:spcPct val="90000"/>
              </a:lnSpc>
            </a:pPr>
            <a:r>
              <a:rPr lang="en-US" altLang="en-US" sz="2700" u="sng" dirty="0"/>
              <a:t>Climax</a:t>
            </a:r>
            <a:r>
              <a:rPr lang="en-US" altLang="en-US" sz="2700" dirty="0"/>
              <a:t> – Events reach a turning point.</a:t>
            </a:r>
          </a:p>
          <a:p>
            <a:pPr>
              <a:lnSpc>
                <a:spcPct val="90000"/>
              </a:lnSpc>
            </a:pPr>
            <a:r>
              <a:rPr lang="en-US" altLang="en-US" sz="2700" u="sng" dirty="0"/>
              <a:t>Falling Action</a:t>
            </a:r>
            <a:r>
              <a:rPr lang="en-US" altLang="en-US" sz="2700" dirty="0"/>
              <a:t> – events following the climax that lead to the ending.</a:t>
            </a:r>
          </a:p>
          <a:p>
            <a:pPr>
              <a:lnSpc>
                <a:spcPct val="90000"/>
              </a:lnSpc>
            </a:pPr>
            <a:r>
              <a:rPr lang="en-US" altLang="en-US" sz="2700" u="sng" dirty="0"/>
              <a:t>Resolution</a:t>
            </a:r>
            <a:r>
              <a:rPr lang="en-US" altLang="en-US" sz="2700" dirty="0"/>
              <a:t> – The outcome of the conflict is settled.</a:t>
            </a:r>
          </a:p>
          <a:p>
            <a:pPr algn="ctr">
              <a:lnSpc>
                <a:spcPct val="90000"/>
              </a:lnSpc>
              <a:buFont typeface="Wingdings" pitchFamily="2" charset="2"/>
              <a:buNone/>
            </a:pPr>
            <a:r>
              <a:rPr lang="en-US" altLang="en-US" sz="1600" i="1" dirty="0"/>
              <a:t>From Prentice Hall’s Timeless Voices, Timeless Themes Bronze Level p. 665</a:t>
            </a:r>
          </a:p>
        </p:txBody>
      </p:sp>
    </p:spTree>
    <p:extLst>
      <p:ext uri="{BB962C8B-B14F-4D97-AF65-F5344CB8AC3E}">
        <p14:creationId xmlns:p14="http://schemas.microsoft.com/office/powerpoint/2010/main" val="3265981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Technique focus: pathetic fallacy and foreshadowing</a:t>
            </a:r>
            <a:endParaRPr lang="en-GB" dirty="0"/>
          </a:p>
        </p:txBody>
      </p:sp>
      <p:sp>
        <p:nvSpPr>
          <p:cNvPr id="3" name="Content Placeholder 2"/>
          <p:cNvSpPr>
            <a:spLocks noGrp="1"/>
          </p:cNvSpPr>
          <p:nvPr>
            <p:ph idx="1"/>
          </p:nvPr>
        </p:nvSpPr>
        <p:spPr>
          <a:ln>
            <a:solidFill>
              <a:schemeClr val="accent2"/>
            </a:solidFill>
          </a:ln>
        </p:spPr>
        <p:txBody>
          <a:bodyPr/>
          <a:lstStyle/>
          <a:p>
            <a:r>
              <a:rPr lang="en-GB" dirty="0" smtClean="0"/>
              <a:t>Read the opening to “A Black Veil”</a:t>
            </a:r>
          </a:p>
          <a:p>
            <a:r>
              <a:rPr lang="en-GB" dirty="0" smtClean="0"/>
              <a:t>How does Dickens use language to create tension and suspense?</a:t>
            </a:r>
          </a:p>
          <a:p>
            <a:r>
              <a:rPr lang="en-GB" dirty="0" smtClean="0"/>
              <a:t>Identify 3 quotations that add to the mysterious and sinister atmosphere; “explode” them</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4509233"/>
            <a:ext cx="4104456" cy="2275454"/>
          </a:xfrm>
          <a:prstGeom prst="rect">
            <a:avLst/>
          </a:prstGeom>
        </p:spPr>
      </p:pic>
    </p:spTree>
    <p:extLst>
      <p:ext uri="{BB962C8B-B14F-4D97-AF65-F5344CB8AC3E}">
        <p14:creationId xmlns:p14="http://schemas.microsoft.com/office/powerpoint/2010/main" val="2611919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Structure: punctuation and paragraphing</a:t>
            </a:r>
            <a:endParaRPr lang="en-GB" dirty="0"/>
          </a:p>
        </p:txBody>
      </p:sp>
      <p:sp>
        <p:nvSpPr>
          <p:cNvPr id="3" name="Content Placeholder 2"/>
          <p:cNvSpPr>
            <a:spLocks noGrp="1"/>
          </p:cNvSpPr>
          <p:nvPr>
            <p:ph idx="1"/>
          </p:nvPr>
        </p:nvSpPr>
        <p:spPr>
          <a:xfrm>
            <a:off x="971600" y="2132856"/>
            <a:ext cx="6196405" cy="3603812"/>
          </a:xfrm>
          <a:ln>
            <a:solidFill>
              <a:schemeClr val="accent2"/>
            </a:solidFill>
          </a:ln>
        </p:spPr>
        <p:txBody>
          <a:bodyPr/>
          <a:lstStyle/>
          <a:p>
            <a:r>
              <a:rPr lang="en-GB" dirty="0" smtClean="0"/>
              <a:t>How does the use of dashes and exclamation marks in the story show the emotions of the characters?</a:t>
            </a:r>
          </a:p>
          <a:p>
            <a:r>
              <a:rPr lang="en-GB" dirty="0" smtClean="0"/>
              <a:t>Comment on the effect of the variety of paragraph lengths at moments of tension within the story</a:t>
            </a:r>
          </a:p>
          <a:p>
            <a:r>
              <a:rPr lang="en-GB" dirty="0" smtClean="0"/>
              <a:t>How effective are the first and last lines of the story? Justify your response</a:t>
            </a:r>
          </a:p>
          <a:p>
            <a:pPr marL="0" indent="0">
              <a:buNone/>
            </a:pPr>
            <a:r>
              <a:rPr lang="en-GB" dirty="0" smtClean="0"/>
              <a:t>   with close reference to the text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004" y="4869160"/>
            <a:ext cx="3714996" cy="1988840"/>
          </a:xfrm>
          <a:prstGeom prst="rect">
            <a:avLst/>
          </a:prstGeom>
        </p:spPr>
      </p:pic>
    </p:spTree>
    <p:extLst>
      <p:ext uri="{BB962C8B-B14F-4D97-AF65-F5344CB8AC3E}">
        <p14:creationId xmlns:p14="http://schemas.microsoft.com/office/powerpoint/2010/main" val="398240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86000" y="1219200"/>
            <a:ext cx="3733800" cy="4473575"/>
          </a:xfrm>
          <a:prstGeom prst="rect">
            <a:avLst/>
          </a:prstGeom>
          <a:solidFill>
            <a:schemeClr val="bg2"/>
          </a:solidFill>
          <a:ln>
            <a:solidFill>
              <a:srgbClr val="C00000"/>
            </a:solid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dirty="0">
                <a:solidFill>
                  <a:srgbClr val="000000"/>
                </a:solidFill>
                <a:latin typeface="Arial" charset="0"/>
                <a:cs typeface="Arial" charset="0"/>
              </a:rPr>
              <a:t>Oh! but he was a tight-fisted hand at the grindstone, Scrooge! a squeezing, wrenching, grasping, scraping, clutching, covetous old sinner! Hard and sharp as flint, from which no steel had ever struck out generous fire; secret, and self-contained, and solitary as an oyster. </a:t>
            </a:r>
            <a:endParaRPr lang="en-GB" altLang="en-US" dirty="0"/>
          </a:p>
        </p:txBody>
      </p:sp>
      <p:sp>
        <p:nvSpPr>
          <p:cNvPr id="40963" name="Text Box 3"/>
          <p:cNvSpPr txBox="1">
            <a:spLocks noChangeArrowheads="1"/>
          </p:cNvSpPr>
          <p:nvPr/>
        </p:nvSpPr>
        <p:spPr bwMode="auto">
          <a:xfrm>
            <a:off x="1066800" y="620688"/>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b="1" dirty="0" smtClean="0">
                <a:latin typeface="+mj-lt"/>
              </a:rPr>
              <a:t>Case Study: punctuation </a:t>
            </a:r>
            <a:r>
              <a:rPr lang="en-GB" altLang="en-US" b="1" dirty="0">
                <a:latin typeface="+mj-lt"/>
              </a:rPr>
              <a:t>for effect.</a:t>
            </a:r>
          </a:p>
        </p:txBody>
      </p:sp>
      <p:sp>
        <p:nvSpPr>
          <p:cNvPr id="32772" name="Text Box 4"/>
          <p:cNvSpPr txBox="1">
            <a:spLocks noChangeArrowheads="1"/>
          </p:cNvSpPr>
          <p:nvPr/>
        </p:nvSpPr>
        <p:spPr bwMode="auto">
          <a:xfrm>
            <a:off x="0" y="1219200"/>
            <a:ext cx="2057400" cy="1631216"/>
          </a:xfrm>
          <a:prstGeom prst="rect">
            <a:avLst/>
          </a:prstGeom>
          <a:solidFill>
            <a:schemeClr val="bg1"/>
          </a:solidFill>
          <a:ln w="12700">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smtClean="0">
                <a:latin typeface="Comic Sans MS" pitchFamily="66" charset="0"/>
              </a:rPr>
              <a:t>Effect of the exclamation mark after a minor sentence?</a:t>
            </a:r>
            <a:endParaRPr lang="en-GB" altLang="en-US" sz="2000" dirty="0">
              <a:latin typeface="Comic Sans MS" pitchFamily="66" charset="0"/>
            </a:endParaRPr>
          </a:p>
        </p:txBody>
      </p:sp>
      <p:sp>
        <p:nvSpPr>
          <p:cNvPr id="32773" name="Text Box 5"/>
          <p:cNvSpPr txBox="1">
            <a:spLocks noChangeArrowheads="1"/>
          </p:cNvSpPr>
          <p:nvPr/>
        </p:nvSpPr>
        <p:spPr bwMode="auto">
          <a:xfrm>
            <a:off x="6248400" y="1219200"/>
            <a:ext cx="2667000" cy="707886"/>
          </a:xfrm>
          <a:prstGeom prst="rect">
            <a:avLst/>
          </a:prstGeom>
          <a:solidFill>
            <a:schemeClr val="bg1"/>
          </a:solidFill>
          <a:ln w="12700">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smtClean="0">
                <a:latin typeface="Comic Sans MS" pitchFamily="66" charset="0"/>
              </a:rPr>
              <a:t>Effect of exclamation mark?</a:t>
            </a:r>
            <a:endParaRPr lang="en-GB" altLang="en-US" sz="2000" dirty="0">
              <a:latin typeface="Comic Sans MS" pitchFamily="66" charset="0"/>
            </a:endParaRPr>
          </a:p>
        </p:txBody>
      </p:sp>
      <p:sp>
        <p:nvSpPr>
          <p:cNvPr id="32774" name="Text Box 6"/>
          <p:cNvSpPr txBox="1">
            <a:spLocks noChangeArrowheads="1"/>
          </p:cNvSpPr>
          <p:nvPr/>
        </p:nvSpPr>
        <p:spPr bwMode="auto">
          <a:xfrm>
            <a:off x="6248400" y="3505200"/>
            <a:ext cx="2667000" cy="1015663"/>
          </a:xfrm>
          <a:prstGeom prst="rect">
            <a:avLst/>
          </a:prstGeom>
          <a:solidFill>
            <a:schemeClr val="bg1"/>
          </a:solidFill>
          <a:ln w="12700">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smtClean="0">
                <a:latin typeface="Comic Sans MS" pitchFamily="66" charset="0"/>
              </a:rPr>
              <a:t>Effect of a </a:t>
            </a:r>
            <a:r>
              <a:rPr lang="en-GB" altLang="en-US" sz="2000" dirty="0">
                <a:latin typeface="Comic Sans MS" pitchFamily="66" charset="0"/>
              </a:rPr>
              <a:t>long list punctuated by </a:t>
            </a:r>
            <a:r>
              <a:rPr lang="en-GB" altLang="en-US" sz="2000" dirty="0" smtClean="0">
                <a:latin typeface="Comic Sans MS" pitchFamily="66" charset="0"/>
              </a:rPr>
              <a:t>commas?</a:t>
            </a:r>
            <a:endParaRPr lang="en-GB" altLang="en-US" sz="2000" dirty="0">
              <a:latin typeface="Comic Sans MS" pitchFamily="66" charset="0"/>
            </a:endParaRPr>
          </a:p>
        </p:txBody>
      </p:sp>
      <p:sp>
        <p:nvSpPr>
          <p:cNvPr id="32775" name="Text Box 7"/>
          <p:cNvSpPr txBox="1">
            <a:spLocks noChangeArrowheads="1"/>
          </p:cNvSpPr>
          <p:nvPr/>
        </p:nvSpPr>
        <p:spPr bwMode="auto">
          <a:xfrm>
            <a:off x="0" y="4890818"/>
            <a:ext cx="2057400" cy="707886"/>
          </a:xfrm>
          <a:prstGeom prst="rect">
            <a:avLst/>
          </a:prstGeom>
          <a:solidFill>
            <a:schemeClr val="bg1"/>
          </a:solidFill>
          <a:ln w="12700">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smtClean="0">
                <a:latin typeface="Comic Sans MS" pitchFamily="66" charset="0"/>
              </a:rPr>
              <a:t>Effect of the semi-colon?</a:t>
            </a:r>
            <a:endParaRPr lang="en-GB" altLang="en-US" sz="2000" dirty="0">
              <a:latin typeface="Comic Sans MS" pitchFamily="66" charset="0"/>
            </a:endParaRPr>
          </a:p>
        </p:txBody>
      </p:sp>
      <p:sp>
        <p:nvSpPr>
          <p:cNvPr id="32776" name="Line 8"/>
          <p:cNvSpPr>
            <a:spLocks noChangeShapeType="1"/>
          </p:cNvSpPr>
          <p:nvPr/>
        </p:nvSpPr>
        <p:spPr bwMode="auto">
          <a:xfrm flipV="1">
            <a:off x="2057400" y="1600200"/>
            <a:ext cx="762000" cy="38100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8" name="Line 10"/>
          <p:cNvSpPr>
            <a:spLocks noChangeShapeType="1"/>
          </p:cNvSpPr>
          <p:nvPr/>
        </p:nvSpPr>
        <p:spPr bwMode="auto">
          <a:xfrm flipH="1">
            <a:off x="5181600" y="1447800"/>
            <a:ext cx="1066800" cy="68580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9" name="Line 11"/>
          <p:cNvSpPr>
            <a:spLocks noChangeShapeType="1"/>
          </p:cNvSpPr>
          <p:nvPr/>
        </p:nvSpPr>
        <p:spPr bwMode="auto">
          <a:xfrm flipV="1">
            <a:off x="2057400" y="4876800"/>
            <a:ext cx="1981200" cy="22860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80" name="Line 12"/>
          <p:cNvSpPr>
            <a:spLocks noChangeShapeType="1"/>
          </p:cNvSpPr>
          <p:nvPr/>
        </p:nvSpPr>
        <p:spPr bwMode="auto">
          <a:xfrm flipH="1" flipV="1">
            <a:off x="5410200" y="2743200"/>
            <a:ext cx="838200" cy="106680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TextBox 1"/>
          <p:cNvSpPr txBox="1"/>
          <p:nvPr/>
        </p:nvSpPr>
        <p:spPr>
          <a:xfrm>
            <a:off x="2819400" y="6357646"/>
            <a:ext cx="5208990" cy="369332"/>
          </a:xfrm>
          <a:prstGeom prst="rect">
            <a:avLst/>
          </a:prstGeom>
          <a:solidFill>
            <a:schemeClr val="bg2"/>
          </a:solidFill>
          <a:ln>
            <a:solidFill>
              <a:srgbClr val="C00000"/>
            </a:solidFill>
          </a:ln>
        </p:spPr>
        <p:txBody>
          <a:bodyPr wrap="none" rtlCol="0">
            <a:spAutoFit/>
          </a:bodyPr>
          <a:lstStyle/>
          <a:p>
            <a:r>
              <a:rPr lang="en-GB" dirty="0" smtClean="0"/>
              <a:t>Extract from “A Christmas Carol” by Charles Dickens</a:t>
            </a:r>
            <a:endParaRPr lang="en-GB" dirty="0"/>
          </a:p>
        </p:txBody>
      </p:sp>
    </p:spTree>
    <p:extLst>
      <p:ext uri="{BB962C8B-B14F-4D97-AF65-F5344CB8AC3E}">
        <p14:creationId xmlns:p14="http://schemas.microsoft.com/office/powerpoint/2010/main" val="3849458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box(out)">
                                      <p:cBhvr>
                                        <p:cTn id="12" dur="500"/>
                                        <p:tgtEl>
                                          <p:spTgt spid="327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6"/>
                                        </p:tgtEl>
                                        <p:attrNameLst>
                                          <p:attrName>style.visibility</p:attrName>
                                        </p:attrNameLst>
                                      </p:cBhvr>
                                      <p:to>
                                        <p:strVal val="visible"/>
                                      </p:to>
                                    </p:set>
                                    <p:animEffect transition="in" filter="wipe(left)">
                                      <p:cBhvr>
                                        <p:cTn id="17" dur="500"/>
                                        <p:tgtEl>
                                          <p:spTgt spid="327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3"/>
                                        </p:tgtEl>
                                        <p:attrNameLst>
                                          <p:attrName>style.visibility</p:attrName>
                                        </p:attrNameLst>
                                      </p:cBhvr>
                                      <p:to>
                                        <p:strVal val="visible"/>
                                      </p:to>
                                    </p:set>
                                    <p:animEffect transition="in" filter="dissolve">
                                      <p:cBhvr>
                                        <p:cTn id="22" dur="500"/>
                                        <p:tgtEl>
                                          <p:spTgt spid="327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2778"/>
                                        </p:tgtEl>
                                        <p:attrNameLst>
                                          <p:attrName>style.visibility</p:attrName>
                                        </p:attrNameLst>
                                      </p:cBhvr>
                                      <p:to>
                                        <p:strVal val="visible"/>
                                      </p:to>
                                    </p:set>
                                    <p:animEffect transition="in" filter="wipe(right)">
                                      <p:cBhvr>
                                        <p:cTn id="27" dur="500"/>
                                        <p:tgtEl>
                                          <p:spTgt spid="327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775"/>
                                        </p:tgtEl>
                                        <p:attrNameLst>
                                          <p:attrName>style.visibility</p:attrName>
                                        </p:attrNameLst>
                                      </p:cBhvr>
                                      <p:to>
                                        <p:strVal val="visible"/>
                                      </p:to>
                                    </p:set>
                                    <p:animEffect transition="in" filter="dissolve">
                                      <p:cBhvr>
                                        <p:cTn id="32" dur="500"/>
                                        <p:tgtEl>
                                          <p:spTgt spid="327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779"/>
                                        </p:tgtEl>
                                        <p:attrNameLst>
                                          <p:attrName>style.visibility</p:attrName>
                                        </p:attrNameLst>
                                      </p:cBhvr>
                                      <p:to>
                                        <p:strVal val="visible"/>
                                      </p:to>
                                    </p:set>
                                    <p:animEffect transition="in" filter="wipe(left)">
                                      <p:cBhvr>
                                        <p:cTn id="37" dur="500"/>
                                        <p:tgtEl>
                                          <p:spTgt spid="327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774"/>
                                        </p:tgtEl>
                                        <p:attrNameLst>
                                          <p:attrName>style.visibility</p:attrName>
                                        </p:attrNameLst>
                                      </p:cBhvr>
                                      <p:to>
                                        <p:strVal val="visible"/>
                                      </p:to>
                                    </p:set>
                                    <p:animEffect transition="in" filter="dissolve">
                                      <p:cBhvr>
                                        <p:cTn id="42" dur="500"/>
                                        <p:tgtEl>
                                          <p:spTgt spid="327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2780"/>
                                        </p:tgtEl>
                                        <p:attrNameLst>
                                          <p:attrName>style.visibility</p:attrName>
                                        </p:attrNameLst>
                                      </p:cBhvr>
                                      <p:to>
                                        <p:strVal val="visible"/>
                                      </p:to>
                                    </p:set>
                                    <p:animEffect transition="in" filter="wipe(right)">
                                      <p:cBhvr>
                                        <p:cTn id="47" dur="5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autoUpdateAnimBg="0"/>
      <p:bldP spid="32772" grpId="0" animBg="1" autoUpdateAnimBg="0"/>
      <p:bldP spid="32773" grpId="0" animBg="1" autoUpdateAnimBg="0"/>
      <p:bldP spid="32774" grpId="0" animBg="1" autoUpdateAnimBg="0"/>
      <p:bldP spid="32775" grpId="0" animBg="1" autoUpdateAnimBg="0"/>
      <p:bldP spid="32776" grpId="0" animBg="1"/>
      <p:bldP spid="32778" grpId="0" animBg="1"/>
      <p:bldP spid="32779" grpId="0" animBg="1"/>
      <p:bldP spid="327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187624" y="692696"/>
            <a:ext cx="68895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b="1" dirty="0">
                <a:latin typeface="+mj-lt"/>
              </a:rPr>
              <a:t>C</a:t>
            </a:r>
            <a:r>
              <a:rPr lang="en-GB" altLang="en-US" b="1" dirty="0" smtClean="0">
                <a:latin typeface="+mj-lt"/>
              </a:rPr>
              <a:t>omment </a:t>
            </a:r>
            <a:r>
              <a:rPr lang="en-GB" altLang="en-US" b="1" dirty="0">
                <a:latin typeface="+mj-lt"/>
              </a:rPr>
              <a:t>on the effects of </a:t>
            </a:r>
            <a:r>
              <a:rPr lang="en-GB" altLang="en-US" b="1" dirty="0" smtClean="0">
                <a:latin typeface="+mj-lt"/>
              </a:rPr>
              <a:t>the </a:t>
            </a:r>
            <a:r>
              <a:rPr lang="en-GB" altLang="en-US" b="1" dirty="0">
                <a:latin typeface="+mj-lt"/>
              </a:rPr>
              <a:t>punctuation in this passage.</a:t>
            </a:r>
          </a:p>
        </p:txBody>
      </p:sp>
      <p:sp>
        <p:nvSpPr>
          <p:cNvPr id="33795" name="Text Box 3"/>
          <p:cNvSpPr txBox="1">
            <a:spLocks noChangeArrowheads="1"/>
          </p:cNvSpPr>
          <p:nvPr/>
        </p:nvSpPr>
        <p:spPr bwMode="auto">
          <a:xfrm>
            <a:off x="2483768" y="1752600"/>
            <a:ext cx="3962400" cy="3195638"/>
          </a:xfrm>
          <a:prstGeom prst="rect">
            <a:avLst/>
          </a:prstGeom>
          <a:solidFill>
            <a:schemeClr val="bg2"/>
          </a:solidFill>
          <a:ln>
            <a:solidFill>
              <a:srgbClr val="C00000"/>
            </a:solid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dirty="0">
                <a:solidFill>
                  <a:srgbClr val="000000"/>
                </a:solidFill>
                <a:latin typeface="Arial" charset="0"/>
                <a:cs typeface="Arial" charset="0"/>
              </a:rPr>
              <a:t>True!—nervous—very, very dreadfully nervous I had been and am! but why will you say that I am mad? The disease had sharpened my senses—not destroyed—not dulled them. </a:t>
            </a:r>
          </a:p>
          <a:p>
            <a:pPr eaLnBrk="1" hangingPunct="1">
              <a:spcBef>
                <a:spcPct val="50000"/>
              </a:spcBef>
            </a:pPr>
            <a:endParaRPr lang="en-GB" altLang="en-US" dirty="0"/>
          </a:p>
        </p:txBody>
      </p:sp>
      <p:sp>
        <p:nvSpPr>
          <p:cNvPr id="33796" name="Text Box 4"/>
          <p:cNvSpPr txBox="1">
            <a:spLocks noChangeArrowheads="1"/>
          </p:cNvSpPr>
          <p:nvPr/>
        </p:nvSpPr>
        <p:spPr bwMode="auto">
          <a:xfrm>
            <a:off x="158924" y="1773135"/>
            <a:ext cx="2057400" cy="3152775"/>
          </a:xfrm>
          <a:prstGeom prst="rect">
            <a:avLst/>
          </a:prstGeom>
          <a:solidFill>
            <a:schemeClr val="bg1"/>
          </a:solidFill>
          <a:ln w="12700">
            <a:solidFill>
              <a:srgbClr val="C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a:latin typeface="+mn-lt"/>
              </a:rPr>
              <a:t>What is the effect of the dashes?  Think about how smoothly the passage reads. How would it affect the text if they were not there?</a:t>
            </a:r>
          </a:p>
        </p:txBody>
      </p:sp>
      <p:sp>
        <p:nvSpPr>
          <p:cNvPr id="33797" name="Text Box 5"/>
          <p:cNvSpPr txBox="1">
            <a:spLocks noChangeArrowheads="1"/>
          </p:cNvSpPr>
          <p:nvPr/>
        </p:nvSpPr>
        <p:spPr bwMode="auto">
          <a:xfrm>
            <a:off x="6715457" y="1340768"/>
            <a:ext cx="2057400" cy="2862322"/>
          </a:xfrm>
          <a:prstGeom prst="rect">
            <a:avLst/>
          </a:prstGeom>
          <a:solidFill>
            <a:schemeClr val="bg1"/>
          </a:solidFill>
          <a:ln w="12700">
            <a:solidFill>
              <a:srgbClr val="C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ltLang="en-US" sz="2000" dirty="0">
                <a:latin typeface="+mn-lt"/>
              </a:rPr>
              <a:t>What is the effect of the exclamation marks? Where do they come in the sentence?  Why?  How do they affect the </a:t>
            </a:r>
            <a:r>
              <a:rPr lang="en-GB" altLang="en-US" sz="2000" b="1" dirty="0">
                <a:latin typeface="+mn-lt"/>
              </a:rPr>
              <a:t>tone </a:t>
            </a:r>
            <a:r>
              <a:rPr lang="en-GB" altLang="en-US" sz="2000" dirty="0">
                <a:latin typeface="+mn-lt"/>
              </a:rPr>
              <a:t> of the text?</a:t>
            </a:r>
          </a:p>
        </p:txBody>
      </p:sp>
      <p:sp>
        <p:nvSpPr>
          <p:cNvPr id="6" name="TextBox 5"/>
          <p:cNvSpPr txBox="1"/>
          <p:nvPr/>
        </p:nvSpPr>
        <p:spPr>
          <a:xfrm>
            <a:off x="971600" y="5685489"/>
            <a:ext cx="4822987" cy="369332"/>
          </a:xfrm>
          <a:prstGeom prst="rect">
            <a:avLst/>
          </a:prstGeom>
          <a:solidFill>
            <a:schemeClr val="bg2"/>
          </a:solidFill>
          <a:ln>
            <a:solidFill>
              <a:srgbClr val="C00000"/>
            </a:solidFill>
          </a:ln>
        </p:spPr>
        <p:txBody>
          <a:bodyPr wrap="none" rtlCol="0">
            <a:spAutoFit/>
          </a:bodyPr>
          <a:lstStyle/>
          <a:p>
            <a:r>
              <a:rPr lang="en-GB" dirty="0" smtClean="0"/>
              <a:t>Extract from “Tell-Tale Heart” by Edgar Allen Poe</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5458" y="4365105"/>
            <a:ext cx="2249030" cy="2304256"/>
          </a:xfrm>
          <a:prstGeom prst="rect">
            <a:avLst/>
          </a:prstGeom>
        </p:spPr>
      </p:pic>
    </p:spTree>
    <p:extLst>
      <p:ext uri="{BB962C8B-B14F-4D97-AF65-F5344CB8AC3E}">
        <p14:creationId xmlns:p14="http://schemas.microsoft.com/office/powerpoint/2010/main" val="2957180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dissolve">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box(out)">
                                      <p:cBhvr>
                                        <p:cTn id="12" dur="500"/>
                                        <p:tgtEl>
                                          <p:spTgt spid="337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box(out)">
                                      <p:cBhvr>
                                        <p:cTn id="1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autoUpdateAnimBg="0"/>
      <p:bldP spid="33796" grpId="0" animBg="1" autoUpdateAnimBg="0"/>
      <p:bldP spid="3379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7290054" cy="1196752"/>
          </a:xfrm>
          <a:solidFill>
            <a:schemeClr val="accent6">
              <a:lumMod val="60000"/>
              <a:lumOff val="40000"/>
            </a:schemeClr>
          </a:solidFill>
        </p:spPr>
        <p:txBody>
          <a:bodyPr>
            <a:normAutofit/>
          </a:bodyPr>
          <a:lstStyle/>
          <a:p>
            <a:r>
              <a:rPr lang="en-GB" dirty="0" smtClean="0"/>
              <a:t>Practising How to write vividly</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633911415"/>
              </p:ext>
            </p:extLst>
          </p:nvPr>
        </p:nvGraphicFramePr>
        <p:xfrm>
          <a:off x="0" y="1037488"/>
          <a:ext cx="4061237" cy="5820512"/>
        </p:xfrm>
        <a:graphic>
          <a:graphicData uri="http://schemas.openxmlformats.org/drawingml/2006/table">
            <a:tbl>
              <a:tblPr firstRow="1" bandRow="1">
                <a:tableStyleId>{93296810-A885-4BE3-A3E7-6D5BEEA58F35}</a:tableStyleId>
              </a:tblPr>
              <a:tblGrid>
                <a:gridCol w="2354979"/>
                <a:gridCol w="1706258"/>
              </a:tblGrid>
              <a:tr h="453244">
                <a:tc>
                  <a:txBody>
                    <a:bodyPr/>
                    <a:lstStyle/>
                    <a:p>
                      <a:r>
                        <a:rPr lang="en-GB" dirty="0" smtClean="0"/>
                        <a:t>technique</a:t>
                      </a:r>
                      <a:endParaRPr lang="en-GB" dirty="0"/>
                    </a:p>
                  </a:txBody>
                  <a:tcPr marL="68580" marR="68580"/>
                </a:tc>
                <a:tc>
                  <a:txBody>
                    <a:bodyPr/>
                    <a:lstStyle/>
                    <a:p>
                      <a:r>
                        <a:rPr lang="en-GB" dirty="0" smtClean="0"/>
                        <a:t>example</a:t>
                      </a:r>
                      <a:endParaRPr lang="en-GB" dirty="0"/>
                    </a:p>
                  </a:txBody>
                  <a:tcPr marL="68580" marR="68580"/>
                </a:tc>
              </a:tr>
              <a:tr h="453244">
                <a:tc>
                  <a:txBody>
                    <a:bodyPr/>
                    <a:lstStyle/>
                    <a:p>
                      <a:r>
                        <a:rPr lang="en-GB" dirty="0" smtClean="0"/>
                        <a:t>Ellipsis/dashes/</a:t>
                      </a:r>
                    </a:p>
                    <a:p>
                      <a:r>
                        <a:rPr lang="en-GB" dirty="0" smtClean="0"/>
                        <a:t>exclamation</a:t>
                      </a:r>
                      <a:r>
                        <a:rPr lang="en-GB" baseline="0" dirty="0" smtClean="0"/>
                        <a:t> marks for effect</a:t>
                      </a:r>
                      <a:endParaRPr lang="en-GB" dirty="0"/>
                    </a:p>
                  </a:txBody>
                  <a:tcPr marL="68580" marR="68580"/>
                </a:tc>
                <a:tc>
                  <a:txBody>
                    <a:bodyPr/>
                    <a:lstStyle/>
                    <a:p>
                      <a:endParaRPr lang="en-GB"/>
                    </a:p>
                  </a:txBody>
                  <a:tcPr marL="68580" marR="68580"/>
                </a:tc>
              </a:tr>
              <a:tr h="453244">
                <a:tc>
                  <a:txBody>
                    <a:bodyPr/>
                    <a:lstStyle/>
                    <a:p>
                      <a:r>
                        <a:rPr lang="en-GB" dirty="0" smtClean="0"/>
                        <a:t>Appeal to the senses</a:t>
                      </a:r>
                      <a:endParaRPr lang="en-GB" dirty="0"/>
                    </a:p>
                  </a:txBody>
                  <a:tcPr marL="68580" marR="68580"/>
                </a:tc>
                <a:tc>
                  <a:txBody>
                    <a:bodyPr/>
                    <a:lstStyle/>
                    <a:p>
                      <a:endParaRPr lang="en-GB" dirty="0"/>
                    </a:p>
                  </a:txBody>
                  <a:tcPr marL="68580" marR="68580"/>
                </a:tc>
              </a:tr>
              <a:tr h="453244">
                <a:tc>
                  <a:txBody>
                    <a:bodyPr/>
                    <a:lstStyle/>
                    <a:p>
                      <a:r>
                        <a:rPr lang="en-GB" dirty="0" smtClean="0"/>
                        <a:t>Short sentence for impact.</a:t>
                      </a:r>
                      <a:endParaRPr lang="en-GB" dirty="0"/>
                    </a:p>
                  </a:txBody>
                  <a:tcPr marL="68580" marR="68580"/>
                </a:tc>
                <a:tc>
                  <a:txBody>
                    <a:bodyPr/>
                    <a:lstStyle/>
                    <a:p>
                      <a:endParaRPr lang="en-GB"/>
                    </a:p>
                  </a:txBody>
                  <a:tcPr marL="68580" marR="68580"/>
                </a:tc>
              </a:tr>
              <a:tr h="453244">
                <a:tc>
                  <a:txBody>
                    <a:bodyPr/>
                    <a:lstStyle/>
                    <a:p>
                      <a:r>
                        <a:rPr lang="en-GB" dirty="0" smtClean="0"/>
                        <a:t>Sense of being foreboding</a:t>
                      </a:r>
                      <a:endParaRPr lang="en-GB" dirty="0"/>
                    </a:p>
                  </a:txBody>
                  <a:tcPr marL="68580" marR="68580"/>
                </a:tc>
                <a:tc>
                  <a:txBody>
                    <a:bodyPr/>
                    <a:lstStyle/>
                    <a:p>
                      <a:endParaRPr lang="en-GB" dirty="0"/>
                    </a:p>
                  </a:txBody>
                  <a:tcPr marL="68580" marR="68580"/>
                </a:tc>
              </a:tr>
              <a:tr h="453244">
                <a:tc>
                  <a:txBody>
                    <a:bodyPr/>
                    <a:lstStyle/>
                    <a:p>
                      <a:r>
                        <a:rPr lang="en-GB" dirty="0" smtClean="0"/>
                        <a:t>Metaphor/ Simile</a:t>
                      </a:r>
                      <a:endParaRPr lang="en-GB" dirty="0"/>
                    </a:p>
                  </a:txBody>
                  <a:tcPr marL="68580" marR="68580"/>
                </a:tc>
                <a:tc>
                  <a:txBody>
                    <a:bodyPr/>
                    <a:lstStyle/>
                    <a:p>
                      <a:endParaRPr lang="en-GB"/>
                    </a:p>
                  </a:txBody>
                  <a:tcPr marL="68580" marR="68580"/>
                </a:tc>
              </a:tr>
              <a:tr h="453244">
                <a:tc>
                  <a:txBody>
                    <a:bodyPr/>
                    <a:lstStyle/>
                    <a:p>
                      <a:r>
                        <a:rPr lang="en-GB" dirty="0" smtClean="0"/>
                        <a:t>Personification</a:t>
                      </a:r>
                      <a:endParaRPr lang="en-GB" dirty="0"/>
                    </a:p>
                  </a:txBody>
                  <a:tcPr marL="68580" marR="68580"/>
                </a:tc>
                <a:tc>
                  <a:txBody>
                    <a:bodyPr/>
                    <a:lstStyle/>
                    <a:p>
                      <a:endParaRPr lang="en-GB" dirty="0"/>
                    </a:p>
                  </a:txBody>
                  <a:tcPr marL="68580" marR="68580"/>
                </a:tc>
              </a:tr>
              <a:tr h="453244">
                <a:tc>
                  <a:txBody>
                    <a:bodyPr/>
                    <a:lstStyle/>
                    <a:p>
                      <a:r>
                        <a:rPr lang="en-GB" dirty="0" smtClean="0"/>
                        <a:t>Mood/atmosphere</a:t>
                      </a:r>
                      <a:endParaRPr lang="en-GB" dirty="0"/>
                    </a:p>
                  </a:txBody>
                  <a:tcPr marL="68580" marR="68580"/>
                </a:tc>
                <a:tc>
                  <a:txBody>
                    <a:bodyPr/>
                    <a:lstStyle/>
                    <a:p>
                      <a:endParaRPr lang="en-GB" dirty="0"/>
                    </a:p>
                  </a:txBody>
                  <a:tcPr marL="68580" marR="68580"/>
                </a:tc>
              </a:tr>
              <a:tr h="453244">
                <a:tc>
                  <a:txBody>
                    <a:bodyPr/>
                    <a:lstStyle/>
                    <a:p>
                      <a:r>
                        <a:rPr lang="en-GB" dirty="0" smtClean="0"/>
                        <a:t>Show-not-tell</a:t>
                      </a:r>
                      <a:endParaRPr lang="en-GB" dirty="0"/>
                    </a:p>
                  </a:txBody>
                  <a:tcPr marL="68580" marR="68580"/>
                </a:tc>
                <a:tc>
                  <a:txBody>
                    <a:bodyPr/>
                    <a:lstStyle/>
                    <a:p>
                      <a:endParaRPr lang="en-GB" dirty="0"/>
                    </a:p>
                  </a:txBody>
                  <a:tcPr marL="68580" marR="68580"/>
                </a:tc>
              </a:tr>
              <a:tr h="453244">
                <a:tc>
                  <a:txBody>
                    <a:bodyPr/>
                    <a:lstStyle/>
                    <a:p>
                      <a:r>
                        <a:rPr lang="en-GB" dirty="0" smtClean="0"/>
                        <a:t>Pathetic fallacy</a:t>
                      </a:r>
                      <a:endParaRPr lang="en-GB" dirty="0"/>
                    </a:p>
                  </a:txBody>
                  <a:tcPr marL="68580" marR="68580"/>
                </a:tc>
                <a:tc>
                  <a:txBody>
                    <a:bodyPr/>
                    <a:lstStyle/>
                    <a:p>
                      <a:endParaRPr lang="en-GB" dirty="0"/>
                    </a:p>
                  </a:txBody>
                  <a:tcPr marL="68580" marR="68580"/>
                </a:tc>
              </a:tr>
              <a:tr h="453244">
                <a:tc>
                  <a:txBody>
                    <a:bodyPr/>
                    <a:lstStyle/>
                    <a:p>
                      <a:r>
                        <a:rPr lang="en-GB" dirty="0" smtClean="0"/>
                        <a:t>Emotive language</a:t>
                      </a:r>
                      <a:endParaRPr lang="en-GB" dirty="0"/>
                    </a:p>
                  </a:txBody>
                  <a:tcPr marL="68580" marR="68580"/>
                </a:tc>
                <a:tc>
                  <a:txBody>
                    <a:bodyPr/>
                    <a:lstStyle/>
                    <a:p>
                      <a:endParaRPr lang="en-GB" dirty="0"/>
                    </a:p>
                  </a:txBody>
                  <a:tcPr marL="68580" marR="68580"/>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196752"/>
            <a:ext cx="5076056" cy="5653824"/>
          </a:xfrm>
          <a:prstGeom prst="rect">
            <a:avLst/>
          </a:prstGeom>
        </p:spPr>
      </p:pic>
    </p:spTree>
    <p:extLst>
      <p:ext uri="{BB962C8B-B14F-4D97-AF65-F5344CB8AC3E}">
        <p14:creationId xmlns:p14="http://schemas.microsoft.com/office/powerpoint/2010/main" val="257842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040" y="692696"/>
            <a:ext cx="6965245" cy="811218"/>
          </a:xfrm>
        </p:spPr>
        <p:txBody>
          <a:bodyPr/>
          <a:lstStyle/>
          <a:p>
            <a:r>
              <a:rPr lang="en-GB" dirty="0" smtClean="0"/>
              <a:t>Planning your own story</a:t>
            </a:r>
            <a:endParaRPr lang="en-GB" dirty="0"/>
          </a:p>
        </p:txBody>
      </p:sp>
      <p:grpSp>
        <p:nvGrpSpPr>
          <p:cNvPr id="43" name="Group 42"/>
          <p:cNvGrpSpPr/>
          <p:nvPr/>
        </p:nvGrpSpPr>
        <p:grpSpPr>
          <a:xfrm>
            <a:off x="2382513" y="1453501"/>
            <a:ext cx="4177206" cy="4309679"/>
            <a:chOff x="2554920" y="2248987"/>
            <a:chExt cx="4177206" cy="4309679"/>
          </a:xfrm>
        </p:grpSpPr>
        <p:grpSp>
          <p:nvGrpSpPr>
            <p:cNvPr id="4" name="Group 3"/>
            <p:cNvGrpSpPr/>
            <p:nvPr/>
          </p:nvGrpSpPr>
          <p:grpSpPr>
            <a:xfrm>
              <a:off x="3831231" y="3716380"/>
              <a:ext cx="1721700" cy="1418351"/>
              <a:chOff x="1430666" y="1742716"/>
              <a:chExt cx="1177267" cy="1177267"/>
            </a:xfrm>
          </p:grpSpPr>
          <p:sp>
            <p:nvSpPr>
              <p:cNvPr id="5" name="Oval 4"/>
              <p:cNvSpPr/>
              <p:nvPr/>
            </p:nvSpPr>
            <p:spPr>
              <a:xfrm>
                <a:off x="1430666" y="1742716"/>
                <a:ext cx="1177267" cy="117726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p:cNvSpPr/>
              <p:nvPr/>
            </p:nvSpPr>
            <p:spPr>
              <a:xfrm>
                <a:off x="1603073" y="1846754"/>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dirty="0">
                  <a:solidFill>
                    <a:schemeClr val="tx1"/>
                  </a:solidFill>
                </a:endParaRPr>
              </a:p>
            </p:txBody>
          </p:sp>
        </p:grpSp>
        <p:grpSp>
          <p:nvGrpSpPr>
            <p:cNvPr id="7" name="Group 6"/>
            <p:cNvGrpSpPr/>
            <p:nvPr/>
          </p:nvGrpSpPr>
          <p:grpSpPr>
            <a:xfrm>
              <a:off x="4448852" y="3426255"/>
              <a:ext cx="400271" cy="263452"/>
              <a:chOff x="1819163" y="1301538"/>
              <a:chExt cx="400271" cy="263452"/>
            </a:xfrm>
          </p:grpSpPr>
          <p:sp>
            <p:nvSpPr>
              <p:cNvPr id="8" name="Right Arrow 7"/>
              <p:cNvSpPr/>
              <p:nvPr/>
            </p:nvSpPr>
            <p:spPr>
              <a:xfrm rot="16200000">
                <a:off x="1887573" y="1233128"/>
                <a:ext cx="263452"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ight Arrow 6"/>
              <p:cNvSpPr/>
              <p:nvPr/>
            </p:nvSpPr>
            <p:spPr>
              <a:xfrm rot="16200000">
                <a:off x="1927091" y="1352700"/>
                <a:ext cx="184416"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10" name="Group 9"/>
            <p:cNvGrpSpPr/>
            <p:nvPr/>
          </p:nvGrpSpPr>
          <p:grpSpPr>
            <a:xfrm>
              <a:off x="3983366" y="2248987"/>
              <a:ext cx="1177267" cy="1177267"/>
              <a:chOff x="1430666" y="0"/>
              <a:chExt cx="1177267" cy="1177267"/>
            </a:xfrm>
          </p:grpSpPr>
          <p:sp>
            <p:nvSpPr>
              <p:cNvPr id="11" name="Oval 10"/>
              <p:cNvSpPr/>
              <p:nvPr/>
            </p:nvSpPr>
            <p:spPr>
              <a:xfrm>
                <a:off x="1430666" y="0"/>
                <a:ext cx="1177267" cy="1177267"/>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Oval 8"/>
              <p:cNvSpPr/>
              <p:nvPr/>
            </p:nvSpPr>
            <p:spPr>
              <a:xfrm>
                <a:off x="1603073" y="172407"/>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dirty="0">
                  <a:solidFill>
                    <a:schemeClr val="tx1"/>
                  </a:solidFill>
                </a:endParaRPr>
              </a:p>
            </p:txBody>
          </p:sp>
        </p:grpSp>
        <p:grpSp>
          <p:nvGrpSpPr>
            <p:cNvPr id="13" name="Group 12"/>
            <p:cNvGrpSpPr/>
            <p:nvPr/>
          </p:nvGrpSpPr>
          <p:grpSpPr>
            <a:xfrm>
              <a:off x="5355840" y="3716380"/>
              <a:ext cx="256922" cy="400271"/>
              <a:chOff x="2598812" y="1641745"/>
              <a:chExt cx="256922" cy="400271"/>
            </a:xfrm>
          </p:grpSpPr>
          <p:sp>
            <p:nvSpPr>
              <p:cNvPr id="14" name="Right Arrow 13"/>
              <p:cNvSpPr/>
              <p:nvPr/>
            </p:nvSpPr>
            <p:spPr>
              <a:xfrm rot="19755360">
                <a:off x="2598812" y="1641745"/>
                <a:ext cx="256922"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936304"/>
                  <a:satOff val="-1168"/>
                  <a:lumOff val="275"/>
                  <a:alphaOff val="0"/>
                </a:schemeClr>
              </a:fillRef>
              <a:effectRef idx="0">
                <a:schemeClr val="accent2">
                  <a:hueOff val="936304"/>
                  <a:satOff val="-1168"/>
                  <a:lumOff val="275"/>
                  <a:alphaOff val="0"/>
                </a:schemeClr>
              </a:effectRef>
              <a:fontRef idx="minor">
                <a:schemeClr val="lt1"/>
              </a:fontRef>
            </p:style>
          </p:sp>
          <p:sp>
            <p:nvSpPr>
              <p:cNvPr id="15" name="Right Arrow 10"/>
              <p:cNvSpPr/>
              <p:nvPr/>
            </p:nvSpPr>
            <p:spPr>
              <a:xfrm rot="19755360">
                <a:off x="2604228" y="1741500"/>
                <a:ext cx="179845"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16" name="Group 15"/>
            <p:cNvGrpSpPr/>
            <p:nvPr/>
          </p:nvGrpSpPr>
          <p:grpSpPr>
            <a:xfrm>
              <a:off x="5554859" y="2975298"/>
              <a:ext cx="1177267" cy="1177267"/>
              <a:chOff x="2859112" y="824713"/>
              <a:chExt cx="1177267" cy="1177267"/>
            </a:xfrm>
          </p:grpSpPr>
          <p:sp>
            <p:nvSpPr>
              <p:cNvPr id="17" name="Oval 16"/>
              <p:cNvSpPr/>
              <p:nvPr/>
            </p:nvSpPr>
            <p:spPr>
              <a:xfrm>
                <a:off x="2859112" y="824713"/>
                <a:ext cx="1177267" cy="1177267"/>
              </a:xfrm>
              <a:prstGeom prst="ellipse">
                <a:avLst/>
              </a:prstGeom>
            </p:spPr>
            <p:style>
              <a:lnRef idx="2">
                <a:schemeClr val="lt1">
                  <a:hueOff val="0"/>
                  <a:satOff val="0"/>
                  <a:lumOff val="0"/>
                  <a:alphaOff val="0"/>
                </a:schemeClr>
              </a:lnRef>
              <a:fillRef idx="1">
                <a:schemeClr val="accent2">
                  <a:hueOff val="936304"/>
                  <a:satOff val="-1168"/>
                  <a:lumOff val="275"/>
                  <a:alphaOff val="0"/>
                </a:schemeClr>
              </a:fillRef>
              <a:effectRef idx="0">
                <a:schemeClr val="accent2">
                  <a:hueOff val="936304"/>
                  <a:satOff val="-1168"/>
                  <a:lumOff val="275"/>
                  <a:alphaOff val="0"/>
                </a:schemeClr>
              </a:effectRef>
              <a:fontRef idx="minor">
                <a:schemeClr val="lt1"/>
              </a:fontRef>
            </p:style>
          </p:sp>
          <p:sp>
            <p:nvSpPr>
              <p:cNvPr id="18" name="Oval 12"/>
              <p:cNvSpPr/>
              <p:nvPr/>
            </p:nvSpPr>
            <p:spPr>
              <a:xfrm>
                <a:off x="3031519" y="997120"/>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nvGrpSpPr>
            <p:cNvPr id="19" name="Group 18"/>
            <p:cNvGrpSpPr/>
            <p:nvPr/>
          </p:nvGrpSpPr>
          <p:grpSpPr>
            <a:xfrm>
              <a:off x="5362445" y="4715475"/>
              <a:ext cx="243713" cy="400271"/>
              <a:chOff x="2605646" y="2459370"/>
              <a:chExt cx="243713" cy="400271"/>
            </a:xfrm>
          </p:grpSpPr>
          <p:sp>
            <p:nvSpPr>
              <p:cNvPr id="20" name="Right Arrow 19"/>
              <p:cNvSpPr/>
              <p:nvPr/>
            </p:nvSpPr>
            <p:spPr>
              <a:xfrm rot="1754676">
                <a:off x="2605646" y="2459370"/>
                <a:ext cx="243713"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1872608"/>
                  <a:satOff val="-2336"/>
                  <a:lumOff val="549"/>
                  <a:alphaOff val="0"/>
                </a:schemeClr>
              </a:fillRef>
              <a:effectRef idx="0">
                <a:schemeClr val="accent2">
                  <a:hueOff val="1872608"/>
                  <a:satOff val="-2336"/>
                  <a:lumOff val="549"/>
                  <a:alphaOff val="0"/>
                </a:schemeClr>
              </a:effectRef>
              <a:fontRef idx="minor">
                <a:schemeClr val="lt1"/>
              </a:fontRef>
            </p:style>
          </p:sp>
          <p:sp>
            <p:nvSpPr>
              <p:cNvPr id="21" name="Right Arrow 14"/>
              <p:cNvSpPr/>
              <p:nvPr/>
            </p:nvSpPr>
            <p:spPr>
              <a:xfrm rot="1754676">
                <a:off x="2610305" y="2521564"/>
                <a:ext cx="170599"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22" name="Group 21"/>
            <p:cNvGrpSpPr/>
            <p:nvPr/>
          </p:nvGrpSpPr>
          <p:grpSpPr>
            <a:xfrm>
              <a:off x="5484302" y="4706422"/>
              <a:ext cx="1177267" cy="1177267"/>
              <a:chOff x="2859108" y="2474136"/>
              <a:chExt cx="1177267" cy="1177267"/>
            </a:xfrm>
          </p:grpSpPr>
          <p:sp>
            <p:nvSpPr>
              <p:cNvPr id="23" name="Oval 22"/>
              <p:cNvSpPr/>
              <p:nvPr/>
            </p:nvSpPr>
            <p:spPr>
              <a:xfrm>
                <a:off x="2859108" y="2474136"/>
                <a:ext cx="1177267" cy="1177267"/>
              </a:xfrm>
              <a:prstGeom prst="ellipse">
                <a:avLst/>
              </a:prstGeom>
            </p:spPr>
            <p:style>
              <a:lnRef idx="2">
                <a:schemeClr val="lt1">
                  <a:hueOff val="0"/>
                  <a:satOff val="0"/>
                  <a:lumOff val="0"/>
                  <a:alphaOff val="0"/>
                </a:schemeClr>
              </a:lnRef>
              <a:fillRef idx="1">
                <a:schemeClr val="accent2">
                  <a:hueOff val="1872608"/>
                  <a:satOff val="-2336"/>
                  <a:lumOff val="549"/>
                  <a:alphaOff val="0"/>
                </a:schemeClr>
              </a:fillRef>
              <a:effectRef idx="0">
                <a:schemeClr val="accent2">
                  <a:hueOff val="1872608"/>
                  <a:satOff val="-2336"/>
                  <a:lumOff val="549"/>
                  <a:alphaOff val="0"/>
                </a:schemeClr>
              </a:effectRef>
              <a:fontRef idx="minor">
                <a:schemeClr val="lt1"/>
              </a:fontRef>
            </p:style>
          </p:sp>
          <p:sp>
            <p:nvSpPr>
              <p:cNvPr id="24" name="Oval 16"/>
              <p:cNvSpPr/>
              <p:nvPr/>
            </p:nvSpPr>
            <p:spPr>
              <a:xfrm>
                <a:off x="3031515" y="2646543"/>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nvGrpSpPr>
            <p:cNvPr id="25" name="Group 24"/>
            <p:cNvGrpSpPr/>
            <p:nvPr/>
          </p:nvGrpSpPr>
          <p:grpSpPr>
            <a:xfrm>
              <a:off x="4383152" y="5129132"/>
              <a:ext cx="400271" cy="237034"/>
              <a:chOff x="1819163" y="2950007"/>
              <a:chExt cx="400271" cy="237034"/>
            </a:xfrm>
          </p:grpSpPr>
          <p:sp>
            <p:nvSpPr>
              <p:cNvPr id="26" name="Right Arrow 25"/>
              <p:cNvSpPr/>
              <p:nvPr/>
            </p:nvSpPr>
            <p:spPr>
              <a:xfrm rot="5400000">
                <a:off x="1900782" y="2868388"/>
                <a:ext cx="237034"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2808911"/>
                  <a:satOff val="-3503"/>
                  <a:lumOff val="824"/>
                  <a:alphaOff val="0"/>
                </a:schemeClr>
              </a:fillRef>
              <a:effectRef idx="0">
                <a:schemeClr val="accent2">
                  <a:hueOff val="2808911"/>
                  <a:satOff val="-3503"/>
                  <a:lumOff val="824"/>
                  <a:alphaOff val="0"/>
                </a:schemeClr>
              </a:effectRef>
              <a:fontRef idx="minor">
                <a:schemeClr val="lt1"/>
              </a:fontRef>
            </p:style>
          </p:sp>
          <p:sp>
            <p:nvSpPr>
              <p:cNvPr id="27" name="Right Arrow 18"/>
              <p:cNvSpPr/>
              <p:nvPr/>
            </p:nvSpPr>
            <p:spPr>
              <a:xfrm rot="5400000">
                <a:off x="1936337" y="2912887"/>
                <a:ext cx="165924"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28" name="Group 27"/>
            <p:cNvGrpSpPr/>
            <p:nvPr/>
          </p:nvGrpSpPr>
          <p:grpSpPr>
            <a:xfrm>
              <a:off x="3972537" y="5381399"/>
              <a:ext cx="1177267" cy="1177267"/>
              <a:chOff x="1430666" y="3298850"/>
              <a:chExt cx="1177267" cy="1177267"/>
            </a:xfrm>
          </p:grpSpPr>
          <p:sp>
            <p:nvSpPr>
              <p:cNvPr id="29" name="Oval 28"/>
              <p:cNvSpPr/>
              <p:nvPr/>
            </p:nvSpPr>
            <p:spPr>
              <a:xfrm>
                <a:off x="1430666" y="3298850"/>
                <a:ext cx="1177267" cy="1177267"/>
              </a:xfrm>
              <a:prstGeom prst="ellipse">
                <a:avLst/>
              </a:prstGeom>
            </p:spPr>
            <p:style>
              <a:lnRef idx="2">
                <a:schemeClr val="lt1">
                  <a:hueOff val="0"/>
                  <a:satOff val="0"/>
                  <a:lumOff val="0"/>
                  <a:alphaOff val="0"/>
                </a:schemeClr>
              </a:lnRef>
              <a:fillRef idx="1">
                <a:schemeClr val="accent2">
                  <a:hueOff val="2808911"/>
                  <a:satOff val="-3503"/>
                  <a:lumOff val="824"/>
                  <a:alphaOff val="0"/>
                </a:schemeClr>
              </a:fillRef>
              <a:effectRef idx="0">
                <a:schemeClr val="accent2">
                  <a:hueOff val="2808911"/>
                  <a:satOff val="-3503"/>
                  <a:lumOff val="824"/>
                  <a:alphaOff val="0"/>
                </a:schemeClr>
              </a:effectRef>
              <a:fontRef idx="minor">
                <a:schemeClr val="lt1"/>
              </a:fontRef>
            </p:style>
          </p:sp>
          <p:sp>
            <p:nvSpPr>
              <p:cNvPr id="30" name="Oval 20"/>
              <p:cNvSpPr/>
              <p:nvPr/>
            </p:nvSpPr>
            <p:spPr>
              <a:xfrm>
                <a:off x="1603073" y="3471257"/>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nvGrpSpPr>
            <p:cNvPr id="31" name="Group 30"/>
            <p:cNvGrpSpPr/>
            <p:nvPr/>
          </p:nvGrpSpPr>
          <p:grpSpPr>
            <a:xfrm>
              <a:off x="3685690" y="4681452"/>
              <a:ext cx="243713" cy="400271"/>
              <a:chOff x="1189240" y="2459370"/>
              <a:chExt cx="243713" cy="400271"/>
            </a:xfrm>
          </p:grpSpPr>
          <p:sp>
            <p:nvSpPr>
              <p:cNvPr id="32" name="Right Arrow 31"/>
              <p:cNvSpPr/>
              <p:nvPr/>
            </p:nvSpPr>
            <p:spPr>
              <a:xfrm rot="9045324">
                <a:off x="1189240" y="2459370"/>
                <a:ext cx="243713"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sp>
          <p:sp>
            <p:nvSpPr>
              <p:cNvPr id="33" name="Right Arrow 22"/>
              <p:cNvSpPr/>
              <p:nvPr/>
            </p:nvSpPr>
            <p:spPr>
              <a:xfrm rot="19845324">
                <a:off x="1257695" y="2521564"/>
                <a:ext cx="170599"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34" name="Group 33"/>
            <p:cNvGrpSpPr/>
            <p:nvPr/>
          </p:nvGrpSpPr>
          <p:grpSpPr>
            <a:xfrm>
              <a:off x="2554923" y="4662197"/>
              <a:ext cx="1177267" cy="1177267"/>
              <a:chOff x="2223" y="2474136"/>
              <a:chExt cx="1177267" cy="1177267"/>
            </a:xfrm>
          </p:grpSpPr>
          <p:sp>
            <p:nvSpPr>
              <p:cNvPr id="35" name="Oval 34"/>
              <p:cNvSpPr/>
              <p:nvPr/>
            </p:nvSpPr>
            <p:spPr>
              <a:xfrm>
                <a:off x="2223" y="2474136"/>
                <a:ext cx="1177267" cy="1177267"/>
              </a:xfrm>
              <a:prstGeom prst="ellipse">
                <a:avLst/>
              </a:prstGeom>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sp>
          <p:sp>
            <p:nvSpPr>
              <p:cNvPr id="36" name="Oval 24"/>
              <p:cNvSpPr/>
              <p:nvPr/>
            </p:nvSpPr>
            <p:spPr>
              <a:xfrm>
                <a:off x="174630" y="2646543"/>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nvGrpSpPr>
            <p:cNvPr id="37" name="Group 36"/>
            <p:cNvGrpSpPr/>
            <p:nvPr/>
          </p:nvGrpSpPr>
          <p:grpSpPr>
            <a:xfrm>
              <a:off x="3679085" y="3789770"/>
              <a:ext cx="256922" cy="400271"/>
              <a:chOff x="1182865" y="1641745"/>
              <a:chExt cx="256922" cy="400271"/>
            </a:xfrm>
          </p:grpSpPr>
          <p:sp>
            <p:nvSpPr>
              <p:cNvPr id="38" name="Right Arrow 37"/>
              <p:cNvSpPr/>
              <p:nvPr/>
            </p:nvSpPr>
            <p:spPr>
              <a:xfrm rot="12644640">
                <a:off x="1182865" y="1641745"/>
                <a:ext cx="256922" cy="400271"/>
              </a:xfrm>
              <a:prstGeom prst="rightArrow">
                <a:avLst>
                  <a:gd name="adj1" fmla="val 60000"/>
                  <a:gd name="adj2" fmla="val 50000"/>
                </a:avLst>
              </a:prstGeom>
            </p:spPr>
            <p:style>
              <a:lnRef idx="0">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39" name="Right Arrow 26"/>
              <p:cNvSpPr/>
              <p:nvPr/>
            </p:nvSpPr>
            <p:spPr>
              <a:xfrm rot="23444640">
                <a:off x="1254526" y="1741500"/>
                <a:ext cx="179845" cy="240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p:txBody>
          </p:sp>
        </p:grpSp>
        <p:grpSp>
          <p:nvGrpSpPr>
            <p:cNvPr id="40" name="Group 39"/>
            <p:cNvGrpSpPr/>
            <p:nvPr/>
          </p:nvGrpSpPr>
          <p:grpSpPr>
            <a:xfrm>
              <a:off x="2554920" y="3012774"/>
              <a:ext cx="1177267" cy="1177267"/>
              <a:chOff x="2220" y="824713"/>
              <a:chExt cx="1177267" cy="1177267"/>
            </a:xfrm>
          </p:grpSpPr>
          <p:sp>
            <p:nvSpPr>
              <p:cNvPr id="41" name="Oval 40"/>
              <p:cNvSpPr/>
              <p:nvPr/>
            </p:nvSpPr>
            <p:spPr>
              <a:xfrm>
                <a:off x="2220" y="824713"/>
                <a:ext cx="1177267" cy="1177267"/>
              </a:xfrm>
              <a:prstGeom prst="ellipse">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2" name="Oval 28"/>
              <p:cNvSpPr/>
              <p:nvPr/>
            </p:nvSpPr>
            <p:spPr>
              <a:xfrm>
                <a:off x="174627" y="997120"/>
                <a:ext cx="832453" cy="832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p:txBody>
          </p:sp>
        </p:grpSp>
      </p:grpSp>
      <p:sp>
        <p:nvSpPr>
          <p:cNvPr id="44" name="TextBox 43"/>
          <p:cNvSpPr txBox="1"/>
          <p:nvPr/>
        </p:nvSpPr>
        <p:spPr>
          <a:xfrm>
            <a:off x="4076790" y="3445403"/>
            <a:ext cx="774571" cy="369332"/>
          </a:xfrm>
          <a:prstGeom prst="rect">
            <a:avLst/>
          </a:prstGeom>
          <a:noFill/>
        </p:spPr>
        <p:txBody>
          <a:bodyPr wrap="none" rtlCol="0">
            <a:spAutoFit/>
          </a:bodyPr>
          <a:lstStyle/>
          <a:p>
            <a:r>
              <a:rPr lang="en-GB" b="1" dirty="0" smtClean="0"/>
              <a:t>Genre</a:t>
            </a:r>
            <a:endParaRPr lang="en-GB" b="1" dirty="0"/>
          </a:p>
        </p:txBody>
      </p:sp>
      <p:sp>
        <p:nvSpPr>
          <p:cNvPr id="45" name="TextBox 44"/>
          <p:cNvSpPr txBox="1"/>
          <p:nvPr/>
        </p:nvSpPr>
        <p:spPr>
          <a:xfrm>
            <a:off x="3983366" y="1868462"/>
            <a:ext cx="867995" cy="369332"/>
          </a:xfrm>
          <a:prstGeom prst="rect">
            <a:avLst/>
          </a:prstGeom>
          <a:noFill/>
        </p:spPr>
        <p:txBody>
          <a:bodyPr wrap="none" rtlCol="0">
            <a:spAutoFit/>
          </a:bodyPr>
          <a:lstStyle/>
          <a:p>
            <a:r>
              <a:rPr lang="en-GB" b="1" dirty="0" smtClean="0"/>
              <a:t>Setting</a:t>
            </a:r>
            <a:endParaRPr lang="en-GB" b="1" dirty="0"/>
          </a:p>
        </p:txBody>
      </p:sp>
      <p:sp>
        <p:nvSpPr>
          <p:cNvPr id="46" name="TextBox 45"/>
          <p:cNvSpPr txBox="1"/>
          <p:nvPr/>
        </p:nvSpPr>
        <p:spPr>
          <a:xfrm>
            <a:off x="5319815" y="2587409"/>
            <a:ext cx="1240019" cy="369332"/>
          </a:xfrm>
          <a:prstGeom prst="rect">
            <a:avLst/>
          </a:prstGeom>
          <a:noFill/>
        </p:spPr>
        <p:txBody>
          <a:bodyPr wrap="none" rtlCol="0">
            <a:spAutoFit/>
          </a:bodyPr>
          <a:lstStyle/>
          <a:p>
            <a:r>
              <a:rPr lang="en-GB" b="1" dirty="0" smtClean="0"/>
              <a:t>Characters</a:t>
            </a:r>
            <a:endParaRPr lang="en-GB" b="1" dirty="0"/>
          </a:p>
        </p:txBody>
      </p:sp>
      <p:sp>
        <p:nvSpPr>
          <p:cNvPr id="47" name="TextBox 46"/>
          <p:cNvSpPr txBox="1"/>
          <p:nvPr/>
        </p:nvSpPr>
        <p:spPr>
          <a:xfrm>
            <a:off x="5408269" y="4268145"/>
            <a:ext cx="1063112" cy="646331"/>
          </a:xfrm>
          <a:prstGeom prst="rect">
            <a:avLst/>
          </a:prstGeom>
          <a:noFill/>
        </p:spPr>
        <p:txBody>
          <a:bodyPr wrap="none" rtlCol="0">
            <a:spAutoFit/>
          </a:bodyPr>
          <a:lstStyle/>
          <a:p>
            <a:r>
              <a:rPr lang="en-GB" b="1" dirty="0" smtClean="0"/>
              <a:t>Themes/</a:t>
            </a:r>
          </a:p>
          <a:p>
            <a:r>
              <a:rPr lang="en-GB" b="1" dirty="0" smtClean="0"/>
              <a:t>message</a:t>
            </a:r>
            <a:endParaRPr lang="en-GB" b="1" dirty="0"/>
          </a:p>
        </p:txBody>
      </p:sp>
      <p:sp>
        <p:nvSpPr>
          <p:cNvPr id="48" name="TextBox 47"/>
          <p:cNvSpPr txBox="1"/>
          <p:nvPr/>
        </p:nvSpPr>
        <p:spPr>
          <a:xfrm>
            <a:off x="3774601" y="5043978"/>
            <a:ext cx="1286314" cy="369332"/>
          </a:xfrm>
          <a:prstGeom prst="rect">
            <a:avLst/>
          </a:prstGeom>
          <a:noFill/>
        </p:spPr>
        <p:txBody>
          <a:bodyPr wrap="none" rtlCol="0">
            <a:spAutoFit/>
          </a:bodyPr>
          <a:lstStyle/>
          <a:p>
            <a:r>
              <a:rPr lang="en-GB" b="1" dirty="0" smtClean="0"/>
              <a:t>Techniques</a:t>
            </a:r>
            <a:endParaRPr lang="en-GB" b="1" dirty="0"/>
          </a:p>
        </p:txBody>
      </p:sp>
      <p:sp>
        <p:nvSpPr>
          <p:cNvPr id="49" name="TextBox 48"/>
          <p:cNvSpPr txBox="1"/>
          <p:nvPr/>
        </p:nvSpPr>
        <p:spPr>
          <a:xfrm>
            <a:off x="2331623" y="4180829"/>
            <a:ext cx="1365137" cy="646331"/>
          </a:xfrm>
          <a:prstGeom prst="rect">
            <a:avLst/>
          </a:prstGeom>
          <a:noFill/>
        </p:spPr>
        <p:txBody>
          <a:bodyPr wrap="square" rtlCol="0">
            <a:spAutoFit/>
          </a:bodyPr>
          <a:lstStyle/>
          <a:p>
            <a:r>
              <a:rPr lang="en-GB" b="1" dirty="0" smtClean="0"/>
              <a:t>Mood/</a:t>
            </a:r>
          </a:p>
          <a:p>
            <a:r>
              <a:rPr lang="en-GB" b="1" dirty="0" smtClean="0"/>
              <a:t>atmosphere</a:t>
            </a:r>
            <a:endParaRPr lang="en-GB" b="1" dirty="0"/>
          </a:p>
        </p:txBody>
      </p:sp>
      <p:sp>
        <p:nvSpPr>
          <p:cNvPr id="50" name="TextBox 49"/>
          <p:cNvSpPr txBox="1"/>
          <p:nvPr/>
        </p:nvSpPr>
        <p:spPr>
          <a:xfrm>
            <a:off x="2411727" y="2478846"/>
            <a:ext cx="1223412" cy="646331"/>
          </a:xfrm>
          <a:prstGeom prst="rect">
            <a:avLst/>
          </a:prstGeom>
          <a:noFill/>
        </p:spPr>
        <p:txBody>
          <a:bodyPr wrap="none" rtlCol="0">
            <a:spAutoFit/>
          </a:bodyPr>
          <a:lstStyle/>
          <a:p>
            <a:r>
              <a:rPr lang="en-GB" b="1" dirty="0" smtClean="0"/>
              <a:t>Plot</a:t>
            </a:r>
          </a:p>
          <a:p>
            <a:r>
              <a:rPr lang="en-GB" b="1" dirty="0" smtClean="0"/>
              <a:t>(Structure)</a:t>
            </a:r>
            <a:endParaRPr lang="en-GB" b="1" dirty="0"/>
          </a:p>
        </p:txBody>
      </p:sp>
      <p:sp>
        <p:nvSpPr>
          <p:cNvPr id="51" name="TextBox 50"/>
          <p:cNvSpPr txBox="1"/>
          <p:nvPr/>
        </p:nvSpPr>
        <p:spPr>
          <a:xfrm>
            <a:off x="504709" y="6021288"/>
            <a:ext cx="8344015" cy="646331"/>
          </a:xfrm>
          <a:prstGeom prst="rect">
            <a:avLst/>
          </a:prstGeom>
          <a:solidFill>
            <a:schemeClr val="bg2"/>
          </a:solidFill>
          <a:ln>
            <a:solidFill>
              <a:schemeClr val="accent2"/>
            </a:solidFill>
          </a:ln>
        </p:spPr>
        <p:txBody>
          <a:bodyPr wrap="none" rtlCol="0">
            <a:spAutoFit/>
          </a:bodyPr>
          <a:lstStyle/>
          <a:p>
            <a:r>
              <a:rPr lang="en-GB" dirty="0" smtClean="0"/>
              <a:t>What “</a:t>
            </a:r>
            <a:r>
              <a:rPr lang="en-GB" dirty="0" err="1" smtClean="0"/>
              <a:t>magpied</a:t>
            </a:r>
            <a:r>
              <a:rPr lang="en-GB" dirty="0" smtClean="0"/>
              <a:t>” vocabulary could you use to create a Dickensian feel to your story? </a:t>
            </a:r>
          </a:p>
          <a:p>
            <a:r>
              <a:rPr lang="en-GB" dirty="0" smtClean="0"/>
              <a:t>How will you open and close your narrative?</a:t>
            </a:r>
            <a:endParaRPr lang="en-GB" dirty="0"/>
          </a:p>
        </p:txBody>
      </p:sp>
    </p:spTree>
    <p:extLst>
      <p:ext uri="{BB962C8B-B14F-4D97-AF65-F5344CB8AC3E}">
        <p14:creationId xmlns:p14="http://schemas.microsoft.com/office/powerpoint/2010/main" val="2841992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534" t="16835" r="24739" b="23535"/>
          <a:stretch/>
        </p:blipFill>
        <p:spPr bwMode="auto">
          <a:xfrm>
            <a:off x="899592" y="836712"/>
            <a:ext cx="7344816"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92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fontScale="90000"/>
          </a:bodyPr>
          <a:lstStyle/>
          <a:p>
            <a:r>
              <a:rPr lang="en-GB" dirty="0" smtClean="0"/>
              <a:t>How does Dickens appeal to the senses in this description?</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8706623"/>
              </p:ext>
            </p:extLst>
          </p:nvPr>
        </p:nvGraphicFramePr>
        <p:xfrm>
          <a:off x="1475656" y="2132856"/>
          <a:ext cx="6196013" cy="3657600"/>
        </p:xfrm>
        <a:graphic>
          <a:graphicData uri="http://schemas.openxmlformats.org/drawingml/2006/table">
            <a:tbl>
              <a:tblPr firstRow="1" bandRow="1">
                <a:tableStyleId>{21E4AEA4-8DFA-4A89-87EB-49C32662AFE0}</a:tableStyleId>
              </a:tblPr>
              <a:tblGrid>
                <a:gridCol w="6196013"/>
              </a:tblGrid>
              <a:tr h="370840">
                <a:tc>
                  <a:txBody>
                    <a:bodyPr/>
                    <a:lstStyle/>
                    <a:p>
                      <a:r>
                        <a:rPr lang="en-GB" dirty="0" smtClean="0"/>
                        <a:t>Sight</a:t>
                      </a:r>
                    </a:p>
                    <a:p>
                      <a:endParaRPr lang="en-GB" dirty="0" smtClean="0"/>
                    </a:p>
                    <a:p>
                      <a:endParaRPr lang="en-GB" dirty="0"/>
                    </a:p>
                  </a:txBody>
                  <a:tcPr/>
                </a:tc>
              </a:tr>
              <a:tr h="370840">
                <a:tc>
                  <a:txBody>
                    <a:bodyPr/>
                    <a:lstStyle/>
                    <a:p>
                      <a:r>
                        <a:rPr lang="en-GB" dirty="0" smtClean="0"/>
                        <a:t>Smell</a:t>
                      </a:r>
                    </a:p>
                    <a:p>
                      <a:endParaRPr lang="en-GB" dirty="0" smtClean="0"/>
                    </a:p>
                    <a:p>
                      <a:endParaRPr lang="en-GB" dirty="0"/>
                    </a:p>
                  </a:txBody>
                  <a:tcPr/>
                </a:tc>
              </a:tr>
              <a:tr h="370840">
                <a:tc>
                  <a:txBody>
                    <a:bodyPr/>
                    <a:lstStyle/>
                    <a:p>
                      <a:r>
                        <a:rPr lang="en-GB" dirty="0" smtClean="0"/>
                        <a:t>Sound </a:t>
                      </a:r>
                    </a:p>
                    <a:p>
                      <a:endParaRPr lang="en-GB" dirty="0" smtClean="0"/>
                    </a:p>
                    <a:p>
                      <a:endParaRPr lang="en-GB" dirty="0"/>
                    </a:p>
                  </a:txBody>
                  <a:tcPr/>
                </a:tc>
              </a:tr>
              <a:tr h="370840">
                <a:tc>
                  <a:txBody>
                    <a:bodyPr/>
                    <a:lstStyle/>
                    <a:p>
                      <a:r>
                        <a:rPr lang="en-GB" dirty="0" smtClean="0"/>
                        <a:t>Touch</a:t>
                      </a:r>
                    </a:p>
                    <a:p>
                      <a:endParaRPr lang="en-GB" dirty="0" smtClean="0"/>
                    </a:p>
                    <a:p>
                      <a:endParaRPr lang="en-GB" dirty="0"/>
                    </a:p>
                  </a:txBody>
                  <a:tcPr/>
                </a:tc>
              </a:tr>
            </a:tbl>
          </a:graphicData>
        </a:graphic>
      </p:graphicFrame>
      <p:sp>
        <p:nvSpPr>
          <p:cNvPr id="6" name="TextBox 5"/>
          <p:cNvSpPr txBox="1"/>
          <p:nvPr/>
        </p:nvSpPr>
        <p:spPr>
          <a:xfrm>
            <a:off x="2627784" y="5834220"/>
            <a:ext cx="3748142" cy="369332"/>
          </a:xfrm>
          <a:prstGeom prst="rect">
            <a:avLst/>
          </a:prstGeom>
          <a:noFill/>
          <a:ln>
            <a:solidFill>
              <a:schemeClr val="accent2"/>
            </a:solidFill>
          </a:ln>
        </p:spPr>
        <p:txBody>
          <a:bodyPr wrap="none" rtlCol="0">
            <a:spAutoFit/>
          </a:bodyPr>
          <a:lstStyle/>
          <a:p>
            <a:r>
              <a:rPr lang="en-GB" dirty="0" smtClean="0"/>
              <a:t>What other techniques does he use?</a:t>
            </a:r>
            <a:endParaRPr lang="en-GB" dirty="0"/>
          </a:p>
        </p:txBody>
      </p:sp>
    </p:spTree>
    <p:extLst>
      <p:ext uri="{BB962C8B-B14F-4D97-AF65-F5344CB8AC3E}">
        <p14:creationId xmlns:p14="http://schemas.microsoft.com/office/powerpoint/2010/main" val="4211201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67202"/>
          </a:xfrm>
        </p:spPr>
        <p:txBody>
          <a:bodyPr>
            <a:normAutofit fontScale="90000"/>
          </a:bodyPr>
          <a:lstStyle/>
          <a:p>
            <a:r>
              <a:rPr lang="en-GB" dirty="0" err="1" smtClean="0"/>
              <a:t>SPaG</a:t>
            </a:r>
            <a:endParaRPr lang="en-GB"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14" t="36267" r="24900" b="10811"/>
          <a:stretch/>
        </p:blipFill>
        <p:spPr bwMode="auto">
          <a:xfrm>
            <a:off x="971600" y="1484784"/>
            <a:ext cx="7277837" cy="468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06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39210"/>
          </a:xfrm>
        </p:spPr>
        <p:txBody>
          <a:bodyPr>
            <a:normAutofit fontScale="90000"/>
          </a:bodyPr>
          <a:lstStyle/>
          <a:p>
            <a:r>
              <a:rPr lang="en-GB" dirty="0" smtClean="0"/>
              <a:t>Varying Sentences</a:t>
            </a:r>
            <a:endParaRPr lang="en-GB" dirty="0"/>
          </a:p>
        </p:txBody>
      </p:sp>
      <p:sp>
        <p:nvSpPr>
          <p:cNvPr id="3" name="Content Placeholder 2"/>
          <p:cNvSpPr>
            <a:spLocks noGrp="1"/>
          </p:cNvSpPr>
          <p:nvPr>
            <p:ph idx="1"/>
          </p:nvPr>
        </p:nvSpPr>
        <p:spPr>
          <a:xfrm>
            <a:off x="971600" y="1428736"/>
            <a:ext cx="7056784" cy="4972072"/>
          </a:xfrm>
        </p:spPr>
        <p:txBody>
          <a:bodyPr>
            <a:normAutofit/>
          </a:bodyPr>
          <a:lstStyle/>
          <a:p>
            <a:r>
              <a:rPr lang="en-GB" b="1" dirty="0" smtClean="0">
                <a:solidFill>
                  <a:srgbClr val="C00000"/>
                </a:solidFill>
              </a:rPr>
              <a:t>Simple Sentences – a sentence that contains one clause:</a:t>
            </a:r>
          </a:p>
          <a:p>
            <a:pPr marL="0" indent="0">
              <a:buNone/>
            </a:pPr>
            <a:r>
              <a:rPr lang="en-GB" b="1" dirty="0" smtClean="0"/>
              <a:t>    My hands were shaking.</a:t>
            </a:r>
            <a:endParaRPr lang="en-GB" b="1" i="1" dirty="0" smtClean="0"/>
          </a:p>
          <a:p>
            <a:r>
              <a:rPr lang="en-GB" b="1" dirty="0" smtClean="0">
                <a:solidFill>
                  <a:srgbClr val="C00000"/>
                </a:solidFill>
              </a:rPr>
              <a:t>Compound Sentences – a sentence that joins two main clauses together using a connective:</a:t>
            </a:r>
          </a:p>
          <a:p>
            <a:pPr>
              <a:buNone/>
            </a:pPr>
            <a:r>
              <a:rPr lang="en-GB" b="1" dirty="0" smtClean="0"/>
              <a:t>	My hands were shaking and a bead of sweat ran down my cheek.</a:t>
            </a:r>
          </a:p>
          <a:p>
            <a:r>
              <a:rPr lang="en-GB" b="1" dirty="0" smtClean="0">
                <a:solidFill>
                  <a:srgbClr val="C00000"/>
                </a:solidFill>
              </a:rPr>
              <a:t>Complex Sentences – a sentence that contains two clauses however the subordinate clause is reliant on the main clause:</a:t>
            </a:r>
          </a:p>
          <a:p>
            <a:pPr>
              <a:buNone/>
            </a:pPr>
            <a:r>
              <a:rPr lang="en-GB" b="1" dirty="0" smtClean="0">
                <a:solidFill>
                  <a:srgbClr val="FF0000"/>
                </a:solidFill>
              </a:rPr>
              <a:t>	</a:t>
            </a:r>
            <a:r>
              <a:rPr lang="en-GB" b="1" dirty="0" smtClean="0"/>
              <a:t>Although my hands were shaking and sweat ran down my cheek, I forced myself to continue</a:t>
            </a:r>
          </a:p>
          <a:p>
            <a:endParaRPr lang="en-GB" dirty="0">
              <a:solidFill>
                <a:srgbClr val="FF0000"/>
              </a:solidFill>
            </a:endParaRPr>
          </a:p>
        </p:txBody>
      </p:sp>
    </p:spTree>
    <p:extLst>
      <p:ext uri="{BB962C8B-B14F-4D97-AF65-F5344CB8AC3E}">
        <p14:creationId xmlns:p14="http://schemas.microsoft.com/office/powerpoint/2010/main" val="2530891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67202"/>
          </a:xfrm>
        </p:spPr>
        <p:txBody>
          <a:bodyPr>
            <a:normAutofit fontScale="90000"/>
          </a:bodyPr>
          <a:lstStyle/>
          <a:p>
            <a:r>
              <a:rPr lang="en-GB" dirty="0" smtClean="0"/>
              <a:t>Varying Sentence Openings</a:t>
            </a:r>
            <a:endParaRPr lang="en-GB" dirty="0"/>
          </a:p>
        </p:txBody>
      </p:sp>
      <p:sp>
        <p:nvSpPr>
          <p:cNvPr id="3" name="Content Placeholder 2"/>
          <p:cNvSpPr>
            <a:spLocks noGrp="1"/>
          </p:cNvSpPr>
          <p:nvPr>
            <p:ph idx="1"/>
          </p:nvPr>
        </p:nvSpPr>
        <p:spPr>
          <a:xfrm>
            <a:off x="971600" y="1500150"/>
            <a:ext cx="7200800" cy="5357850"/>
          </a:xfrm>
        </p:spPr>
        <p:txBody>
          <a:bodyPr>
            <a:normAutofit/>
          </a:bodyPr>
          <a:lstStyle/>
          <a:p>
            <a:r>
              <a:rPr lang="en-GB" sz="2200" b="1" dirty="0" smtClean="0">
                <a:solidFill>
                  <a:srgbClr val="C00000"/>
                </a:solidFill>
              </a:rPr>
              <a:t>Start with a verb (“-</a:t>
            </a:r>
            <a:r>
              <a:rPr lang="en-GB" sz="2200" b="1" dirty="0" err="1" smtClean="0">
                <a:solidFill>
                  <a:srgbClr val="C00000"/>
                </a:solidFill>
              </a:rPr>
              <a:t>ing</a:t>
            </a:r>
            <a:r>
              <a:rPr lang="en-GB" sz="2200" b="1" dirty="0" smtClean="0">
                <a:solidFill>
                  <a:srgbClr val="C00000"/>
                </a:solidFill>
              </a:rPr>
              <a:t>”)</a:t>
            </a:r>
          </a:p>
          <a:p>
            <a:pPr>
              <a:buNone/>
            </a:pPr>
            <a:r>
              <a:rPr lang="en-GB" sz="2200" b="1" dirty="0" smtClean="0"/>
              <a:t>	</a:t>
            </a:r>
            <a:r>
              <a:rPr lang="en-GB" sz="2200" b="1" i="1" dirty="0" smtClean="0"/>
              <a:t>Smashing against the bottom of the rocks, the waves sent white foam shooting into the air.</a:t>
            </a:r>
          </a:p>
          <a:p>
            <a:r>
              <a:rPr lang="en-GB" sz="2200" b="1" dirty="0" smtClean="0">
                <a:solidFill>
                  <a:srgbClr val="C00000"/>
                </a:solidFill>
              </a:rPr>
              <a:t>Start with “as” or “while” (prepositions – you can also use prepositions like under, behind, before etc …)</a:t>
            </a:r>
          </a:p>
          <a:p>
            <a:pPr>
              <a:buNone/>
            </a:pPr>
            <a:r>
              <a:rPr lang="en-GB" sz="2200" b="1" dirty="0" smtClean="0"/>
              <a:t>	</a:t>
            </a:r>
            <a:r>
              <a:rPr lang="en-GB" sz="2200" b="1" i="1" dirty="0" smtClean="0"/>
              <a:t>As the skies darkened, raindrops began to pour down.  </a:t>
            </a:r>
          </a:p>
          <a:p>
            <a:pPr>
              <a:buNone/>
            </a:pPr>
            <a:r>
              <a:rPr lang="en-GB" sz="2200" b="1" i="1" dirty="0" smtClean="0"/>
              <a:t>	While the gulls screamed overhead, a lonely dog raced along the wet sand.  </a:t>
            </a:r>
          </a:p>
          <a:p>
            <a:r>
              <a:rPr lang="en-GB" sz="2200" b="1" dirty="0" smtClean="0">
                <a:solidFill>
                  <a:srgbClr val="C00000"/>
                </a:solidFill>
              </a:rPr>
              <a:t>Start with an adjective</a:t>
            </a:r>
          </a:p>
          <a:p>
            <a:pPr>
              <a:buNone/>
            </a:pPr>
            <a:r>
              <a:rPr lang="en-GB" sz="2200" b="1" dirty="0" smtClean="0">
                <a:solidFill>
                  <a:srgbClr val="FF0000"/>
                </a:solidFill>
              </a:rPr>
              <a:t>	</a:t>
            </a:r>
            <a:r>
              <a:rPr lang="en-GB" sz="2200" b="1" i="1" dirty="0" smtClean="0"/>
              <a:t>Grotesque images danced before my eyes.</a:t>
            </a:r>
          </a:p>
          <a:p>
            <a:r>
              <a:rPr lang="en-GB" sz="2200" b="1" dirty="0" smtClean="0">
                <a:solidFill>
                  <a:srgbClr val="C00000"/>
                </a:solidFill>
              </a:rPr>
              <a:t>Start with an adverb </a:t>
            </a:r>
            <a:endParaRPr lang="en-GB" sz="2200" b="1" dirty="0" smtClean="0">
              <a:solidFill>
                <a:srgbClr val="7030A0"/>
              </a:solidFill>
            </a:endParaRPr>
          </a:p>
          <a:p>
            <a:pPr>
              <a:buNone/>
            </a:pPr>
            <a:r>
              <a:rPr lang="en-GB" sz="2200" b="1" dirty="0" smtClean="0">
                <a:solidFill>
                  <a:srgbClr val="FF0000"/>
                </a:solidFill>
              </a:rPr>
              <a:t>	</a:t>
            </a:r>
            <a:r>
              <a:rPr lang="en-GB" sz="2200" b="1" i="1" dirty="0" smtClean="0"/>
              <a:t>Silently, he crept towards the exit</a:t>
            </a:r>
            <a:endParaRPr lang="en-GB" sz="2200" b="1" dirty="0" smtClean="0"/>
          </a:p>
          <a:p>
            <a:endParaRPr lang="en-GB" dirty="0">
              <a:solidFill>
                <a:srgbClr val="FF0000"/>
              </a:solidFill>
            </a:endParaRPr>
          </a:p>
        </p:txBody>
      </p:sp>
    </p:spTree>
    <p:extLst>
      <p:ext uri="{BB962C8B-B14F-4D97-AF65-F5344CB8AC3E}">
        <p14:creationId xmlns:p14="http://schemas.microsoft.com/office/powerpoint/2010/main" val="4000017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46" t="10024" r="20562" b="7727"/>
          <a:stretch/>
        </p:blipFill>
        <p:spPr bwMode="auto">
          <a:xfrm>
            <a:off x="0" y="3881"/>
            <a:ext cx="9144000" cy="705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247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3116937" cy="1202485"/>
          </a:xfrm>
          <a:ln>
            <a:solidFill>
              <a:schemeClr val="accent2"/>
            </a:solidFill>
          </a:ln>
        </p:spPr>
        <p:txBody>
          <a:bodyPr>
            <a:normAutofit fontScale="90000"/>
          </a:bodyPr>
          <a:lstStyle/>
          <a:p>
            <a:r>
              <a:rPr lang="en-GB" dirty="0"/>
              <a:t>Moral messages</a:t>
            </a:r>
          </a:p>
        </p:txBody>
      </p:sp>
      <p:sp>
        <p:nvSpPr>
          <p:cNvPr id="3" name="Content Placeholder 2"/>
          <p:cNvSpPr>
            <a:spLocks noGrp="1"/>
          </p:cNvSpPr>
          <p:nvPr>
            <p:ph sz="quarter" idx="13"/>
          </p:nvPr>
        </p:nvSpPr>
        <p:spPr>
          <a:xfrm>
            <a:off x="1043608" y="2132856"/>
            <a:ext cx="3200400" cy="3602736"/>
          </a:xfrm>
          <a:ln>
            <a:solidFill>
              <a:schemeClr val="accent2"/>
            </a:solidFill>
          </a:ln>
        </p:spPr>
        <p:txBody>
          <a:bodyPr>
            <a:normAutofit fontScale="92500" lnSpcReduction="10000"/>
          </a:bodyPr>
          <a:lstStyle/>
          <a:p>
            <a:r>
              <a:rPr lang="en-GB" dirty="0"/>
              <a:t>What moral messages could you include in a story set in the Victorian era?</a:t>
            </a:r>
          </a:p>
          <a:p>
            <a:r>
              <a:rPr lang="en-GB" dirty="0"/>
              <a:t>Would these messages differ from the messages Dickens might wish to convey to a modern audience?  If so, why? If not, why not?</a:t>
            </a:r>
          </a:p>
          <a:p>
            <a:endParaRPr lang="en-GB" dirty="0"/>
          </a:p>
        </p:txBody>
      </p:sp>
      <p:sp>
        <p:nvSpPr>
          <p:cNvPr id="4" name="Content Placeholder 3"/>
          <p:cNvSpPr>
            <a:spLocks noGrp="1"/>
          </p:cNvSpPr>
          <p:nvPr>
            <p:ph sz="quarter" idx="14"/>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869" y="836712"/>
            <a:ext cx="4048555" cy="4896544"/>
          </a:xfrm>
          <a:prstGeom prst="rect">
            <a:avLst/>
          </a:prstGeom>
          <a:ln>
            <a:solidFill>
              <a:schemeClr val="accent2"/>
            </a:solidFill>
          </a:ln>
        </p:spPr>
      </p:pic>
    </p:spTree>
    <p:extLst>
      <p:ext uri="{BB962C8B-B14F-4D97-AF65-F5344CB8AC3E}">
        <p14:creationId xmlns:p14="http://schemas.microsoft.com/office/powerpoint/2010/main" val="152865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707339"/>
            <a:ext cx="3416093" cy="3367570"/>
          </a:xfrm>
          <a:prstGeom prst="rect">
            <a:avLst/>
          </a:prstGeom>
        </p:spPr>
      </p:pic>
      <p:sp>
        <p:nvSpPr>
          <p:cNvPr id="2" name="Title 1"/>
          <p:cNvSpPr>
            <a:spLocks noGrp="1"/>
          </p:cNvSpPr>
          <p:nvPr>
            <p:ph type="title"/>
          </p:nvPr>
        </p:nvSpPr>
        <p:spPr/>
        <p:txBody>
          <a:bodyPr>
            <a:normAutofit/>
          </a:bodyPr>
          <a:lstStyle/>
          <a:p>
            <a:pPr algn="l"/>
            <a:r>
              <a:rPr lang="en-GB" sz="3600" dirty="0" smtClean="0"/>
              <a:t>Magpie </a:t>
            </a:r>
            <a:r>
              <a:rPr lang="en-GB" sz="3600" dirty="0"/>
              <a:t>interesting words or phrases from the extracts studied</a:t>
            </a:r>
          </a:p>
        </p:txBody>
      </p:sp>
      <p:sp>
        <p:nvSpPr>
          <p:cNvPr id="3" name="Content Placeholder 2"/>
          <p:cNvSpPr>
            <a:spLocks noGrp="1"/>
          </p:cNvSpPr>
          <p:nvPr>
            <p:ph idx="1"/>
          </p:nvPr>
        </p:nvSpPr>
        <p:spPr/>
        <p:txBody>
          <a:bodyPr/>
          <a:lstStyle/>
          <a:p>
            <a:r>
              <a:rPr lang="en-GB" dirty="0" smtClean="0"/>
              <a:t>Consider interesting words and phrases that you could incorporate into your own Dickensian style tale</a:t>
            </a:r>
          </a:p>
          <a:p>
            <a:r>
              <a:rPr lang="en-GB" dirty="0" smtClean="0"/>
              <a:t>Divide the words into those describing</a:t>
            </a:r>
          </a:p>
          <a:p>
            <a:pPr marL="0" indent="0">
              <a:buNone/>
            </a:pPr>
            <a:r>
              <a:rPr lang="en-GB" dirty="0"/>
              <a:t> </a:t>
            </a:r>
            <a:r>
              <a:rPr lang="en-GB" dirty="0" smtClean="0"/>
              <a:t>   themes, character and setting</a:t>
            </a:r>
            <a:endParaRPr lang="en-GB" dirty="0"/>
          </a:p>
        </p:txBody>
      </p:sp>
    </p:spTree>
    <p:extLst>
      <p:ext uri="{BB962C8B-B14F-4D97-AF65-F5344CB8AC3E}">
        <p14:creationId xmlns:p14="http://schemas.microsoft.com/office/powerpoint/2010/main" val="132739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241" y="3068960"/>
            <a:ext cx="7772400" cy="1470025"/>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HW: Create your own Victorian character on paper</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94532"/>
            <a:ext cx="223224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94532"/>
            <a:ext cx="2334463" cy="285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683568" y="4653136"/>
            <a:ext cx="7776864" cy="2060848"/>
          </a:xfrm>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pPr algn="l"/>
            <a:r>
              <a:rPr lang="en-GB" sz="3600" dirty="0" smtClean="0">
                <a:solidFill>
                  <a:schemeClr val="tx1"/>
                </a:solidFill>
              </a:rPr>
              <a:t>Consider:</a:t>
            </a:r>
          </a:p>
          <a:p>
            <a:pPr algn="l"/>
            <a:r>
              <a:rPr lang="en-GB" sz="3600" dirty="0" smtClean="0">
                <a:solidFill>
                  <a:schemeClr val="tx1"/>
                </a:solidFill>
              </a:rPr>
              <a:t>Personality- good &amp; bad points</a:t>
            </a:r>
          </a:p>
          <a:p>
            <a:pPr algn="l"/>
            <a:r>
              <a:rPr lang="en-GB" sz="3600" dirty="0" smtClean="0">
                <a:solidFill>
                  <a:schemeClr val="tx1"/>
                </a:solidFill>
              </a:rPr>
              <a:t>Appearance- adult or child</a:t>
            </a:r>
          </a:p>
          <a:p>
            <a:pPr algn="l"/>
            <a:r>
              <a:rPr lang="en-GB" sz="3600" dirty="0" smtClean="0">
                <a:solidFill>
                  <a:schemeClr val="tx1"/>
                </a:solidFill>
              </a:rPr>
              <a:t>Job/role</a:t>
            </a:r>
          </a:p>
          <a:p>
            <a:pPr algn="l"/>
            <a:r>
              <a:rPr lang="en-GB" sz="3600" dirty="0" smtClean="0">
                <a:solidFill>
                  <a:schemeClr val="tx1"/>
                </a:solidFill>
              </a:rPr>
              <a:t>Family/relationships</a:t>
            </a:r>
          </a:p>
          <a:p>
            <a:pPr algn="l"/>
            <a:endParaRPr lang="en-GB" sz="3600" dirty="0" smtClean="0">
              <a:solidFill>
                <a:schemeClr val="tx1"/>
              </a:solidFill>
            </a:endParaRPr>
          </a:p>
          <a:p>
            <a:pPr algn="l"/>
            <a:r>
              <a:rPr lang="en-GB" sz="3600" dirty="0" smtClean="0">
                <a:solidFill>
                  <a:schemeClr val="tx1"/>
                </a:solidFill>
              </a:rPr>
              <a:t>What sophisticated &amp; Dickensian vocabulary could you use to describe them?  Include a picture</a:t>
            </a:r>
          </a:p>
          <a:p>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94531"/>
            <a:ext cx="2857500" cy="2857500"/>
          </a:xfrm>
          <a:prstGeom prst="rect">
            <a:avLst/>
          </a:prstGeom>
        </p:spPr>
      </p:pic>
    </p:spTree>
    <p:extLst>
      <p:ext uri="{BB962C8B-B14F-4D97-AF65-F5344CB8AC3E}">
        <p14:creationId xmlns:p14="http://schemas.microsoft.com/office/powerpoint/2010/main" val="2193721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429000"/>
            <a:ext cx="7772400" cy="1470025"/>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a:t>Write a paragraph describing your character</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926" y="411672"/>
            <a:ext cx="223224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95005"/>
            <a:ext cx="2334463" cy="285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791580" y="5013176"/>
            <a:ext cx="7776864" cy="1224136"/>
          </a:xfrm>
        </p:spPr>
        <p:style>
          <a:lnRef idx="1">
            <a:schemeClr val="accent2"/>
          </a:lnRef>
          <a:fillRef idx="2">
            <a:schemeClr val="accent2"/>
          </a:fillRef>
          <a:effectRef idx="1">
            <a:schemeClr val="accent2"/>
          </a:effectRef>
          <a:fontRef idx="minor">
            <a:schemeClr val="dk1"/>
          </a:fontRef>
        </p:style>
        <p:txBody>
          <a:bodyPr>
            <a:normAutofit/>
          </a:bodyPr>
          <a:lstStyle/>
          <a:p>
            <a:pPr lvl="0" algn="l">
              <a:buClr>
                <a:srgbClr val="AA2B1E"/>
              </a:buClr>
            </a:pPr>
            <a:r>
              <a:rPr lang="en-GB" dirty="0">
                <a:solidFill>
                  <a:prstClr val="black"/>
                </a:solidFill>
              </a:rPr>
              <a:t>What sophisticated vocabulary &amp; language/literary techniques could you use to describe them?</a:t>
            </a:r>
          </a:p>
          <a:p>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04664"/>
            <a:ext cx="2857500" cy="2857500"/>
          </a:xfrm>
          <a:prstGeom prst="rect">
            <a:avLst/>
          </a:prstGeom>
        </p:spPr>
      </p:pic>
    </p:spTree>
    <p:extLst>
      <p:ext uri="{BB962C8B-B14F-4D97-AF65-F5344CB8AC3E}">
        <p14:creationId xmlns:p14="http://schemas.microsoft.com/office/powerpoint/2010/main" val="19536832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451</TotalTime>
  <Words>1052</Words>
  <Application>Microsoft Office PowerPoint</Application>
  <PresentationFormat>On-screen Show (4:3)</PresentationFormat>
  <Paragraphs>122</Paragraphs>
  <Slides>20</Slides>
  <Notes>3</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Pushpin</vt:lpstr>
      <vt:lpstr>Integral</vt:lpstr>
      <vt:lpstr>Assessment</vt:lpstr>
      <vt:lpstr>How does Dickens appeal to the senses in this description?</vt:lpstr>
      <vt:lpstr>Varying Sentences</vt:lpstr>
      <vt:lpstr>Varying Sentence Openings</vt:lpstr>
      <vt:lpstr>PowerPoint Presentation</vt:lpstr>
      <vt:lpstr>Moral messages</vt:lpstr>
      <vt:lpstr>Magpie interesting words or phrases from the extracts studied</vt:lpstr>
      <vt:lpstr>HW: Create your own Victorian character on paper</vt:lpstr>
      <vt:lpstr>Write a paragraph describing your character</vt:lpstr>
      <vt:lpstr> Dickens' style of writing </vt:lpstr>
      <vt:lpstr>PowerPoint Presentation</vt:lpstr>
      <vt:lpstr>Elements of Plot</vt:lpstr>
      <vt:lpstr>Technique focus: pathetic fallacy and foreshadowing</vt:lpstr>
      <vt:lpstr>Structure: punctuation and paragraphing</vt:lpstr>
      <vt:lpstr>PowerPoint Presentation</vt:lpstr>
      <vt:lpstr>PowerPoint Presentation</vt:lpstr>
      <vt:lpstr>Practising How to write vividly</vt:lpstr>
      <vt:lpstr>Planning your own story</vt:lpstr>
      <vt:lpstr>PowerPoint Presentation</vt:lpstr>
      <vt:lpstr>SPaG</vt:lpstr>
    </vt:vector>
  </TitlesOfParts>
  <Company>Bishop Wordsworth's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Dickens: master storyteller</dc:title>
  <dc:creator>setup-Software Setup Account</dc:creator>
  <cp:lastModifiedBy>Software Setup Account</cp:lastModifiedBy>
  <cp:revision>43</cp:revision>
  <dcterms:created xsi:type="dcterms:W3CDTF">2018-02-19T13:19:21Z</dcterms:created>
  <dcterms:modified xsi:type="dcterms:W3CDTF">2019-07-09T12:09:10Z</dcterms:modified>
</cp:coreProperties>
</file>