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3"/>
  </p:notesMasterIdLst>
  <p:sldIdLst>
    <p:sldId id="256" r:id="rId3"/>
    <p:sldId id="257" r:id="rId4"/>
    <p:sldId id="258" r:id="rId5"/>
    <p:sldId id="259" r:id="rId6"/>
    <p:sldId id="260" r:id="rId7"/>
    <p:sldId id="261" r:id="rId8"/>
    <p:sldId id="262" r:id="rId9"/>
    <p:sldId id="298" r:id="rId10"/>
    <p:sldId id="299" r:id="rId11"/>
    <p:sldId id="284" r:id="rId12"/>
    <p:sldId id="263" r:id="rId13"/>
    <p:sldId id="264" r:id="rId14"/>
    <p:sldId id="265" r:id="rId15"/>
    <p:sldId id="266" r:id="rId16"/>
    <p:sldId id="272" r:id="rId17"/>
    <p:sldId id="274" r:id="rId18"/>
    <p:sldId id="288" r:id="rId19"/>
    <p:sldId id="268" r:id="rId20"/>
    <p:sldId id="276" r:id="rId21"/>
    <p:sldId id="275" r:id="rId22"/>
    <p:sldId id="273" r:id="rId23"/>
    <p:sldId id="280" r:id="rId24"/>
    <p:sldId id="282" r:id="rId25"/>
    <p:sldId id="277" r:id="rId26"/>
    <p:sldId id="281" r:id="rId27"/>
    <p:sldId id="287" r:id="rId28"/>
    <p:sldId id="297" r:id="rId29"/>
    <p:sldId id="295" r:id="rId30"/>
    <p:sldId id="296" r:id="rId31"/>
    <p:sldId id="279" r:id="rId32"/>
    <p:sldId id="286" r:id="rId33"/>
    <p:sldId id="285" r:id="rId34"/>
    <p:sldId id="300" r:id="rId35"/>
    <p:sldId id="301" r:id="rId36"/>
    <p:sldId id="289" r:id="rId37"/>
    <p:sldId id="291" r:id="rId38"/>
    <p:sldId id="294" r:id="rId39"/>
    <p:sldId id="290" r:id="rId40"/>
    <p:sldId id="292" r:id="rId41"/>
    <p:sldId id="293"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47EEB-E2F9-4300-86FC-3F2EE452505C}" type="datetimeFigureOut">
              <a:rPr lang="en-GB" smtClean="0"/>
              <a:t>04/06/2019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F46EDD-AB7F-4D93-BC5B-F63B5C2875F8}" type="slidenum">
              <a:rPr lang="en-GB" smtClean="0"/>
              <a:t>‹#›</a:t>
            </a:fld>
            <a:endParaRPr lang="en-GB"/>
          </a:p>
        </p:txBody>
      </p:sp>
    </p:spTree>
    <p:extLst>
      <p:ext uri="{BB962C8B-B14F-4D97-AF65-F5344CB8AC3E}">
        <p14:creationId xmlns:p14="http://schemas.microsoft.com/office/powerpoint/2010/main" val="2272738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Top to bottom, left to right:</a:t>
            </a:r>
          </a:p>
          <a:p>
            <a:r>
              <a:rPr lang="en-GB" dirty="0" smtClean="0"/>
              <a:t>Tolstoy- Anna</a:t>
            </a:r>
            <a:r>
              <a:rPr lang="en-GB" baseline="0" dirty="0" smtClean="0"/>
              <a:t> Karenina</a:t>
            </a:r>
          </a:p>
          <a:p>
            <a:r>
              <a:rPr lang="en-GB" baseline="0" dirty="0" smtClean="0"/>
              <a:t>Dickens- A Christmas Carol</a:t>
            </a:r>
          </a:p>
          <a:p>
            <a:r>
              <a:rPr lang="en-GB" baseline="0" dirty="0" smtClean="0"/>
              <a:t>Kafka- Metamorphosis</a:t>
            </a:r>
          </a:p>
          <a:p>
            <a:r>
              <a:rPr lang="en-GB" baseline="0" dirty="0" smtClean="0"/>
              <a:t>Dickens- A tale of 2 cities</a:t>
            </a:r>
          </a:p>
          <a:p>
            <a:r>
              <a:rPr lang="en-GB" baseline="0" dirty="0" smtClean="0"/>
              <a:t>Iain Banks- The Crow Road</a:t>
            </a:r>
          </a:p>
          <a:p>
            <a:r>
              <a:rPr lang="en-GB" baseline="0" dirty="0" smtClean="0"/>
              <a:t>Barrie- Peter Pan</a:t>
            </a:r>
          </a:p>
          <a:p>
            <a:r>
              <a:rPr lang="en-GB" baseline="0" dirty="0" smtClean="0"/>
              <a:t>Huntley- the Go-between</a:t>
            </a:r>
          </a:p>
          <a:p>
            <a:r>
              <a:rPr lang="en-GB" baseline="0" dirty="0" smtClean="0"/>
              <a:t>Orwell-1984</a:t>
            </a:r>
            <a:endParaRPr lang="en-GB" dirty="0"/>
          </a:p>
        </p:txBody>
      </p:sp>
      <p:sp>
        <p:nvSpPr>
          <p:cNvPr id="4" name="Slide Number Placeholder 3"/>
          <p:cNvSpPr>
            <a:spLocks noGrp="1"/>
          </p:cNvSpPr>
          <p:nvPr>
            <p:ph type="sldNum" sz="quarter" idx="10"/>
          </p:nvPr>
        </p:nvSpPr>
        <p:spPr/>
        <p:txBody>
          <a:bodyPr/>
          <a:lstStyle/>
          <a:p>
            <a:fld id="{DBF46EDD-AB7F-4D93-BC5B-F63B5C2875F8}" type="slidenum">
              <a:rPr lang="en-GB" smtClean="0"/>
              <a:t>2</a:t>
            </a:fld>
            <a:endParaRPr lang="en-GB"/>
          </a:p>
        </p:txBody>
      </p:sp>
    </p:spTree>
    <p:extLst>
      <p:ext uri="{BB962C8B-B14F-4D97-AF65-F5344CB8AC3E}">
        <p14:creationId xmlns:p14="http://schemas.microsoft.com/office/powerpoint/2010/main" val="3671685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Characteristation</a:t>
            </a:r>
            <a:r>
              <a:rPr lang="en-GB" dirty="0" smtClean="0"/>
              <a:t>, description</a:t>
            </a:r>
            <a:r>
              <a:rPr lang="en-GB" baseline="0" dirty="0" smtClean="0"/>
              <a:t> of setting, language, structure, plot, creation of tension/suspense, mood/atmosphere, sentence/paragraph structure </a:t>
            </a:r>
            <a:r>
              <a:rPr lang="en-GB" baseline="0" dirty="0" err="1" smtClean="0"/>
              <a:t>etc</a:t>
            </a:r>
            <a:endParaRPr lang="en-GB" dirty="0"/>
          </a:p>
        </p:txBody>
      </p:sp>
      <p:sp>
        <p:nvSpPr>
          <p:cNvPr id="4" name="Slide Number Placeholder 3"/>
          <p:cNvSpPr>
            <a:spLocks noGrp="1"/>
          </p:cNvSpPr>
          <p:nvPr>
            <p:ph type="sldNum" sz="quarter" idx="10"/>
          </p:nvPr>
        </p:nvSpPr>
        <p:spPr/>
        <p:txBody>
          <a:bodyPr/>
          <a:lstStyle/>
          <a:p>
            <a:fld id="{DBF46EDD-AB7F-4D93-BC5B-F63B5C2875F8}" type="slidenum">
              <a:rPr lang="en-GB" smtClean="0"/>
              <a:t>3</a:t>
            </a:fld>
            <a:endParaRPr lang="en-GB"/>
          </a:p>
        </p:txBody>
      </p:sp>
    </p:spTree>
    <p:extLst>
      <p:ext uri="{BB962C8B-B14F-4D97-AF65-F5344CB8AC3E}">
        <p14:creationId xmlns:p14="http://schemas.microsoft.com/office/powerpoint/2010/main" val="611967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Question worksheet available in folder if wanted</a:t>
            </a:r>
            <a:endParaRPr lang="en-GB" dirty="0"/>
          </a:p>
        </p:txBody>
      </p:sp>
      <p:sp>
        <p:nvSpPr>
          <p:cNvPr id="4" name="Slide Number Placeholder 3"/>
          <p:cNvSpPr>
            <a:spLocks noGrp="1"/>
          </p:cNvSpPr>
          <p:nvPr>
            <p:ph type="sldNum" sz="quarter" idx="10"/>
          </p:nvPr>
        </p:nvSpPr>
        <p:spPr/>
        <p:txBody>
          <a:bodyPr/>
          <a:lstStyle/>
          <a:p>
            <a:fld id="{DBF46EDD-AB7F-4D93-BC5B-F63B5C2875F8}" type="slidenum">
              <a:rPr lang="en-GB" smtClean="0"/>
              <a:t>4</a:t>
            </a:fld>
            <a:endParaRPr lang="en-GB"/>
          </a:p>
        </p:txBody>
      </p:sp>
    </p:spTree>
    <p:extLst>
      <p:ext uri="{BB962C8B-B14F-4D97-AF65-F5344CB8AC3E}">
        <p14:creationId xmlns:p14="http://schemas.microsoft.com/office/powerpoint/2010/main" val="2129728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Pdf</a:t>
            </a:r>
            <a:r>
              <a:rPr lang="en-GB" baseline="0" dirty="0" smtClean="0"/>
              <a:t> of this in the folder</a:t>
            </a:r>
            <a:endParaRPr lang="en-GB" dirty="0"/>
          </a:p>
        </p:txBody>
      </p:sp>
      <p:sp>
        <p:nvSpPr>
          <p:cNvPr id="4" name="Slide Number Placeholder 3"/>
          <p:cNvSpPr>
            <a:spLocks noGrp="1"/>
          </p:cNvSpPr>
          <p:nvPr>
            <p:ph type="sldNum" sz="quarter" idx="10"/>
          </p:nvPr>
        </p:nvSpPr>
        <p:spPr/>
        <p:txBody>
          <a:bodyPr/>
          <a:lstStyle/>
          <a:p>
            <a:fld id="{DBF46EDD-AB7F-4D93-BC5B-F63B5C2875F8}" type="slidenum">
              <a:rPr lang="en-GB" smtClean="0"/>
              <a:t>10</a:t>
            </a:fld>
            <a:endParaRPr lang="en-GB"/>
          </a:p>
        </p:txBody>
      </p:sp>
    </p:spTree>
    <p:extLst>
      <p:ext uri="{BB962C8B-B14F-4D97-AF65-F5344CB8AC3E}">
        <p14:creationId xmlns:p14="http://schemas.microsoft.com/office/powerpoint/2010/main" val="2798771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Q1- setting,</a:t>
            </a:r>
            <a:r>
              <a:rPr lang="en-GB" baseline="0" dirty="0" smtClean="0"/>
              <a:t> characters’ response to each other, descriptions of food, fire </a:t>
            </a:r>
            <a:r>
              <a:rPr lang="en-GB" baseline="0" dirty="0" err="1" smtClean="0"/>
              <a:t>etc</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DBF46EDD-AB7F-4D93-BC5B-F63B5C2875F8}" type="slidenum">
              <a:rPr lang="en-GB" smtClean="0"/>
              <a:t>11</a:t>
            </a:fld>
            <a:endParaRPr lang="en-GB"/>
          </a:p>
        </p:txBody>
      </p:sp>
    </p:spTree>
    <p:extLst>
      <p:ext uri="{BB962C8B-B14F-4D97-AF65-F5344CB8AC3E}">
        <p14:creationId xmlns:p14="http://schemas.microsoft.com/office/powerpoint/2010/main" val="1445971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SET ON INSIGHT AND ATTACH THE BOOKLET AS IT IS A LOT OF PAGES TO PRINT OUT! May need 2 HWs</a:t>
            </a:r>
            <a:endParaRPr lang="en-GB" dirty="0"/>
          </a:p>
        </p:txBody>
      </p:sp>
      <p:sp>
        <p:nvSpPr>
          <p:cNvPr id="4" name="Slide Number Placeholder 3"/>
          <p:cNvSpPr>
            <a:spLocks noGrp="1"/>
          </p:cNvSpPr>
          <p:nvPr>
            <p:ph type="sldNum" sz="quarter" idx="10"/>
          </p:nvPr>
        </p:nvSpPr>
        <p:spPr/>
        <p:txBody>
          <a:bodyPr/>
          <a:lstStyle/>
          <a:p>
            <a:fld id="{DBF46EDD-AB7F-4D93-BC5B-F63B5C2875F8}" type="slidenum">
              <a:rPr lang="en-GB" smtClean="0"/>
              <a:t>22</a:t>
            </a:fld>
            <a:endParaRPr lang="en-GB"/>
          </a:p>
        </p:txBody>
      </p:sp>
    </p:spTree>
    <p:extLst>
      <p:ext uri="{BB962C8B-B14F-4D97-AF65-F5344CB8AC3E}">
        <p14:creationId xmlns:p14="http://schemas.microsoft.com/office/powerpoint/2010/main" val="2080297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poorhouse p.115-124</a:t>
            </a:r>
            <a:endParaRPr lang="en-GB" dirty="0"/>
          </a:p>
        </p:txBody>
      </p:sp>
      <p:sp>
        <p:nvSpPr>
          <p:cNvPr id="4" name="Slide Number Placeholder 3"/>
          <p:cNvSpPr>
            <a:spLocks noGrp="1"/>
          </p:cNvSpPr>
          <p:nvPr>
            <p:ph type="sldNum" sz="quarter" idx="10"/>
          </p:nvPr>
        </p:nvSpPr>
        <p:spPr/>
        <p:txBody>
          <a:bodyPr/>
          <a:lstStyle/>
          <a:p>
            <a:fld id="{DBF46EDD-AB7F-4D93-BC5B-F63B5C2875F8}" type="slidenum">
              <a:rPr lang="en-GB" smtClean="0"/>
              <a:t>25</a:t>
            </a:fld>
            <a:endParaRPr lang="en-GB"/>
          </a:p>
        </p:txBody>
      </p:sp>
    </p:spTree>
    <p:extLst>
      <p:ext uri="{BB962C8B-B14F-4D97-AF65-F5344CB8AC3E}">
        <p14:creationId xmlns:p14="http://schemas.microsoft.com/office/powerpoint/2010/main" val="2310592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Handout</a:t>
            </a:r>
            <a:r>
              <a:rPr lang="en-GB" dirty="0" smtClean="0"/>
              <a:t> of this slide available</a:t>
            </a:r>
            <a:r>
              <a:rPr lang="en-GB" baseline="0" dirty="0" smtClean="0"/>
              <a:t> in folder- or you could ask them to draw </a:t>
            </a:r>
            <a:r>
              <a:rPr lang="en-GB" baseline="0" smtClean="0"/>
              <a:t>the diagram</a:t>
            </a:r>
            <a:endParaRPr lang="en-GB"/>
          </a:p>
        </p:txBody>
      </p:sp>
      <p:sp>
        <p:nvSpPr>
          <p:cNvPr id="4" name="Slide Number Placeholder 3"/>
          <p:cNvSpPr>
            <a:spLocks noGrp="1"/>
          </p:cNvSpPr>
          <p:nvPr>
            <p:ph type="sldNum" sz="quarter" idx="10"/>
          </p:nvPr>
        </p:nvSpPr>
        <p:spPr/>
        <p:txBody>
          <a:bodyPr/>
          <a:lstStyle/>
          <a:p>
            <a:fld id="{DBF46EDD-AB7F-4D93-BC5B-F63B5C2875F8}" type="slidenum">
              <a:rPr lang="en-GB" smtClean="0"/>
              <a:t>28</a:t>
            </a:fld>
            <a:endParaRPr lang="en-GB"/>
          </a:p>
        </p:txBody>
      </p:sp>
    </p:spTree>
    <p:extLst>
      <p:ext uri="{BB962C8B-B14F-4D97-AF65-F5344CB8AC3E}">
        <p14:creationId xmlns:p14="http://schemas.microsoft.com/office/powerpoint/2010/main" val="1190790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See next slide for guidelines about exploding quotations</a:t>
            </a:r>
            <a:endParaRPr lang="en-GB" dirty="0"/>
          </a:p>
        </p:txBody>
      </p:sp>
      <p:sp>
        <p:nvSpPr>
          <p:cNvPr id="4" name="Slide Number Placeholder 3"/>
          <p:cNvSpPr>
            <a:spLocks noGrp="1"/>
          </p:cNvSpPr>
          <p:nvPr>
            <p:ph type="sldNum" sz="quarter" idx="10"/>
          </p:nvPr>
        </p:nvSpPr>
        <p:spPr/>
        <p:txBody>
          <a:bodyPr/>
          <a:lstStyle/>
          <a:p>
            <a:fld id="{DBF46EDD-AB7F-4D93-BC5B-F63B5C2875F8}" type="slidenum">
              <a:rPr lang="en-GB" smtClean="0"/>
              <a:t>30</a:t>
            </a:fld>
            <a:endParaRPr lang="en-GB"/>
          </a:p>
        </p:txBody>
      </p:sp>
    </p:spTree>
    <p:extLst>
      <p:ext uri="{BB962C8B-B14F-4D97-AF65-F5344CB8AC3E}">
        <p14:creationId xmlns:p14="http://schemas.microsoft.com/office/powerpoint/2010/main" val="31075521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C74A3241-E36C-452C-9E2A-5C559B088163}" type="datetimeFigureOut">
              <a:rPr lang="en-GB" smtClean="0"/>
              <a:t>04/06/2019</a:t>
            </a:fld>
            <a:endParaRPr lang="en-GB"/>
          </a:p>
        </p:txBody>
      </p:sp>
      <p:sp>
        <p:nvSpPr>
          <p:cNvPr id="5" name="Footer Placeholder 4"/>
          <p:cNvSpPr>
            <a:spLocks noGrp="1"/>
          </p:cNvSpPr>
          <p:nvPr>
            <p:ph type="ftr" sz="quarter" idx="11"/>
          </p:nvPr>
        </p:nvSpPr>
        <p:spPr>
          <a:xfrm>
            <a:off x="1174044" y="5357592"/>
            <a:ext cx="5034845" cy="365125"/>
          </a:xfrm>
        </p:spPr>
        <p:txBody>
          <a:bodyPr/>
          <a:lstStyle/>
          <a:p>
            <a:endParaRPr lang="en-GB"/>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9802052A-1BE4-4F5D-A056-3D5DD6DBA658}"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4A3241-E36C-452C-9E2A-5C559B088163}" type="datetimeFigureOut">
              <a:rPr lang="en-GB" smtClean="0"/>
              <a:t>04/06/2019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02052A-1BE4-4F5D-A056-3D5DD6DBA658}"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4A3241-E36C-452C-9E2A-5C559B088163}" type="datetimeFigureOut">
              <a:rPr lang="en-GB" smtClean="0"/>
              <a:t>04/06/2019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02052A-1BE4-4F5D-A056-3D5DD6DBA658}"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
            <a:ext cx="9144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solidFill>
                  <a:prstClr val="black">
                    <a:lumMod val="95000"/>
                    <a:lumOff val="5000"/>
                  </a:prstClr>
                </a:solidFill>
              </a:rPr>
              <a:pPr/>
              <a:t>6/4/2019</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9967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solidFill>
                  <a:prstClr val="black">
                    <a:lumMod val="95000"/>
                    <a:lumOff val="5000"/>
                  </a:prstClr>
                </a:solidFill>
              </a:rPr>
              <a:pPr/>
              <a:t>6/4/2019</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1928977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
            <a:ext cx="9144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solidFill>
                  <a:prstClr val="black">
                    <a:lumMod val="95000"/>
                    <a:lumOff val="5000"/>
                  </a:prstClr>
                </a:solidFill>
              </a:rPr>
              <a:pPr/>
              <a:t>6/4/2019</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6132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5"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solidFill>
                  <a:prstClr val="black">
                    <a:lumMod val="95000"/>
                    <a:lumOff val="5000"/>
                  </a:prstClr>
                </a:solidFill>
              </a:rPr>
              <a:pPr/>
              <a:t>6/4/2019</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078248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3166" y="2179636"/>
            <a:ext cx="356616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316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solidFill>
                  <a:prstClr val="black">
                    <a:lumMod val="95000"/>
                    <a:lumOff val="5000"/>
                  </a:prstClr>
                </a:solidFill>
              </a:rPr>
              <a:pPr/>
              <a:t>6/4/2019</a:t>
            </a:fld>
            <a:endParaRPr lang="en-US" dirty="0">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769948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solidFill>
                  <a:prstClr val="black">
                    <a:lumMod val="95000"/>
                    <a:lumOff val="5000"/>
                  </a:prstClr>
                </a:solidFill>
              </a:rPr>
              <a:pPr/>
              <a:t>6/4/2019</a:t>
            </a:fld>
            <a:endParaRPr lang="en-US" dirty="0">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85482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solidFill>
                  <a:prstClr val="black">
                    <a:lumMod val="95000"/>
                    <a:lumOff val="5000"/>
                  </a:prstClr>
                </a:solidFill>
              </a:rPr>
              <a:pPr/>
              <a:t>6/4/2019</a:t>
            </a:fld>
            <a:endParaRPr lang="en-US" dirty="0">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1549712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solidFill>
                  <a:prstClr val="black">
                    <a:lumMod val="95000"/>
                    <a:lumOff val="5000"/>
                  </a:prstClr>
                </a:solidFill>
              </a:rPr>
              <a:pPr/>
              <a:t>6/4/2019</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845098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4A3241-E36C-452C-9E2A-5C559B088163}" type="datetimeFigureOut">
              <a:rPr lang="en-GB" smtClean="0"/>
              <a:t>04/06/2019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02052A-1BE4-4F5D-A056-3D5DD6DBA658}" type="slidenum">
              <a:rPr lang="en-GB" smtClean="0"/>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solidFill>
                  <a:prstClr val="black">
                    <a:lumMod val="95000"/>
                    <a:lumOff val="5000"/>
                  </a:prstClr>
                </a:solidFill>
              </a:rPr>
              <a:pPr/>
              <a:t>6/4/2019</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867E5644-1E61-4311-A31E-84CB9C7AA8A9}" type="slidenum">
              <a:rPr lang="en-US" dirty="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300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solidFill>
                  <a:prstClr val="black">
                    <a:lumMod val="95000"/>
                    <a:lumOff val="5000"/>
                  </a:prstClr>
                </a:solidFill>
              </a:rPr>
              <a:pPr/>
              <a:t>6/4/2019</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4253118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solidFill>
                  <a:prstClr val="black">
                    <a:lumMod val="95000"/>
                    <a:lumOff val="5000"/>
                  </a:prstClr>
                </a:solidFill>
              </a:rPr>
              <a:pPr/>
              <a:t>6/4/2019</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6781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4A3241-E36C-452C-9E2A-5C559B088163}" type="datetimeFigureOut">
              <a:rPr lang="en-GB" smtClean="0"/>
              <a:t>04/06/2019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02052A-1BE4-4F5D-A056-3D5DD6DBA658}"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74A3241-E36C-452C-9E2A-5C559B088163}" type="datetimeFigureOut">
              <a:rPr lang="en-GB" smtClean="0"/>
              <a:t>04/06/2019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02052A-1BE4-4F5D-A056-3D5DD6DBA658}" type="slidenum">
              <a:rPr lang="en-GB" smtClean="0"/>
              <a:t>‹#›</a:t>
            </a:fld>
            <a:endParaRPr lang="en-GB"/>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74A3241-E36C-452C-9E2A-5C559B088163}" type="datetimeFigureOut">
              <a:rPr lang="en-GB" smtClean="0"/>
              <a:t>04/06/2019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802052A-1BE4-4F5D-A056-3D5DD6DBA658}" type="slidenum">
              <a:rPr lang="en-GB" smtClean="0"/>
              <a:t>‹#›</a:t>
            </a:fld>
            <a:endParaRPr lang="en-GB"/>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4A3241-E36C-452C-9E2A-5C559B088163}" type="datetimeFigureOut">
              <a:rPr lang="en-GB" smtClean="0"/>
              <a:t>04/06/2019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802052A-1BE4-4F5D-A056-3D5DD6DBA658}"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4A3241-E36C-452C-9E2A-5C559B088163}" type="datetimeFigureOut">
              <a:rPr lang="en-GB" smtClean="0"/>
              <a:t>04/06/2019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802052A-1BE4-4F5D-A056-3D5DD6DBA658}"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C74A3241-E36C-452C-9E2A-5C559B088163}" type="datetimeFigureOut">
              <a:rPr lang="en-GB" smtClean="0"/>
              <a:t>04/06/2019</a:t>
            </a:fld>
            <a:endParaRPr lang="en-GB"/>
          </a:p>
        </p:txBody>
      </p:sp>
      <p:sp>
        <p:nvSpPr>
          <p:cNvPr id="6" name="Footer Placeholder 5"/>
          <p:cNvSpPr>
            <a:spLocks noGrp="1"/>
          </p:cNvSpPr>
          <p:nvPr>
            <p:ph type="ftr" sz="quarter" idx="11"/>
          </p:nvPr>
        </p:nvSpPr>
        <p:spPr>
          <a:xfrm rot="-60000">
            <a:off x="914554" y="5829261"/>
            <a:ext cx="3522607" cy="365125"/>
          </a:xfrm>
        </p:spPr>
        <p:txBody>
          <a:bodyPr/>
          <a:lstStyle/>
          <a:p>
            <a:endParaRPr lang="en-GB"/>
          </a:p>
        </p:txBody>
      </p:sp>
      <p:sp>
        <p:nvSpPr>
          <p:cNvPr id="7" name="Slide Number Placeholder 6"/>
          <p:cNvSpPr>
            <a:spLocks noGrp="1"/>
          </p:cNvSpPr>
          <p:nvPr>
            <p:ph type="sldNum" sz="quarter" idx="12"/>
          </p:nvPr>
        </p:nvSpPr>
        <p:spPr>
          <a:xfrm rot="60000">
            <a:off x="7557313" y="5896961"/>
            <a:ext cx="554023" cy="365125"/>
          </a:xfrm>
        </p:spPr>
        <p:txBody>
          <a:bodyPr/>
          <a:lstStyle/>
          <a:p>
            <a:fld id="{9802052A-1BE4-4F5D-A056-3D5DD6DBA658}"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C74A3241-E36C-452C-9E2A-5C559B088163}" type="datetimeFigureOut">
              <a:rPr lang="en-GB" smtClean="0"/>
              <a:t>04/06/2019</a:t>
            </a:fld>
            <a:endParaRPr lang="en-GB"/>
          </a:p>
        </p:txBody>
      </p:sp>
      <p:sp>
        <p:nvSpPr>
          <p:cNvPr id="6" name="Footer Placeholder 5"/>
          <p:cNvSpPr>
            <a:spLocks noGrp="1"/>
          </p:cNvSpPr>
          <p:nvPr>
            <p:ph type="ftr" sz="quarter" idx="11"/>
          </p:nvPr>
        </p:nvSpPr>
        <p:spPr>
          <a:xfrm rot="-60000">
            <a:off x="914569" y="5831037"/>
            <a:ext cx="3319043" cy="365125"/>
          </a:xfrm>
        </p:spPr>
        <p:txBody>
          <a:bodyPr/>
          <a:lstStyle/>
          <a:p>
            <a:endParaRPr lang="en-GB"/>
          </a:p>
        </p:txBody>
      </p:sp>
      <p:sp>
        <p:nvSpPr>
          <p:cNvPr id="7" name="Slide Number Placeholder 6"/>
          <p:cNvSpPr>
            <a:spLocks noGrp="1"/>
          </p:cNvSpPr>
          <p:nvPr>
            <p:ph type="sldNum" sz="quarter" idx="12"/>
          </p:nvPr>
        </p:nvSpPr>
        <p:spPr>
          <a:xfrm rot="60000">
            <a:off x="7562089" y="5900026"/>
            <a:ext cx="554023" cy="365125"/>
          </a:xfrm>
        </p:spPr>
        <p:txBody>
          <a:bodyPr/>
          <a:lstStyle/>
          <a:p>
            <a:fld id="{9802052A-1BE4-4F5D-A056-3D5DD6DBA658}"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C74A3241-E36C-452C-9E2A-5C559B088163}" type="datetimeFigureOut">
              <a:rPr lang="en-GB" smtClean="0"/>
              <a:t>04/06/2019</a:t>
            </a:fld>
            <a:endParaRPr lang="en-GB"/>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GB"/>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9802052A-1BE4-4F5D-A056-3D5DD6DBA658}"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90298CD5-6C1E-4009-B41F-6DF62E31D3BE}" type="datetimeFigureOut">
              <a:rPr lang="en-US" dirty="0">
                <a:solidFill>
                  <a:prstClr val="black">
                    <a:lumMod val="95000"/>
                    <a:lumOff val="5000"/>
                  </a:prstClr>
                </a:solidFill>
              </a:rPr>
              <a:pPr defTabSz="457200"/>
              <a:t>6/4/2019</a:t>
            </a:fld>
            <a:endParaRPr lang="en-US" dirty="0">
              <a:solidFill>
                <a:prstClr val="black">
                  <a:lumMod val="95000"/>
                  <a:lumOff val="5000"/>
                </a:prstClr>
              </a:solidFill>
            </a:endParaRP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457200"/>
            <a:endParaRPr lang="en-US" dirty="0">
              <a:solidFill>
                <a:prstClr val="black">
                  <a:lumMod val="95000"/>
                  <a:lumOff val="5000"/>
                </a:prstClr>
              </a:solidFill>
            </a:endParaRP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4FAB73BC-B049-4115-A692-8D63A059BFB8}" type="slidenum">
              <a:rPr lang="en-US" dirty="0">
                <a:solidFill>
                  <a:prstClr val="black">
                    <a:lumMod val="95000"/>
                    <a:lumOff val="5000"/>
                  </a:prstClr>
                </a:solidFill>
              </a:rPr>
              <a:pPr defTabSz="457200"/>
              <a:t>‹#›</a:t>
            </a:fld>
            <a:endParaRPr lang="en-US" dirty="0">
              <a:solidFill>
                <a:prstClr val="black">
                  <a:lumMod val="95000"/>
                  <a:lumOff val="5000"/>
                </a:prstClr>
              </a:solidFill>
            </a:endParaRP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27675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jg6srRxLvNAhUJK8AKHbWTDdAQjRwIBw&amp;url=http://www.workhouses.org.uk/education/&amp;bvm=bv.125221236,d.ZGg&amp;psig=AFQjCNH4by88swMPf97IutYoviRNnHsLmg&amp;ust=1466681443677880" TargetMode="External"/><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1" y="1700808"/>
            <a:ext cx="5723468" cy="1922217"/>
          </a:xfrm>
          <a:ln>
            <a:solidFill>
              <a:schemeClr val="accent2"/>
            </a:solidFill>
          </a:ln>
        </p:spPr>
        <p:txBody>
          <a:bodyPr>
            <a:normAutofit/>
          </a:bodyPr>
          <a:lstStyle/>
          <a:p>
            <a:r>
              <a:rPr lang="en-GB" dirty="0" smtClean="0"/>
              <a:t>Charles Dickens: master storyteller</a:t>
            </a:r>
            <a:endParaRPr lang="en-GB" dirty="0"/>
          </a:p>
        </p:txBody>
      </p:sp>
      <p:sp>
        <p:nvSpPr>
          <p:cNvPr id="3" name="Subtitle 2"/>
          <p:cNvSpPr>
            <a:spLocks noGrp="1"/>
          </p:cNvSpPr>
          <p:nvPr>
            <p:ph type="subTitle" idx="1"/>
          </p:nvPr>
        </p:nvSpPr>
        <p:spPr>
          <a:ln>
            <a:solidFill>
              <a:schemeClr val="accent2"/>
            </a:solidFill>
          </a:ln>
        </p:spPr>
        <p:txBody>
          <a:bodyPr/>
          <a:lstStyle/>
          <a:p>
            <a:r>
              <a:rPr lang="en-GB" dirty="0" smtClean="0"/>
              <a:t>Assessment focus: narrative writing</a:t>
            </a:r>
            <a:endParaRPr lang="en-GB" dirty="0"/>
          </a:p>
        </p:txBody>
      </p:sp>
    </p:spTree>
    <p:extLst>
      <p:ext uri="{BB962C8B-B14F-4D97-AF65-F5344CB8AC3E}">
        <p14:creationId xmlns:p14="http://schemas.microsoft.com/office/powerpoint/2010/main" val="4061291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346" t="10024" r="20562" b="7727"/>
          <a:stretch/>
        </p:blipFill>
        <p:spPr bwMode="auto">
          <a:xfrm>
            <a:off x="0" y="3881"/>
            <a:ext cx="9144000" cy="7050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5247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2"/>
            </a:solidFill>
          </a:ln>
        </p:spPr>
        <p:txBody>
          <a:bodyPr>
            <a:normAutofit fontScale="90000"/>
          </a:bodyPr>
          <a:lstStyle/>
          <a:p>
            <a:r>
              <a:rPr lang="en-GB" dirty="0" smtClean="0"/>
              <a:t>Read “Christmas at the </a:t>
            </a:r>
            <a:r>
              <a:rPr lang="en-GB" dirty="0" err="1" smtClean="0"/>
              <a:t>Cratchits</a:t>
            </a:r>
            <a:r>
              <a:rPr lang="en-GB" dirty="0" smtClean="0"/>
              <a:t>’”</a:t>
            </a:r>
            <a:endParaRPr lang="en-GB" dirty="0"/>
          </a:p>
        </p:txBody>
      </p:sp>
      <p:sp>
        <p:nvSpPr>
          <p:cNvPr id="3" name="Content Placeholder 2"/>
          <p:cNvSpPr>
            <a:spLocks noGrp="1"/>
          </p:cNvSpPr>
          <p:nvPr>
            <p:ph idx="1"/>
          </p:nvPr>
        </p:nvSpPr>
        <p:spPr>
          <a:ln>
            <a:solidFill>
              <a:schemeClr val="accent2"/>
            </a:solidFill>
          </a:ln>
        </p:spPr>
        <p:txBody>
          <a:bodyPr>
            <a:normAutofit fontScale="85000" lnSpcReduction="10000"/>
          </a:bodyPr>
          <a:lstStyle/>
          <a:p>
            <a:r>
              <a:rPr lang="en-GB" dirty="0" smtClean="0"/>
              <a:t>How does Dickens create an atmosphere of warmth and goodwill in this extract from </a:t>
            </a:r>
            <a:r>
              <a:rPr lang="en-GB" i="1" dirty="0" smtClean="0"/>
              <a:t>A Christmas Carol</a:t>
            </a:r>
            <a:r>
              <a:rPr lang="en-GB" dirty="0" smtClean="0"/>
              <a:t>?</a:t>
            </a:r>
          </a:p>
          <a:p>
            <a:r>
              <a:rPr lang="en-GB" dirty="0" smtClean="0"/>
              <a:t>How could you change the following to create a gloomy and depressing atmosphere?</a:t>
            </a:r>
          </a:p>
          <a:p>
            <a:pPr marL="365760" lvl="1" indent="0">
              <a:buNone/>
            </a:pPr>
            <a:r>
              <a:rPr lang="en-GB" dirty="0" smtClean="0"/>
              <a:t>“There </a:t>
            </a:r>
            <a:r>
              <a:rPr lang="en-GB" dirty="0"/>
              <a:t>never was such a goose. Bob said he didn’t believe there ever was such a goose cooked. Its tenderness and flavour, size and cheapness, were the themes of universal admiration. Eked out by apple-sauce and mashed potatoes, it was a sufficient dinner for the whole family; indeed, as Mrs </a:t>
            </a:r>
            <a:r>
              <a:rPr lang="en-GB" dirty="0" err="1"/>
              <a:t>Cratchit</a:t>
            </a:r>
            <a:r>
              <a:rPr lang="en-GB" dirty="0"/>
              <a:t> said with great delight (surveying one small atom of a bone upon the dish), they hadn’t ate it all at </a:t>
            </a:r>
            <a:r>
              <a:rPr lang="en-GB" dirty="0" smtClean="0"/>
              <a:t>last”</a:t>
            </a:r>
          </a:p>
          <a:p>
            <a:pPr lvl="1"/>
            <a:endParaRPr lang="en-GB" dirty="0" smtClean="0"/>
          </a:p>
          <a:p>
            <a:endParaRPr lang="en-GB" dirty="0"/>
          </a:p>
        </p:txBody>
      </p:sp>
    </p:spTree>
    <p:extLst>
      <p:ext uri="{BB962C8B-B14F-4D97-AF65-F5344CB8AC3E}">
        <p14:creationId xmlns:p14="http://schemas.microsoft.com/office/powerpoint/2010/main" val="1362049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2"/>
            </a:solidFill>
          </a:ln>
        </p:spPr>
        <p:txBody>
          <a:bodyPr>
            <a:normAutofit/>
          </a:bodyPr>
          <a:lstStyle/>
          <a:p>
            <a:r>
              <a:rPr lang="en-GB" sz="3200" dirty="0" smtClean="0"/>
              <a:t>How does Dickens evoke sympathy for Tiny Tim in the reader?</a:t>
            </a:r>
            <a:endParaRPr lang="en-GB" sz="32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1640" y="2204864"/>
            <a:ext cx="3406100" cy="3603625"/>
          </a:xfrm>
        </p:spPr>
      </p:pic>
      <p:pic>
        <p:nvPicPr>
          <p:cNvPr id="5"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204864"/>
            <a:ext cx="3384376" cy="3600400"/>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493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2"/>
            </a:solidFill>
          </a:ln>
        </p:spPr>
        <p:txBody>
          <a:bodyPr>
            <a:normAutofit fontScale="90000"/>
          </a:bodyPr>
          <a:lstStyle/>
          <a:p>
            <a:r>
              <a:rPr lang="en-GB" dirty="0" smtClean="0"/>
              <a:t>Dickens was concerned with promoting social reform</a:t>
            </a:r>
            <a:endParaRPr lang="en-GB" dirty="0"/>
          </a:p>
        </p:txBody>
      </p:sp>
      <p:sp>
        <p:nvSpPr>
          <p:cNvPr id="3" name="Content Placeholder 2"/>
          <p:cNvSpPr>
            <a:spLocks noGrp="1"/>
          </p:cNvSpPr>
          <p:nvPr>
            <p:ph idx="1"/>
          </p:nvPr>
        </p:nvSpPr>
        <p:spPr>
          <a:xfrm>
            <a:off x="1043608" y="2132856"/>
            <a:ext cx="6196405" cy="3603812"/>
          </a:xfrm>
          <a:ln>
            <a:solidFill>
              <a:schemeClr val="accent2"/>
            </a:solidFill>
          </a:ln>
        </p:spPr>
        <p:txBody>
          <a:bodyPr>
            <a:normAutofit fontScale="92500" lnSpcReduction="10000"/>
          </a:bodyPr>
          <a:lstStyle/>
          <a:p>
            <a:r>
              <a:rPr lang="en-GB" dirty="0" smtClean="0"/>
              <a:t>Read the extract from </a:t>
            </a:r>
            <a:r>
              <a:rPr lang="en-GB" i="1" dirty="0" smtClean="0"/>
              <a:t>Nicholas Nickleby </a:t>
            </a:r>
            <a:r>
              <a:rPr lang="en-GB" dirty="0" smtClean="0"/>
              <a:t>“</a:t>
            </a:r>
            <a:r>
              <a:rPr lang="en-GB" dirty="0" err="1" smtClean="0"/>
              <a:t>Wackford</a:t>
            </a:r>
            <a:r>
              <a:rPr lang="en-GB" dirty="0" smtClean="0"/>
              <a:t> </a:t>
            </a:r>
            <a:r>
              <a:rPr lang="en-GB" dirty="0" err="1" smtClean="0"/>
              <a:t>Squeers</a:t>
            </a:r>
            <a:r>
              <a:rPr lang="en-GB" dirty="0" smtClean="0"/>
              <a:t>: headmaster of </a:t>
            </a:r>
            <a:r>
              <a:rPr lang="en-GB" dirty="0" err="1" smtClean="0"/>
              <a:t>Dotheboys</a:t>
            </a:r>
            <a:r>
              <a:rPr lang="en-GB" dirty="0" smtClean="0"/>
              <a:t> Hall”</a:t>
            </a:r>
          </a:p>
          <a:p>
            <a:r>
              <a:rPr lang="en-GB" dirty="0" smtClean="0"/>
              <a:t>How is this moral viewpoint evident in the language he uses to describe the situation for the students at </a:t>
            </a:r>
            <a:r>
              <a:rPr lang="en-GB" dirty="0" err="1" smtClean="0"/>
              <a:t>Dotheby’s</a:t>
            </a:r>
            <a:r>
              <a:rPr lang="en-GB" dirty="0" smtClean="0"/>
              <a:t> Hall?</a:t>
            </a:r>
          </a:p>
          <a:p>
            <a:r>
              <a:rPr lang="en-GB" dirty="0" smtClean="0"/>
              <a:t>How does Dickens use the characters </a:t>
            </a:r>
          </a:p>
          <a:p>
            <a:pPr marL="0" indent="0">
              <a:buNone/>
            </a:pPr>
            <a:r>
              <a:rPr lang="en-GB" dirty="0" smtClean="0"/>
              <a:t>    of </a:t>
            </a:r>
            <a:r>
              <a:rPr lang="en-GB" dirty="0" err="1" smtClean="0"/>
              <a:t>Wackford</a:t>
            </a:r>
            <a:r>
              <a:rPr lang="en-GB" dirty="0" smtClean="0"/>
              <a:t> </a:t>
            </a:r>
            <a:r>
              <a:rPr lang="en-GB" dirty="0" err="1" smtClean="0"/>
              <a:t>Squeers</a:t>
            </a:r>
            <a:r>
              <a:rPr lang="en-GB" dirty="0" smtClean="0"/>
              <a:t> and Nicholas </a:t>
            </a:r>
          </a:p>
          <a:p>
            <a:pPr marL="0" indent="0">
              <a:buNone/>
            </a:pPr>
            <a:r>
              <a:rPr lang="en-GB" dirty="0" smtClean="0"/>
              <a:t>    Nickleby to exemplify what he thought</a:t>
            </a:r>
          </a:p>
          <a:p>
            <a:pPr marL="0" indent="0">
              <a:buNone/>
            </a:pPr>
            <a:r>
              <a:rPr lang="en-GB" dirty="0" smtClean="0"/>
              <a:t>    needed changing in society?</a:t>
            </a: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1412" t="8955" r="10468" b="9225"/>
          <a:stretch/>
        </p:blipFill>
        <p:spPr>
          <a:xfrm>
            <a:off x="6084168" y="3861048"/>
            <a:ext cx="3059832" cy="2856178"/>
          </a:xfrm>
          <a:prstGeom prst="rect">
            <a:avLst/>
          </a:prstGeom>
        </p:spPr>
      </p:pic>
    </p:spTree>
    <p:extLst>
      <p:ext uri="{BB962C8B-B14F-4D97-AF65-F5344CB8AC3E}">
        <p14:creationId xmlns:p14="http://schemas.microsoft.com/office/powerpoint/2010/main" val="604922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1099249"/>
          </a:xfrm>
          <a:solidFill>
            <a:schemeClr val="bg1"/>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GB" sz="3200" dirty="0" smtClean="0">
                <a:solidFill>
                  <a:schemeClr val="tx1"/>
                </a:solidFill>
                <a:latin typeface="+mj-lt"/>
              </a:rPr>
              <a:t>How does the writer portray the suffering of the pupils in this extract?</a:t>
            </a:r>
            <a:endParaRPr lang="en-GB" sz="3200" dirty="0">
              <a:solidFill>
                <a:schemeClr val="tx1"/>
              </a:solidFill>
              <a:latin typeface="+mj-lt"/>
            </a:endParaRPr>
          </a:p>
        </p:txBody>
      </p:sp>
      <p:sp>
        <p:nvSpPr>
          <p:cNvPr id="3" name="Content Placeholder 2"/>
          <p:cNvSpPr>
            <a:spLocks noGrp="1"/>
          </p:cNvSpPr>
          <p:nvPr>
            <p:ph idx="1"/>
          </p:nvPr>
        </p:nvSpPr>
        <p:spPr>
          <a:xfrm>
            <a:off x="683568" y="2060848"/>
            <a:ext cx="7776864" cy="4248472"/>
          </a:xfrm>
          <a:solidFill>
            <a:schemeClr val="accent3">
              <a:lumMod val="20000"/>
              <a:lumOff val="80000"/>
            </a:schemeClr>
          </a:solidFill>
          <a:ln>
            <a:solidFill>
              <a:schemeClr val="accent2"/>
            </a:solidFill>
          </a:ln>
        </p:spPr>
        <p:txBody>
          <a:bodyPr>
            <a:normAutofit fontScale="70000" lnSpcReduction="20000"/>
          </a:bodyPr>
          <a:lstStyle/>
          <a:p>
            <a:pPr marL="0" indent="0">
              <a:buNone/>
            </a:pPr>
            <a:r>
              <a:rPr lang="en-US" dirty="0" smtClean="0"/>
              <a:t>But </a:t>
            </a:r>
            <a:r>
              <a:rPr lang="en-US" dirty="0"/>
              <a:t>the pupils--the young noblemen! How the last faint traces of hope, the remotest glimmering of any good to be derived from his efforts in this den, faded from the mind of Nicholas as he looked in dismay around! Pale and haggard faces, lank and bony figures, children with the countenances of old men, deformities with irons upon their limbs, boys of stunted growth, and others whose long meagre legs would hardly bear their stooping bodies, all crowded on the view together; there were the bleared eye, the hare-lip, the crooked foot, and every ugliness or distortion that told of unnatural aversion conceived by parents for their offspring, or of young lives which, from the earliest dawn of infancy, had been one horrible endurance of cruelty and neglect. There were little faces which should have been handsome, darkened with the scowl of </a:t>
            </a:r>
            <a:r>
              <a:rPr lang="en-US" dirty="0" smtClean="0"/>
              <a:t>sullen suffering</a:t>
            </a:r>
            <a:r>
              <a:rPr lang="en-US" dirty="0"/>
              <a:t>; there was childhood with the light of its eye quenched, its beauty gone, and its helplessness alone remaining; there were vicious-faced boys, brooding, with leaden eyes, like malefactors in a </a:t>
            </a:r>
            <a:r>
              <a:rPr lang="en-US" dirty="0" err="1"/>
              <a:t>gaol</a:t>
            </a:r>
            <a:r>
              <a:rPr lang="en-US" dirty="0"/>
              <a:t>; and there were young creatures on whom the sins of their frail parents had descended, weeping even for the mercenary nurses they had known, and lonesome even in their loneliness. With every kindly sympathy and affection blasted in its birth, with every young and healthy feeling flogged and starved down, with every revengeful passion that can fester in swollen hearts, eating its evil way to their core in silence, what an incipient Hell was breeding here! </a:t>
            </a:r>
            <a:endParaRPr lang="en-GB" dirty="0"/>
          </a:p>
        </p:txBody>
      </p:sp>
    </p:spTree>
    <p:extLst>
      <p:ext uri="{BB962C8B-B14F-4D97-AF65-F5344CB8AC3E}">
        <p14:creationId xmlns:p14="http://schemas.microsoft.com/office/powerpoint/2010/main" val="26939417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3116937" cy="1202485"/>
          </a:xfrm>
          <a:ln>
            <a:solidFill>
              <a:schemeClr val="accent2"/>
            </a:solidFill>
          </a:ln>
        </p:spPr>
        <p:txBody>
          <a:bodyPr>
            <a:normAutofit fontScale="90000"/>
          </a:bodyPr>
          <a:lstStyle/>
          <a:p>
            <a:r>
              <a:rPr lang="en-GB" dirty="0"/>
              <a:t>Moral messages</a:t>
            </a:r>
          </a:p>
        </p:txBody>
      </p:sp>
      <p:sp>
        <p:nvSpPr>
          <p:cNvPr id="3" name="Content Placeholder 2"/>
          <p:cNvSpPr>
            <a:spLocks noGrp="1"/>
          </p:cNvSpPr>
          <p:nvPr>
            <p:ph sz="quarter" idx="13"/>
          </p:nvPr>
        </p:nvSpPr>
        <p:spPr>
          <a:xfrm>
            <a:off x="1043608" y="2132856"/>
            <a:ext cx="3200400" cy="3602736"/>
          </a:xfrm>
          <a:ln>
            <a:solidFill>
              <a:schemeClr val="accent2"/>
            </a:solidFill>
          </a:ln>
        </p:spPr>
        <p:txBody>
          <a:bodyPr>
            <a:normAutofit fontScale="92500" lnSpcReduction="10000"/>
          </a:bodyPr>
          <a:lstStyle/>
          <a:p>
            <a:r>
              <a:rPr lang="en-GB" dirty="0"/>
              <a:t>What moral messages could you include in a story set in the Victorian era?</a:t>
            </a:r>
          </a:p>
          <a:p>
            <a:r>
              <a:rPr lang="en-GB" dirty="0"/>
              <a:t>Would these messages differ from the messages Dickens might wish to convey to a modern audience?  If so, why? If not, why not?</a:t>
            </a:r>
          </a:p>
          <a:p>
            <a:endParaRPr lang="en-GB" dirty="0"/>
          </a:p>
        </p:txBody>
      </p:sp>
      <p:sp>
        <p:nvSpPr>
          <p:cNvPr id="4" name="Content Placeholder 3"/>
          <p:cNvSpPr>
            <a:spLocks noGrp="1"/>
          </p:cNvSpPr>
          <p:nvPr>
            <p:ph sz="quarter" idx="14"/>
          </p:nvPr>
        </p:nvSpPr>
        <p:spPr/>
        <p:txBody>
          <a:bodyPr/>
          <a:lstStyle/>
          <a:p>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9869" y="836712"/>
            <a:ext cx="4048555" cy="4896544"/>
          </a:xfrm>
          <a:prstGeom prst="rect">
            <a:avLst/>
          </a:prstGeom>
          <a:ln>
            <a:solidFill>
              <a:schemeClr val="accent2"/>
            </a:solidFill>
          </a:ln>
        </p:spPr>
      </p:pic>
    </p:spTree>
    <p:extLst>
      <p:ext uri="{BB962C8B-B14F-4D97-AF65-F5344CB8AC3E}">
        <p14:creationId xmlns:p14="http://schemas.microsoft.com/office/powerpoint/2010/main" val="1528653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“Broken-hearted vengeance: Miss Havisham”</a:t>
            </a:r>
            <a:endParaRPr lang="en-GB" dirty="0"/>
          </a:p>
        </p:txBody>
      </p:sp>
      <p:sp>
        <p:nvSpPr>
          <p:cNvPr id="3" name="Content Placeholder 2"/>
          <p:cNvSpPr>
            <a:spLocks noGrp="1"/>
          </p:cNvSpPr>
          <p:nvPr>
            <p:ph sz="quarter" idx="13"/>
          </p:nvPr>
        </p:nvSpPr>
        <p:spPr>
          <a:xfrm>
            <a:off x="1298448" y="2121406"/>
            <a:ext cx="3993632" cy="3827873"/>
          </a:xfrm>
          <a:ln>
            <a:solidFill>
              <a:schemeClr val="accent2"/>
            </a:solidFill>
          </a:ln>
        </p:spPr>
        <p:txBody>
          <a:bodyPr>
            <a:normAutofit fontScale="85000" lnSpcReduction="10000"/>
          </a:bodyPr>
          <a:lstStyle/>
          <a:p>
            <a:pPr marL="0" indent="0">
              <a:buNone/>
            </a:pPr>
            <a:r>
              <a:rPr lang="en-GB" dirty="0" smtClean="0"/>
              <a:t>Focus on the description of Miss Havisham on pp.62-3:</a:t>
            </a:r>
          </a:p>
          <a:p>
            <a:r>
              <a:rPr lang="en-GB" dirty="0" smtClean="0"/>
              <a:t>How does Dickens use language to create a positive impression of Miss Havisham?</a:t>
            </a:r>
          </a:p>
          <a:p>
            <a:r>
              <a:rPr lang="en-GB" dirty="0" smtClean="0"/>
              <a:t>How is that contrasted with the reality of her appearance?</a:t>
            </a:r>
          </a:p>
          <a:p>
            <a:r>
              <a:rPr lang="en-GB" dirty="0" smtClean="0"/>
              <a:t>Comment on the effects on the reader of this quotation: “she sat, corpse-like…the frillings and trimmings on her bridal dress looking like earthy paper” (p.67)</a:t>
            </a:r>
          </a:p>
          <a:p>
            <a:endParaRPr lang="en-GB" dirty="0"/>
          </a:p>
        </p:txBody>
      </p:sp>
      <p:pic>
        <p:nvPicPr>
          <p:cNvPr id="5" name="Picture 3"/>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508104" y="2132856"/>
            <a:ext cx="2736304" cy="38164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0200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2707339"/>
            <a:ext cx="3416093" cy="3367570"/>
          </a:xfrm>
          <a:prstGeom prst="rect">
            <a:avLst/>
          </a:prstGeom>
        </p:spPr>
      </p:pic>
      <p:sp>
        <p:nvSpPr>
          <p:cNvPr id="2" name="Title 1"/>
          <p:cNvSpPr>
            <a:spLocks noGrp="1"/>
          </p:cNvSpPr>
          <p:nvPr>
            <p:ph type="title"/>
          </p:nvPr>
        </p:nvSpPr>
        <p:spPr/>
        <p:txBody>
          <a:bodyPr>
            <a:normAutofit/>
          </a:bodyPr>
          <a:lstStyle/>
          <a:p>
            <a:pPr algn="l"/>
            <a:r>
              <a:rPr lang="en-GB" sz="3600" dirty="0" smtClean="0"/>
              <a:t>Magpie </a:t>
            </a:r>
            <a:r>
              <a:rPr lang="en-GB" sz="3600" dirty="0"/>
              <a:t>interesting words or phrases from the extracts studied</a:t>
            </a:r>
          </a:p>
        </p:txBody>
      </p:sp>
      <p:sp>
        <p:nvSpPr>
          <p:cNvPr id="3" name="Content Placeholder 2"/>
          <p:cNvSpPr>
            <a:spLocks noGrp="1"/>
          </p:cNvSpPr>
          <p:nvPr>
            <p:ph idx="1"/>
          </p:nvPr>
        </p:nvSpPr>
        <p:spPr/>
        <p:txBody>
          <a:bodyPr/>
          <a:lstStyle/>
          <a:p>
            <a:r>
              <a:rPr lang="en-GB" dirty="0" smtClean="0"/>
              <a:t>Consider interesting words and phrases that you could incorporate into your own Dickensian style tale</a:t>
            </a:r>
          </a:p>
          <a:p>
            <a:r>
              <a:rPr lang="en-GB" dirty="0" smtClean="0"/>
              <a:t>Divide the words into those describing</a:t>
            </a:r>
          </a:p>
          <a:p>
            <a:pPr marL="0" indent="0">
              <a:buNone/>
            </a:pPr>
            <a:r>
              <a:rPr lang="en-GB" dirty="0"/>
              <a:t> </a:t>
            </a:r>
            <a:r>
              <a:rPr lang="en-GB" dirty="0" smtClean="0"/>
              <a:t>   themes, character and setting</a:t>
            </a:r>
            <a:endParaRPr lang="en-GB" dirty="0"/>
          </a:p>
        </p:txBody>
      </p:sp>
    </p:spTree>
    <p:extLst>
      <p:ext uri="{BB962C8B-B14F-4D97-AF65-F5344CB8AC3E}">
        <p14:creationId xmlns:p14="http://schemas.microsoft.com/office/powerpoint/2010/main" val="1327398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3241" y="3068960"/>
            <a:ext cx="7772400" cy="1470025"/>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US" dirty="0" smtClean="0"/>
              <a:t>HW: Create your own Victorian character on paper</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94532"/>
            <a:ext cx="2232248"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94532"/>
            <a:ext cx="2334463" cy="2857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ubtitle 3"/>
          <p:cNvSpPr>
            <a:spLocks noGrp="1"/>
          </p:cNvSpPr>
          <p:nvPr>
            <p:ph type="subTitle" idx="1"/>
          </p:nvPr>
        </p:nvSpPr>
        <p:spPr>
          <a:xfrm>
            <a:off x="683568" y="4653136"/>
            <a:ext cx="7776864" cy="2060848"/>
          </a:xfrm>
        </p:spPr>
        <p:style>
          <a:lnRef idx="1">
            <a:schemeClr val="accent2"/>
          </a:lnRef>
          <a:fillRef idx="2">
            <a:schemeClr val="accent2"/>
          </a:fillRef>
          <a:effectRef idx="1">
            <a:schemeClr val="accent2"/>
          </a:effectRef>
          <a:fontRef idx="minor">
            <a:schemeClr val="dk1"/>
          </a:fontRef>
        </p:style>
        <p:txBody>
          <a:bodyPr>
            <a:normAutofit fontScale="47500" lnSpcReduction="20000"/>
          </a:bodyPr>
          <a:lstStyle/>
          <a:p>
            <a:pPr algn="l"/>
            <a:r>
              <a:rPr lang="en-GB" sz="3600" dirty="0" smtClean="0">
                <a:solidFill>
                  <a:schemeClr val="tx1"/>
                </a:solidFill>
              </a:rPr>
              <a:t>Consider:</a:t>
            </a:r>
          </a:p>
          <a:p>
            <a:pPr algn="l"/>
            <a:r>
              <a:rPr lang="en-GB" sz="3600" dirty="0" smtClean="0">
                <a:solidFill>
                  <a:schemeClr val="tx1"/>
                </a:solidFill>
              </a:rPr>
              <a:t>Personality- good &amp; bad points</a:t>
            </a:r>
          </a:p>
          <a:p>
            <a:pPr algn="l"/>
            <a:r>
              <a:rPr lang="en-GB" sz="3600" dirty="0" smtClean="0">
                <a:solidFill>
                  <a:schemeClr val="tx1"/>
                </a:solidFill>
              </a:rPr>
              <a:t>Appearance- adult or child</a:t>
            </a:r>
          </a:p>
          <a:p>
            <a:pPr algn="l"/>
            <a:r>
              <a:rPr lang="en-GB" sz="3600" dirty="0" smtClean="0">
                <a:solidFill>
                  <a:schemeClr val="tx1"/>
                </a:solidFill>
              </a:rPr>
              <a:t>Job/role</a:t>
            </a:r>
          </a:p>
          <a:p>
            <a:pPr algn="l"/>
            <a:r>
              <a:rPr lang="en-GB" sz="3600" dirty="0" smtClean="0">
                <a:solidFill>
                  <a:schemeClr val="tx1"/>
                </a:solidFill>
              </a:rPr>
              <a:t>Family/relationships</a:t>
            </a:r>
          </a:p>
          <a:p>
            <a:pPr algn="l"/>
            <a:endParaRPr lang="en-GB" sz="3600" dirty="0" smtClean="0">
              <a:solidFill>
                <a:schemeClr val="tx1"/>
              </a:solidFill>
            </a:endParaRPr>
          </a:p>
          <a:p>
            <a:pPr algn="l"/>
            <a:r>
              <a:rPr lang="en-GB" sz="3600" dirty="0" smtClean="0">
                <a:solidFill>
                  <a:schemeClr val="tx1"/>
                </a:solidFill>
              </a:rPr>
              <a:t>What sophisticated &amp; Dickensian vocabulary could you use to describe them?  Include a picture</a:t>
            </a:r>
          </a:p>
          <a:p>
            <a:endParaRPr lang="en-GB"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94531"/>
            <a:ext cx="2857500" cy="2857500"/>
          </a:xfrm>
          <a:prstGeom prst="rect">
            <a:avLst/>
          </a:prstGeom>
        </p:spPr>
      </p:pic>
    </p:spTree>
    <p:extLst>
      <p:ext uri="{BB962C8B-B14F-4D97-AF65-F5344CB8AC3E}">
        <p14:creationId xmlns:p14="http://schemas.microsoft.com/office/powerpoint/2010/main" val="21937217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429000"/>
            <a:ext cx="7772400" cy="1470025"/>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US" dirty="0"/>
              <a:t>Write a paragraph describing your character</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3926" y="411672"/>
            <a:ext cx="2232248"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395005"/>
            <a:ext cx="2334463" cy="2850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ubtitle 3"/>
          <p:cNvSpPr>
            <a:spLocks noGrp="1"/>
          </p:cNvSpPr>
          <p:nvPr>
            <p:ph type="subTitle" idx="1"/>
          </p:nvPr>
        </p:nvSpPr>
        <p:spPr>
          <a:xfrm>
            <a:off x="791580" y="5013176"/>
            <a:ext cx="7776864" cy="1224136"/>
          </a:xfrm>
        </p:spPr>
        <p:style>
          <a:lnRef idx="1">
            <a:schemeClr val="accent2"/>
          </a:lnRef>
          <a:fillRef idx="2">
            <a:schemeClr val="accent2"/>
          </a:fillRef>
          <a:effectRef idx="1">
            <a:schemeClr val="accent2"/>
          </a:effectRef>
          <a:fontRef idx="minor">
            <a:schemeClr val="dk1"/>
          </a:fontRef>
        </p:style>
        <p:txBody>
          <a:bodyPr>
            <a:normAutofit/>
          </a:bodyPr>
          <a:lstStyle/>
          <a:p>
            <a:pPr lvl="0" algn="l">
              <a:buClr>
                <a:srgbClr val="AA2B1E"/>
              </a:buClr>
            </a:pPr>
            <a:r>
              <a:rPr lang="en-GB" dirty="0">
                <a:solidFill>
                  <a:prstClr val="black"/>
                </a:solidFill>
              </a:rPr>
              <a:t>What sophisticated vocabulary &amp; language/literary techniques could you use to describe them?</a:t>
            </a:r>
          </a:p>
          <a:p>
            <a:endParaRPr lang="en-GB"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404664"/>
            <a:ext cx="2857500" cy="2857500"/>
          </a:xfrm>
          <a:prstGeom prst="rect">
            <a:avLst/>
          </a:prstGeom>
        </p:spPr>
      </p:pic>
    </p:spTree>
    <p:extLst>
      <p:ext uri="{BB962C8B-B14F-4D97-AF65-F5344CB8AC3E}">
        <p14:creationId xmlns:p14="http://schemas.microsoft.com/office/powerpoint/2010/main" val="1953683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692696"/>
            <a:ext cx="6965245" cy="1008112"/>
          </a:xfrm>
        </p:spPr>
        <p:txBody>
          <a:bodyPr>
            <a:normAutofit fontScale="90000"/>
          </a:bodyPr>
          <a:lstStyle/>
          <a:p>
            <a:r>
              <a:rPr lang="en-GB" dirty="0" smtClean="0"/>
              <a:t>Which is the most effective opening line?  Why?</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09814520"/>
              </p:ext>
            </p:extLst>
          </p:nvPr>
        </p:nvGraphicFramePr>
        <p:xfrm>
          <a:off x="755576" y="1988840"/>
          <a:ext cx="7632848" cy="4171752"/>
        </p:xfrm>
        <a:graphic>
          <a:graphicData uri="http://schemas.openxmlformats.org/drawingml/2006/table">
            <a:tbl>
              <a:tblPr firstRow="1" bandRow="1">
                <a:tableStyleId>{21E4AEA4-8DFA-4A89-87EB-49C32662AFE0}</a:tableStyleId>
              </a:tblPr>
              <a:tblGrid>
                <a:gridCol w="1908212"/>
                <a:gridCol w="1908212"/>
                <a:gridCol w="1908212"/>
                <a:gridCol w="1908212"/>
              </a:tblGrid>
              <a:tr h="2664296">
                <a:tc>
                  <a:txBody>
                    <a:bodyPr/>
                    <a:lstStyle/>
                    <a:p>
                      <a:r>
                        <a:rPr lang="en-GB" dirty="0" smtClean="0"/>
                        <a:t>All happy</a:t>
                      </a:r>
                      <a:r>
                        <a:rPr lang="en-GB" baseline="0" dirty="0" smtClean="0"/>
                        <a:t> families  are alike; each unhappy family is unhappy in its own way.</a:t>
                      </a:r>
                      <a:endParaRPr lang="en-GB" dirty="0"/>
                    </a:p>
                  </a:txBody>
                  <a:tcPr/>
                </a:tc>
                <a:tc>
                  <a:txBody>
                    <a:bodyPr/>
                    <a:lstStyle/>
                    <a:p>
                      <a:r>
                        <a:rPr lang="en-GB" dirty="0" smtClean="0"/>
                        <a:t>Marley was dead, to begin with.  There</a:t>
                      </a:r>
                      <a:r>
                        <a:rPr lang="en-GB" baseline="0" dirty="0" smtClean="0"/>
                        <a:t> is no doubt whatever about that.</a:t>
                      </a:r>
                      <a:endParaRPr lang="en-GB" dirty="0"/>
                    </a:p>
                  </a:txBody>
                  <a:tcPr/>
                </a:tc>
                <a:tc>
                  <a:txBody>
                    <a:bodyPr/>
                    <a:lstStyle/>
                    <a:p>
                      <a:r>
                        <a:rPr lang="en-GB" dirty="0" smtClean="0"/>
                        <a:t>As Gregor </a:t>
                      </a:r>
                      <a:r>
                        <a:rPr lang="en-GB" dirty="0" err="1" smtClean="0"/>
                        <a:t>Samsa</a:t>
                      </a:r>
                      <a:r>
                        <a:rPr lang="en-GB" dirty="0" smtClean="0"/>
                        <a:t> awoke one morning from uneasy dreams</a:t>
                      </a:r>
                      <a:r>
                        <a:rPr lang="en-GB" baseline="0" dirty="0" smtClean="0"/>
                        <a:t> he found himself transformed in his bed into a monstrous vermin</a:t>
                      </a:r>
                      <a:endParaRPr lang="en-GB" dirty="0"/>
                    </a:p>
                  </a:txBody>
                  <a:tcPr/>
                </a:tc>
                <a:tc>
                  <a:txBody>
                    <a:bodyPr/>
                    <a:lstStyle/>
                    <a:p>
                      <a:r>
                        <a:rPr lang="en-GB" dirty="0" smtClean="0"/>
                        <a:t>It was the best of times,</a:t>
                      </a:r>
                      <a:r>
                        <a:rPr lang="en-GB" baseline="0" dirty="0" smtClean="0"/>
                        <a:t> it was the worst of times, it was the age of wisdom, it was the age of foolishness</a:t>
                      </a:r>
                      <a:endParaRPr lang="en-GB" dirty="0"/>
                    </a:p>
                  </a:txBody>
                  <a:tcPr/>
                </a:tc>
              </a:tr>
              <a:tr h="1507456">
                <a:tc>
                  <a:txBody>
                    <a:bodyPr/>
                    <a:lstStyle/>
                    <a:p>
                      <a:r>
                        <a:rPr lang="en-GB" b="1" dirty="0" smtClean="0"/>
                        <a:t>It</a:t>
                      </a:r>
                      <a:r>
                        <a:rPr lang="en-GB" b="1" baseline="0" dirty="0" smtClean="0"/>
                        <a:t> was the day my grandmother exploded.</a:t>
                      </a:r>
                      <a:endParaRPr lang="en-GB" b="1" dirty="0"/>
                    </a:p>
                  </a:txBody>
                  <a:tcPr/>
                </a:tc>
                <a:tc>
                  <a:txBody>
                    <a:bodyPr/>
                    <a:lstStyle/>
                    <a:p>
                      <a:r>
                        <a:rPr lang="en-GB" b="1" dirty="0" smtClean="0"/>
                        <a:t>All children,</a:t>
                      </a:r>
                      <a:r>
                        <a:rPr lang="en-GB" b="1" baseline="0" dirty="0" smtClean="0"/>
                        <a:t> except one, grow up.</a:t>
                      </a:r>
                      <a:endParaRPr lang="en-GB" b="1" dirty="0"/>
                    </a:p>
                  </a:txBody>
                  <a:tcPr/>
                </a:tc>
                <a:tc>
                  <a:txBody>
                    <a:bodyPr/>
                    <a:lstStyle/>
                    <a:p>
                      <a:r>
                        <a:rPr lang="en-GB" b="1" dirty="0" smtClean="0"/>
                        <a:t>The past is a foreign</a:t>
                      </a:r>
                      <a:r>
                        <a:rPr lang="en-GB" b="1" baseline="0" dirty="0" smtClean="0"/>
                        <a:t> country; they do things differently there.</a:t>
                      </a:r>
                      <a:endParaRPr lang="en-GB" b="1" dirty="0"/>
                    </a:p>
                  </a:txBody>
                  <a:tcPr/>
                </a:tc>
                <a:tc>
                  <a:txBody>
                    <a:bodyPr/>
                    <a:lstStyle/>
                    <a:p>
                      <a:r>
                        <a:rPr lang="en-GB" b="1" dirty="0" smtClean="0"/>
                        <a:t>It was a bright cold day in</a:t>
                      </a:r>
                      <a:r>
                        <a:rPr lang="en-GB" b="1" baseline="0" dirty="0" smtClean="0"/>
                        <a:t> April, and the clocks were striking thirteen.</a:t>
                      </a:r>
                      <a:endParaRPr lang="en-GB" b="1" dirty="0"/>
                    </a:p>
                  </a:txBody>
                  <a:tcPr/>
                </a:tc>
              </a:tr>
            </a:tbl>
          </a:graphicData>
        </a:graphic>
      </p:graphicFrame>
      <p:sp>
        <p:nvSpPr>
          <p:cNvPr id="5" name="TextBox 4"/>
          <p:cNvSpPr txBox="1"/>
          <p:nvPr/>
        </p:nvSpPr>
        <p:spPr>
          <a:xfrm>
            <a:off x="2123728" y="6381328"/>
            <a:ext cx="5273816" cy="369332"/>
          </a:xfrm>
          <a:prstGeom prst="rect">
            <a:avLst/>
          </a:prstGeom>
          <a:solidFill>
            <a:schemeClr val="bg1"/>
          </a:solidFill>
          <a:ln>
            <a:solidFill>
              <a:schemeClr val="accent2"/>
            </a:solidFill>
          </a:ln>
        </p:spPr>
        <p:txBody>
          <a:bodyPr wrap="none" rtlCol="0">
            <a:spAutoFit/>
          </a:bodyPr>
          <a:lstStyle/>
          <a:p>
            <a:r>
              <a:rPr lang="en-GB" dirty="0" smtClean="0"/>
              <a:t>What makes an enticing hook at the start of a story?</a:t>
            </a:r>
            <a:endParaRPr lang="en-GB" dirty="0"/>
          </a:p>
        </p:txBody>
      </p:sp>
    </p:spTree>
    <p:extLst>
      <p:ext uri="{BB962C8B-B14F-4D97-AF65-F5344CB8AC3E}">
        <p14:creationId xmlns:p14="http://schemas.microsoft.com/office/powerpoint/2010/main" val="1850538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692696"/>
            <a:ext cx="4197057" cy="1202485"/>
          </a:xfrm>
        </p:spPr>
        <p:txBody>
          <a:bodyPr>
            <a:normAutofit fontScale="90000"/>
          </a:bodyPr>
          <a:lstStyle/>
          <a:p>
            <a:r>
              <a:rPr lang="en-GB" dirty="0" smtClean="0"/>
              <a:t>Setting: “A visit to Newgate prison”</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0519" y="2033397"/>
            <a:ext cx="4098032" cy="21621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893296"/>
            <a:ext cx="2592288" cy="3476625"/>
          </a:xfrm>
          <a:prstGeom prst="rect">
            <a:avLst/>
          </a:prstGeom>
        </p:spPr>
      </p:pic>
      <p:sp>
        <p:nvSpPr>
          <p:cNvPr id="6" name="TextBox 5"/>
          <p:cNvSpPr txBox="1"/>
          <p:nvPr/>
        </p:nvSpPr>
        <p:spPr>
          <a:xfrm>
            <a:off x="3491879" y="4444370"/>
            <a:ext cx="4680521" cy="677108"/>
          </a:xfrm>
          <a:prstGeom prst="rect">
            <a:avLst/>
          </a:prstGeom>
          <a:noFill/>
          <a:ln>
            <a:solidFill>
              <a:schemeClr val="accent2"/>
            </a:solidFill>
          </a:ln>
        </p:spPr>
        <p:txBody>
          <a:bodyPr wrap="square" rtlCol="0">
            <a:spAutoFit/>
          </a:bodyPr>
          <a:lstStyle/>
          <a:p>
            <a:r>
              <a:rPr lang="en-GB" sz="1900" b="1" dirty="0" smtClean="0"/>
              <a:t>How does Dickens effectively evoke the mood and atmosphere of this grim setting?</a:t>
            </a:r>
            <a:endParaRPr lang="en-GB" sz="1900" b="1"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4293096"/>
            <a:ext cx="2016224" cy="1872208"/>
          </a:xfrm>
          <a:prstGeom prst="rect">
            <a:avLst/>
          </a:prstGeom>
        </p:spPr>
      </p:pic>
      <p:sp>
        <p:nvSpPr>
          <p:cNvPr id="3" name="TextBox 2"/>
          <p:cNvSpPr txBox="1"/>
          <p:nvPr/>
        </p:nvSpPr>
        <p:spPr>
          <a:xfrm>
            <a:off x="3480533" y="5229200"/>
            <a:ext cx="4691868" cy="969496"/>
          </a:xfrm>
          <a:prstGeom prst="rect">
            <a:avLst/>
          </a:prstGeom>
          <a:noFill/>
          <a:ln>
            <a:solidFill>
              <a:schemeClr val="accent2"/>
            </a:solidFill>
          </a:ln>
        </p:spPr>
        <p:txBody>
          <a:bodyPr wrap="square" rtlCol="0">
            <a:spAutoFit/>
          </a:bodyPr>
          <a:lstStyle/>
          <a:p>
            <a:r>
              <a:rPr lang="en-GB" sz="1900" b="1" dirty="0" smtClean="0"/>
              <a:t>What other settings do you think would be </a:t>
            </a:r>
          </a:p>
          <a:p>
            <a:r>
              <a:rPr lang="en-GB" sz="1900" b="1" dirty="0" smtClean="0"/>
              <a:t>suitable for your own version of a Dickensian tale? </a:t>
            </a:r>
            <a:endParaRPr lang="en-GB" sz="1900" b="1" dirty="0"/>
          </a:p>
        </p:txBody>
      </p:sp>
    </p:spTree>
    <p:extLst>
      <p:ext uri="{BB962C8B-B14F-4D97-AF65-F5344CB8AC3E}">
        <p14:creationId xmlns:p14="http://schemas.microsoft.com/office/powerpoint/2010/main" val="3770851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2707339"/>
            <a:ext cx="3416093" cy="3367570"/>
          </a:xfrm>
          <a:prstGeom prst="rect">
            <a:avLst/>
          </a:prstGeom>
        </p:spPr>
      </p:pic>
      <p:sp>
        <p:nvSpPr>
          <p:cNvPr id="2" name="Title 1"/>
          <p:cNvSpPr>
            <a:spLocks noGrp="1"/>
          </p:cNvSpPr>
          <p:nvPr>
            <p:ph type="title"/>
          </p:nvPr>
        </p:nvSpPr>
        <p:spPr/>
        <p:txBody>
          <a:bodyPr>
            <a:normAutofit/>
          </a:bodyPr>
          <a:lstStyle/>
          <a:p>
            <a:pPr algn="l"/>
            <a:r>
              <a:rPr lang="en-GB" sz="3600" dirty="0" smtClean="0"/>
              <a:t>Magpie </a:t>
            </a:r>
            <a:r>
              <a:rPr lang="en-GB" sz="3600" dirty="0"/>
              <a:t>interesting words or phrases from the extracts studied</a:t>
            </a:r>
          </a:p>
        </p:txBody>
      </p:sp>
      <p:sp>
        <p:nvSpPr>
          <p:cNvPr id="3" name="Content Placeholder 2"/>
          <p:cNvSpPr>
            <a:spLocks noGrp="1"/>
          </p:cNvSpPr>
          <p:nvPr>
            <p:ph idx="1"/>
          </p:nvPr>
        </p:nvSpPr>
        <p:spPr/>
        <p:txBody>
          <a:bodyPr/>
          <a:lstStyle/>
          <a:p>
            <a:r>
              <a:rPr lang="en-GB" dirty="0" smtClean="0"/>
              <a:t>Consider interesting words and phrases that you could incorporate into your own Dickensian style tale</a:t>
            </a:r>
          </a:p>
          <a:p>
            <a:r>
              <a:rPr lang="en-GB" dirty="0" smtClean="0"/>
              <a:t>Divide the words into those describing</a:t>
            </a:r>
          </a:p>
          <a:p>
            <a:pPr marL="0" indent="0">
              <a:buNone/>
            </a:pPr>
            <a:r>
              <a:rPr lang="en-GB" dirty="0"/>
              <a:t> </a:t>
            </a:r>
            <a:r>
              <a:rPr lang="en-GB" dirty="0" smtClean="0"/>
              <a:t>   themes, character and setting</a:t>
            </a:r>
            <a:endParaRPr lang="en-GB" dirty="0"/>
          </a:p>
        </p:txBody>
      </p:sp>
    </p:spTree>
    <p:extLst>
      <p:ext uri="{BB962C8B-B14F-4D97-AF65-F5344CB8AC3E}">
        <p14:creationId xmlns:p14="http://schemas.microsoft.com/office/powerpoint/2010/main" val="1382473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HW: Read the information about life in the workhouse</a:t>
            </a:r>
            <a:endParaRPr lang="en-GB" dirty="0"/>
          </a:p>
        </p:txBody>
      </p:sp>
      <p:sp>
        <p:nvSpPr>
          <p:cNvPr id="3" name="Content Placeholder 2"/>
          <p:cNvSpPr>
            <a:spLocks noGrp="1"/>
          </p:cNvSpPr>
          <p:nvPr>
            <p:ph idx="1"/>
          </p:nvPr>
        </p:nvSpPr>
        <p:spPr/>
        <p:txBody>
          <a:bodyPr/>
          <a:lstStyle/>
          <a:p>
            <a:r>
              <a:rPr lang="en-GB" dirty="0" smtClean="0"/>
              <a:t>Answer the questions in the space provided (you will need to print them from the document on Insight)</a:t>
            </a:r>
            <a:endParaRPr lang="en-GB" dirty="0"/>
          </a:p>
        </p:txBody>
      </p:sp>
    </p:spTree>
    <p:extLst>
      <p:ext uri="{BB962C8B-B14F-4D97-AF65-F5344CB8AC3E}">
        <p14:creationId xmlns:p14="http://schemas.microsoft.com/office/powerpoint/2010/main" val="4142176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Poorhouse: </a:t>
            </a:r>
            <a:r>
              <a:rPr lang="en-GB" i="1" dirty="0" smtClean="0"/>
              <a:t>Oliver Twist</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2561" t="26292" b="9882"/>
          <a:stretch/>
        </p:blipFill>
        <p:spPr>
          <a:xfrm>
            <a:off x="5076056" y="2921760"/>
            <a:ext cx="3374983" cy="3395932"/>
          </a:xfrm>
          <a:prstGeom prst="rect">
            <a:avLst/>
          </a:prstGeom>
        </p:spPr>
      </p:pic>
      <p:pic>
        <p:nvPicPr>
          <p:cNvPr id="5" name="Picture 4" descr="http://www.workhouses.org.uk/education/workhouseboys1909.jpg">
            <a:hlinkClick r:id="rId3"/>
          </p:cNvPr>
          <p:cNvPicPr/>
          <p:nvPr/>
        </p:nvPicPr>
        <p:blipFill rotWithShape="1">
          <a:blip r:embed="rId4">
            <a:extLst>
              <a:ext uri="{28A0092B-C50C-407E-A947-70E740481C1C}">
                <a14:useLocalDpi xmlns:a14="http://schemas.microsoft.com/office/drawing/2010/main" val="0"/>
              </a:ext>
            </a:extLst>
          </a:blip>
          <a:srcRect l="12871" b="29084"/>
          <a:stretch/>
        </p:blipFill>
        <p:spPr bwMode="auto">
          <a:xfrm>
            <a:off x="735425" y="3573016"/>
            <a:ext cx="4401115" cy="2744676"/>
          </a:xfrm>
          <a:prstGeom prst="rect">
            <a:avLst/>
          </a:prstGeom>
          <a:noFill/>
          <a:ln>
            <a:noFill/>
          </a:ln>
        </p:spPr>
      </p:pic>
      <p:sp>
        <p:nvSpPr>
          <p:cNvPr id="3" name="Content Placeholder 2"/>
          <p:cNvSpPr>
            <a:spLocks noGrp="1"/>
          </p:cNvSpPr>
          <p:nvPr>
            <p:ph idx="1"/>
          </p:nvPr>
        </p:nvSpPr>
        <p:spPr>
          <a:xfrm>
            <a:off x="755576" y="1916832"/>
            <a:ext cx="7632848" cy="4400860"/>
          </a:xfrm>
          <a:noFill/>
          <a:ln>
            <a:solidFill>
              <a:schemeClr val="accent2"/>
            </a:solidFill>
          </a:ln>
        </p:spPr>
        <p:txBody>
          <a:bodyPr/>
          <a:lstStyle/>
          <a:p>
            <a:r>
              <a:rPr lang="en-GB" dirty="0"/>
              <a:t>How does Dickens’ account </a:t>
            </a:r>
            <a:r>
              <a:rPr lang="en-GB" dirty="0" smtClean="0"/>
              <a:t>of Oliver Twist’s experiences compare </a:t>
            </a:r>
            <a:r>
              <a:rPr lang="en-GB" dirty="0"/>
              <a:t>to the account you read</a:t>
            </a:r>
            <a:r>
              <a:rPr lang="en-GB" dirty="0" smtClean="0"/>
              <a:t>?</a:t>
            </a:r>
          </a:p>
          <a:p>
            <a:r>
              <a:rPr lang="en-GB" dirty="0" smtClean="0"/>
              <a:t>Make a list of the ways Oliver’s experiences differ from your childhood</a:t>
            </a:r>
            <a:endParaRPr lang="en-GB" dirty="0"/>
          </a:p>
          <a:p>
            <a:endParaRPr lang="en-GB" dirty="0"/>
          </a:p>
        </p:txBody>
      </p:sp>
      <p:sp>
        <p:nvSpPr>
          <p:cNvPr id="7" name="TextBox 6"/>
          <p:cNvSpPr txBox="1"/>
          <p:nvPr/>
        </p:nvSpPr>
        <p:spPr>
          <a:xfrm>
            <a:off x="107504" y="6025304"/>
            <a:ext cx="8928992" cy="646331"/>
          </a:xfrm>
          <a:prstGeom prst="rect">
            <a:avLst/>
          </a:prstGeom>
          <a:solidFill>
            <a:schemeClr val="bg2"/>
          </a:solidFill>
          <a:ln>
            <a:solidFill>
              <a:schemeClr val="accent2"/>
            </a:solidFill>
          </a:ln>
        </p:spPr>
        <p:txBody>
          <a:bodyPr wrap="square" rtlCol="0">
            <a:spAutoFit/>
          </a:bodyPr>
          <a:lstStyle/>
          <a:p>
            <a:r>
              <a:rPr lang="en-GB" b="1" dirty="0" smtClean="0"/>
              <a:t>Using sophisticated vocabulary, write a Dickensian description of an aspect of your life that differs from Oliver Twist’s childhood: e.g. home, schooling, employment, access to food</a:t>
            </a:r>
            <a:endParaRPr lang="en-GB" b="1" dirty="0"/>
          </a:p>
        </p:txBody>
      </p:sp>
    </p:spTree>
    <p:extLst>
      <p:ext uri="{BB962C8B-B14F-4D97-AF65-F5344CB8AC3E}">
        <p14:creationId xmlns:p14="http://schemas.microsoft.com/office/powerpoint/2010/main" val="339064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811218"/>
          </a:xfrm>
        </p:spPr>
        <p:txBody>
          <a:bodyPr>
            <a:normAutofit fontScale="90000"/>
          </a:bodyPr>
          <a:lstStyle/>
          <a:p>
            <a:r>
              <a:rPr lang="en-GB" dirty="0" smtClean="0"/>
              <a:t/>
            </a:r>
            <a:br>
              <a:rPr lang="en-GB" dirty="0" smtClean="0"/>
            </a:br>
            <a:r>
              <a:rPr lang="en-GB" dirty="0" smtClean="0"/>
              <a:t>Dickens</a:t>
            </a:r>
            <a:r>
              <a:rPr lang="en-GB" dirty="0"/>
              <a:t>' style of writing</a:t>
            </a:r>
            <a:r>
              <a:rPr lang="en-GB" b="1" dirty="0"/>
              <a:t/>
            </a:r>
            <a:br>
              <a:rPr lang="en-GB" b="1" dirty="0"/>
            </a:br>
            <a:endParaRPr lang="en-GB" dirty="0"/>
          </a:p>
        </p:txBody>
      </p:sp>
      <p:sp>
        <p:nvSpPr>
          <p:cNvPr id="3" name="Content Placeholder 2"/>
          <p:cNvSpPr>
            <a:spLocks noGrp="1"/>
          </p:cNvSpPr>
          <p:nvPr>
            <p:ph idx="1"/>
          </p:nvPr>
        </p:nvSpPr>
        <p:spPr>
          <a:xfrm>
            <a:off x="1043608" y="1700808"/>
            <a:ext cx="7056784" cy="4392488"/>
          </a:xfrm>
          <a:ln>
            <a:solidFill>
              <a:schemeClr val="accent2"/>
            </a:solidFill>
          </a:ln>
        </p:spPr>
        <p:txBody>
          <a:bodyPr>
            <a:noAutofit/>
          </a:bodyPr>
          <a:lstStyle/>
          <a:p>
            <a:r>
              <a:rPr lang="en-GB" sz="1400" dirty="0" smtClean="0"/>
              <a:t>Dickens </a:t>
            </a:r>
            <a:r>
              <a:rPr lang="en-GB" sz="1400" dirty="0"/>
              <a:t>was once a newspaper reporter; his descriptions show a wonderful eye for </a:t>
            </a:r>
            <a:r>
              <a:rPr lang="en-GB" sz="1400" b="1" dirty="0"/>
              <a:t>detail</a:t>
            </a:r>
            <a:r>
              <a:rPr lang="en-GB" sz="1400" dirty="0"/>
              <a:t>. </a:t>
            </a:r>
          </a:p>
          <a:p>
            <a:r>
              <a:rPr lang="en-GB" sz="1400" i="1" dirty="0"/>
              <a:t>Great Expectations</a:t>
            </a:r>
            <a:r>
              <a:rPr lang="en-GB" sz="1400" dirty="0"/>
              <a:t> had to fill ten columns of </a:t>
            </a:r>
            <a:r>
              <a:rPr lang="en-GB" sz="1400" i="1" dirty="0"/>
              <a:t>All Year Round</a:t>
            </a:r>
            <a:r>
              <a:rPr lang="en-GB" sz="1400" dirty="0"/>
              <a:t> each week, for 36 weeks. Dickens' style of writing therefore 'filled space', and included lots of </a:t>
            </a:r>
            <a:r>
              <a:rPr lang="en-GB" sz="1400" b="1" dirty="0"/>
              <a:t>repetition</a:t>
            </a:r>
            <a:r>
              <a:rPr lang="en-GB" sz="1400" dirty="0"/>
              <a:t> and long </a:t>
            </a:r>
            <a:r>
              <a:rPr lang="en-GB" sz="1400" b="1" dirty="0"/>
              <a:t>lists</a:t>
            </a:r>
            <a:r>
              <a:rPr lang="en-GB" sz="1400" dirty="0"/>
              <a:t>.</a:t>
            </a:r>
          </a:p>
          <a:p>
            <a:r>
              <a:rPr lang="en-GB" sz="1400" dirty="0"/>
              <a:t>Dickens loved words, and liked to produce a 'pretty piece of writing' in different styles. He included lots of powerful adjectives, and is famous for his use of metaphors and similes. His descriptions often present people, their surroundings, and even the weather, in ways which reinforce each other, so that a certain 'feel' is built up through the passage. </a:t>
            </a:r>
          </a:p>
          <a:p>
            <a:r>
              <a:rPr lang="en-GB" sz="1400" dirty="0"/>
              <a:t>From the early 1850s, Dickens gave public readings of his novels. His writing is </a:t>
            </a:r>
            <a:r>
              <a:rPr lang="en-GB" sz="1400" b="1" dirty="0"/>
              <a:t>rhythmic</a:t>
            </a:r>
            <a:r>
              <a:rPr lang="en-GB" sz="1400" dirty="0"/>
              <a:t> and designed to be read out loud. He loved to make young women in his audience laugh or weep, so many of his characters are either hilariously </a:t>
            </a:r>
            <a:r>
              <a:rPr lang="en-GB" sz="1400" b="1" dirty="0"/>
              <a:t>comic</a:t>
            </a:r>
            <a:r>
              <a:rPr lang="en-GB" sz="1400" dirty="0"/>
              <a:t> or heart-</a:t>
            </a:r>
            <a:r>
              <a:rPr lang="en-GB" sz="1400" dirty="0" err="1"/>
              <a:t>breakingly</a:t>
            </a:r>
            <a:r>
              <a:rPr lang="en-GB" sz="1400" dirty="0"/>
              <a:t> sentimental. </a:t>
            </a:r>
          </a:p>
          <a:p>
            <a:r>
              <a:rPr lang="en-GB" sz="1400" dirty="0"/>
              <a:t>Dickens was a master of dialect and used what is called 'substandard' speech to add to the picture of a character he was building up.</a:t>
            </a:r>
          </a:p>
          <a:p>
            <a:r>
              <a:rPr lang="en-GB" sz="1400" dirty="0"/>
              <a:t>In 1857, Dickens wrote and acted in a play called </a:t>
            </a:r>
            <a:r>
              <a:rPr lang="en-GB" sz="1400" i="1" dirty="0"/>
              <a:t>The Frozen Deep</a:t>
            </a:r>
            <a:r>
              <a:rPr lang="en-GB" sz="1400" dirty="0"/>
              <a:t>. Critics believe this helped him to write the brilliant sections of dialogue in </a:t>
            </a:r>
            <a:r>
              <a:rPr lang="en-GB" sz="1400" i="1" dirty="0"/>
              <a:t>Great Expectations</a:t>
            </a:r>
            <a:r>
              <a:rPr lang="en-GB" sz="1400" dirty="0"/>
              <a:t>. Dickens is famous for his </a:t>
            </a:r>
            <a:r>
              <a:rPr lang="en-GB" sz="1400" b="1" dirty="0"/>
              <a:t>exaggeration</a:t>
            </a:r>
            <a:r>
              <a:rPr lang="en-GB" sz="1400" dirty="0"/>
              <a:t>, which critics have linked to his love of the stage.</a:t>
            </a:r>
          </a:p>
        </p:txBody>
      </p:sp>
    </p:spTree>
    <p:extLst>
      <p:ext uri="{BB962C8B-B14F-4D97-AF65-F5344CB8AC3E}">
        <p14:creationId xmlns:p14="http://schemas.microsoft.com/office/powerpoint/2010/main" val="27512762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2444"/>
            <a:ext cx="9144000" cy="6365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0" y="528413"/>
            <a:ext cx="9144000" cy="6293617"/>
          </a:xfrm>
        </p:spPr>
        <p:txBody>
          <a:bodyPr>
            <a:normAutofit fontScale="92500" lnSpcReduction="20000"/>
          </a:bodyPr>
          <a:lstStyle/>
          <a:p>
            <a:pPr marL="0" indent="0">
              <a:buNone/>
            </a:pPr>
            <a:endParaRPr lang="en-GB" dirty="0" smtClean="0">
              <a:solidFill>
                <a:schemeClr val="bg1"/>
              </a:solidFill>
            </a:endParaRPr>
          </a:p>
          <a:p>
            <a:pPr marL="0" indent="0">
              <a:buNone/>
            </a:pPr>
            <a:r>
              <a:rPr lang="en-GB" dirty="0" smtClean="0">
                <a:solidFill>
                  <a:schemeClr val="bg1"/>
                </a:solidFill>
              </a:rPr>
              <a:t>The </a:t>
            </a:r>
            <a:r>
              <a:rPr lang="en-GB" dirty="0">
                <a:solidFill>
                  <a:schemeClr val="bg1"/>
                </a:solidFill>
              </a:rPr>
              <a:t>room in which the boys were </a:t>
            </a:r>
            <a:r>
              <a:rPr lang="en-GB" dirty="0" smtClean="0">
                <a:solidFill>
                  <a:schemeClr val="bg1"/>
                </a:solidFill>
              </a:rPr>
              <a:t>fed was </a:t>
            </a:r>
            <a:r>
              <a:rPr lang="en-GB" dirty="0">
                <a:solidFill>
                  <a:schemeClr val="bg1"/>
                </a:solidFill>
              </a:rPr>
              <a:t>a large stone hall, with a copper at one end: out of which the master, dressed in an apron for the purpose, and assisted by one or two women, ladled the gruel at meal-times. Of this festive composition each boy had one porringer, and no more- except on occasions of great public rejoicing, when he had two ounces and a quarter of bread besides. The bowls never wanted washing. The boys polished them with their spoons till they shone again; and when they had performed this operation (which never took very long, the spoons being nearly as large as the bowls), they would sit staring at the copper, with such eager eyes, as if they could have devoured the very bricks of which it was composed; employing themselves, meanwhile, in sucking their fingers most assiduously, with the view of catching up any stray splashes of gruel that might have been cast thereon. Boys have generally excellent appetites. Oliver Twist and his companions suffered the tortures of slow starvation for three months: at last they got so voracious and wild with hunger, that one boy, who was tall for his age, and hadn't been used to that sort of thing (for his father had kept a small </a:t>
            </a:r>
            <a:r>
              <a:rPr lang="en-GB" dirty="0" err="1">
                <a:solidFill>
                  <a:schemeClr val="bg1"/>
                </a:solidFill>
              </a:rPr>
              <a:t>cookshop</a:t>
            </a:r>
            <a:r>
              <a:rPr lang="en-GB" dirty="0">
                <a:solidFill>
                  <a:schemeClr val="bg1"/>
                </a:solidFill>
              </a:rPr>
              <a:t>), hinted darkly to his companions, that unless he had another basin of gruel </a:t>
            </a:r>
            <a:r>
              <a:rPr lang="en-GB" dirty="0" smtClean="0">
                <a:solidFill>
                  <a:schemeClr val="bg1"/>
                </a:solidFill>
              </a:rPr>
              <a:t>per diem, he </a:t>
            </a:r>
            <a:r>
              <a:rPr lang="en-GB" dirty="0">
                <a:solidFill>
                  <a:schemeClr val="bg1"/>
                </a:solidFill>
              </a:rPr>
              <a:t>was afraid he might some night happen to eat the boy who slept next him, who happened to be a weakly youth of tender age. He had a wild, hungry eye; and they implicitly believed him. </a:t>
            </a:r>
          </a:p>
        </p:txBody>
      </p:sp>
      <p:sp>
        <p:nvSpPr>
          <p:cNvPr id="4" name="TextBox 3"/>
          <p:cNvSpPr txBox="1"/>
          <p:nvPr/>
        </p:nvSpPr>
        <p:spPr>
          <a:xfrm>
            <a:off x="0" y="29865"/>
            <a:ext cx="9144000" cy="707886"/>
          </a:xfrm>
          <a:prstGeom prst="rect">
            <a:avLst/>
          </a:prstGeom>
          <a:solidFill>
            <a:schemeClr val="bg1"/>
          </a:solidFill>
          <a:ln>
            <a:solidFill>
              <a:schemeClr val="accent2"/>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GB" sz="2000" dirty="0" smtClean="0">
                <a:solidFill>
                  <a:schemeClr val="tx1"/>
                </a:solidFill>
              </a:rPr>
              <a:t>Writer’s techniques: How does Dickens use sentence structure to create an effect? Identify examples of emotive language which conveys the boys’ hunger.</a:t>
            </a:r>
            <a:endParaRPr lang="en-GB" sz="2000" dirty="0">
              <a:solidFill>
                <a:schemeClr val="tx1"/>
              </a:solidFill>
            </a:endParaRPr>
          </a:p>
        </p:txBody>
      </p:sp>
    </p:spTree>
    <p:extLst>
      <p:ext uri="{BB962C8B-B14F-4D97-AF65-F5344CB8AC3E}">
        <p14:creationId xmlns:p14="http://schemas.microsoft.com/office/powerpoint/2010/main" val="15273725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2707339"/>
            <a:ext cx="3416093" cy="3367570"/>
          </a:xfrm>
          <a:prstGeom prst="rect">
            <a:avLst/>
          </a:prstGeom>
        </p:spPr>
      </p:pic>
      <p:sp>
        <p:nvSpPr>
          <p:cNvPr id="2" name="Title 1"/>
          <p:cNvSpPr>
            <a:spLocks noGrp="1"/>
          </p:cNvSpPr>
          <p:nvPr>
            <p:ph type="title"/>
          </p:nvPr>
        </p:nvSpPr>
        <p:spPr/>
        <p:txBody>
          <a:bodyPr>
            <a:normAutofit/>
          </a:bodyPr>
          <a:lstStyle/>
          <a:p>
            <a:pPr algn="l"/>
            <a:r>
              <a:rPr lang="en-GB" sz="3600" dirty="0" smtClean="0"/>
              <a:t>Magpie </a:t>
            </a:r>
            <a:r>
              <a:rPr lang="en-GB" sz="3600" dirty="0"/>
              <a:t>interesting words or phrases from the extracts studied</a:t>
            </a:r>
          </a:p>
        </p:txBody>
      </p:sp>
      <p:sp>
        <p:nvSpPr>
          <p:cNvPr id="3" name="Content Placeholder 2"/>
          <p:cNvSpPr>
            <a:spLocks noGrp="1"/>
          </p:cNvSpPr>
          <p:nvPr>
            <p:ph idx="1"/>
          </p:nvPr>
        </p:nvSpPr>
        <p:spPr/>
        <p:txBody>
          <a:bodyPr/>
          <a:lstStyle/>
          <a:p>
            <a:r>
              <a:rPr lang="en-GB" dirty="0" smtClean="0"/>
              <a:t>Consider interesting words and phrases that you could incorporate into your own Dickensian style tale</a:t>
            </a:r>
          </a:p>
          <a:p>
            <a:r>
              <a:rPr lang="en-GB" dirty="0" smtClean="0"/>
              <a:t>Divide the words into those describing</a:t>
            </a:r>
          </a:p>
          <a:p>
            <a:pPr marL="0" indent="0">
              <a:buNone/>
            </a:pPr>
            <a:r>
              <a:rPr lang="en-GB" dirty="0"/>
              <a:t> </a:t>
            </a:r>
            <a:r>
              <a:rPr lang="en-GB" dirty="0" smtClean="0"/>
              <a:t>   themes, character and setting</a:t>
            </a:r>
            <a:endParaRPr lang="en-GB" dirty="0"/>
          </a:p>
        </p:txBody>
      </p:sp>
    </p:spTree>
    <p:extLst>
      <p:ext uri="{BB962C8B-B14F-4D97-AF65-F5344CB8AC3E}">
        <p14:creationId xmlns:p14="http://schemas.microsoft.com/office/powerpoint/2010/main" val="1327398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5696" y="1412776"/>
            <a:ext cx="5723468" cy="1180018"/>
          </a:xfrm>
        </p:spPr>
        <p:txBody>
          <a:bodyPr/>
          <a:lstStyle/>
          <a:p>
            <a:r>
              <a:rPr lang="en-GB" dirty="0" smtClean="0"/>
              <a:t>The Black Veil</a:t>
            </a:r>
            <a:endParaRPr lang="en-GB" dirty="0"/>
          </a:p>
        </p:txBody>
      </p:sp>
      <p:sp>
        <p:nvSpPr>
          <p:cNvPr id="3" name="Subtitle 2"/>
          <p:cNvSpPr>
            <a:spLocks noGrp="1"/>
          </p:cNvSpPr>
          <p:nvPr>
            <p:ph type="subTitle" idx="1"/>
          </p:nvPr>
        </p:nvSpPr>
        <p:spPr>
          <a:xfrm>
            <a:off x="4644008" y="2492896"/>
            <a:ext cx="3384376" cy="576064"/>
          </a:xfrm>
        </p:spPr>
        <p:txBody>
          <a:bodyPr>
            <a:normAutofit/>
          </a:bodyPr>
          <a:lstStyle/>
          <a:p>
            <a:r>
              <a:rPr lang="en-GB" dirty="0" smtClean="0">
                <a:solidFill>
                  <a:srgbClr val="C00000"/>
                </a:solidFill>
              </a:rPr>
              <a:t>A Short Story</a:t>
            </a:r>
            <a:endParaRPr lang="en-GB" dirty="0">
              <a:solidFill>
                <a:srgbClr val="C0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3068960"/>
            <a:ext cx="5904656" cy="3643606"/>
          </a:xfrm>
          <a:prstGeom prst="rect">
            <a:avLst/>
          </a:prstGeom>
        </p:spPr>
      </p:pic>
    </p:spTree>
    <p:extLst>
      <p:ext uri="{BB962C8B-B14F-4D97-AF65-F5344CB8AC3E}">
        <p14:creationId xmlns:p14="http://schemas.microsoft.com/office/powerpoint/2010/main" val="9077396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1371600"/>
            <a:ext cx="8229600" cy="4983163"/>
          </a:xfrm>
          <a:solidFill>
            <a:schemeClr val="bg2"/>
          </a:solidFill>
        </p:spPr>
        <p:txBody>
          <a:bodyPr/>
          <a:lstStyle/>
          <a:p>
            <a:pPr algn="ctr">
              <a:buFontTx/>
              <a:buNone/>
            </a:pPr>
            <a:r>
              <a:rPr lang="en-US" altLang="en-US" sz="2200" dirty="0"/>
              <a:t>Plot is the arrangement of events in a literary work</a:t>
            </a:r>
            <a:r>
              <a:rPr lang="en-US" altLang="en-US" sz="2200" dirty="0" smtClean="0"/>
              <a:t>.!</a:t>
            </a:r>
            <a:endParaRPr lang="en-US" altLang="en-US" sz="2200" dirty="0"/>
          </a:p>
          <a:p>
            <a:pPr algn="ctr">
              <a:buFontTx/>
              <a:buNone/>
            </a:pPr>
            <a:r>
              <a:rPr lang="en-US" altLang="en-US" sz="2200" dirty="0"/>
              <a:t>There are six main components to plot, and you can understand them better if you think of them in a figure like this:</a:t>
            </a:r>
          </a:p>
        </p:txBody>
      </p:sp>
      <p:sp>
        <p:nvSpPr>
          <p:cNvPr id="3076" name="Line 4"/>
          <p:cNvSpPr>
            <a:spLocks noChangeShapeType="1"/>
          </p:cNvSpPr>
          <p:nvPr/>
        </p:nvSpPr>
        <p:spPr bwMode="auto">
          <a:xfrm>
            <a:off x="1066800" y="5486400"/>
            <a:ext cx="137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7" name="Line 5"/>
          <p:cNvSpPr>
            <a:spLocks noChangeShapeType="1"/>
          </p:cNvSpPr>
          <p:nvPr/>
        </p:nvSpPr>
        <p:spPr bwMode="auto">
          <a:xfrm flipV="1">
            <a:off x="2438400" y="3276600"/>
            <a:ext cx="2057400" cy="2209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8" name="Line 6"/>
          <p:cNvSpPr>
            <a:spLocks noChangeShapeType="1"/>
          </p:cNvSpPr>
          <p:nvPr/>
        </p:nvSpPr>
        <p:spPr bwMode="auto">
          <a:xfrm>
            <a:off x="4495800" y="3276600"/>
            <a:ext cx="1981200" cy="213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9" name="Line 7"/>
          <p:cNvSpPr>
            <a:spLocks noChangeShapeType="1"/>
          </p:cNvSpPr>
          <p:nvPr/>
        </p:nvSpPr>
        <p:spPr bwMode="auto">
          <a:xfrm>
            <a:off x="6477000" y="5410200"/>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80" name="AutoShape 8"/>
          <p:cNvSpPr>
            <a:spLocks noChangeArrowheads="1"/>
          </p:cNvSpPr>
          <p:nvPr/>
        </p:nvSpPr>
        <p:spPr bwMode="auto">
          <a:xfrm>
            <a:off x="838200" y="5181600"/>
            <a:ext cx="228600" cy="304800"/>
          </a:xfrm>
          <a:prstGeom prst="diamond">
            <a:avLst/>
          </a:prstGeom>
          <a:solidFill>
            <a:srgbClr val="C00000"/>
          </a:solidFill>
          <a:ln w="9525">
            <a:solidFill>
              <a:schemeClr val="tx1"/>
            </a:solidFill>
            <a:miter lim="800000"/>
            <a:headEnd/>
            <a:tailEnd/>
          </a:ln>
          <a:effectLst/>
          <a:extLst/>
        </p:spPr>
        <p:txBody>
          <a:bodyPr wrap="none" anchor="ctr"/>
          <a:lstStyle/>
          <a:p>
            <a:endParaRPr lang="en-GB"/>
          </a:p>
        </p:txBody>
      </p:sp>
      <p:sp>
        <p:nvSpPr>
          <p:cNvPr id="3081" name="AutoShape 9"/>
          <p:cNvSpPr>
            <a:spLocks noChangeArrowheads="1"/>
          </p:cNvSpPr>
          <p:nvPr/>
        </p:nvSpPr>
        <p:spPr bwMode="auto">
          <a:xfrm>
            <a:off x="3352800" y="3962400"/>
            <a:ext cx="228600" cy="304800"/>
          </a:xfrm>
          <a:prstGeom prst="diamond">
            <a:avLst/>
          </a:prstGeom>
          <a:solidFill>
            <a:srgbClr val="C00000"/>
          </a:solidFill>
          <a:ln w="9525">
            <a:solidFill>
              <a:schemeClr val="tx1"/>
            </a:solidFill>
            <a:miter lim="800000"/>
            <a:headEnd/>
            <a:tailEnd/>
          </a:ln>
          <a:effectLst/>
          <a:extLst/>
        </p:spPr>
        <p:txBody>
          <a:bodyPr wrap="none" anchor="ctr"/>
          <a:lstStyle/>
          <a:p>
            <a:endParaRPr lang="en-GB"/>
          </a:p>
        </p:txBody>
      </p:sp>
      <p:sp>
        <p:nvSpPr>
          <p:cNvPr id="3083" name="AutoShape 11"/>
          <p:cNvSpPr>
            <a:spLocks noChangeArrowheads="1"/>
          </p:cNvSpPr>
          <p:nvPr/>
        </p:nvSpPr>
        <p:spPr bwMode="auto">
          <a:xfrm>
            <a:off x="4343400" y="2819400"/>
            <a:ext cx="304800" cy="381000"/>
          </a:xfrm>
          <a:prstGeom prst="diamond">
            <a:avLst/>
          </a:prstGeom>
          <a:solidFill>
            <a:srgbClr val="C00000"/>
          </a:solidFill>
          <a:ln w="9525">
            <a:solidFill>
              <a:schemeClr val="tx1"/>
            </a:solidFill>
            <a:miter lim="800000"/>
            <a:headEnd/>
            <a:tailEnd/>
          </a:ln>
          <a:effectLst/>
          <a:extLst/>
        </p:spPr>
        <p:txBody>
          <a:bodyPr wrap="none" anchor="ctr"/>
          <a:lstStyle/>
          <a:p>
            <a:endParaRPr lang="en-GB"/>
          </a:p>
        </p:txBody>
      </p:sp>
      <p:sp>
        <p:nvSpPr>
          <p:cNvPr id="3084" name="AutoShape 12"/>
          <p:cNvSpPr>
            <a:spLocks noChangeArrowheads="1"/>
          </p:cNvSpPr>
          <p:nvPr/>
        </p:nvSpPr>
        <p:spPr bwMode="auto">
          <a:xfrm>
            <a:off x="5867400" y="4191000"/>
            <a:ext cx="228600" cy="304800"/>
          </a:xfrm>
          <a:prstGeom prst="diamond">
            <a:avLst/>
          </a:prstGeom>
          <a:solidFill>
            <a:srgbClr val="C00000"/>
          </a:solidFill>
          <a:ln w="9525">
            <a:solidFill>
              <a:schemeClr val="tx1"/>
            </a:solidFill>
            <a:miter lim="800000"/>
            <a:headEnd/>
            <a:tailEnd/>
          </a:ln>
          <a:effectLst/>
          <a:extLst/>
        </p:spPr>
        <p:txBody>
          <a:bodyPr wrap="none" anchor="ctr"/>
          <a:lstStyle/>
          <a:p>
            <a:endParaRPr lang="en-GB"/>
          </a:p>
        </p:txBody>
      </p:sp>
      <p:sp>
        <p:nvSpPr>
          <p:cNvPr id="3085" name="AutoShape 13"/>
          <p:cNvSpPr>
            <a:spLocks noChangeArrowheads="1"/>
          </p:cNvSpPr>
          <p:nvPr/>
        </p:nvSpPr>
        <p:spPr bwMode="auto">
          <a:xfrm>
            <a:off x="7924800" y="5105400"/>
            <a:ext cx="228600" cy="304800"/>
          </a:xfrm>
          <a:prstGeom prst="diamond">
            <a:avLst/>
          </a:prstGeom>
          <a:solidFill>
            <a:srgbClr val="C00000"/>
          </a:solidFill>
          <a:ln w="9525">
            <a:solidFill>
              <a:schemeClr val="tx1"/>
            </a:solidFill>
            <a:miter lim="800000"/>
            <a:headEnd/>
            <a:tailEnd/>
          </a:ln>
          <a:effectLst/>
          <a:extLst/>
        </p:spPr>
        <p:txBody>
          <a:bodyPr wrap="none" anchor="ctr"/>
          <a:lstStyle/>
          <a:p>
            <a:endParaRPr lang="en-GB"/>
          </a:p>
        </p:txBody>
      </p:sp>
      <p:sp>
        <p:nvSpPr>
          <p:cNvPr id="3086" name="Text Box 14"/>
          <p:cNvSpPr txBox="1">
            <a:spLocks noChangeArrowheads="1"/>
          </p:cNvSpPr>
          <p:nvPr/>
        </p:nvSpPr>
        <p:spPr bwMode="auto">
          <a:xfrm>
            <a:off x="457200" y="4876800"/>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solidFill>
                  <a:srgbClr val="0000FF"/>
                </a:solidFill>
              </a:rPr>
              <a:t>Exposition</a:t>
            </a:r>
          </a:p>
        </p:txBody>
      </p:sp>
      <p:sp>
        <p:nvSpPr>
          <p:cNvPr id="3087" name="Text Box 15"/>
          <p:cNvSpPr txBox="1">
            <a:spLocks noChangeArrowheads="1"/>
          </p:cNvSpPr>
          <p:nvPr/>
        </p:nvSpPr>
        <p:spPr bwMode="auto">
          <a:xfrm>
            <a:off x="1752600" y="3810000"/>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solidFill>
                  <a:srgbClr val="0000FF"/>
                </a:solidFill>
              </a:rPr>
              <a:t>Rising Action</a:t>
            </a:r>
          </a:p>
        </p:txBody>
      </p:sp>
      <p:sp>
        <p:nvSpPr>
          <p:cNvPr id="3088" name="Text Box 16"/>
          <p:cNvSpPr txBox="1">
            <a:spLocks noChangeArrowheads="1"/>
          </p:cNvSpPr>
          <p:nvPr/>
        </p:nvSpPr>
        <p:spPr bwMode="auto">
          <a:xfrm>
            <a:off x="4648200" y="29718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0000FF"/>
                </a:solidFill>
              </a:rPr>
              <a:t>Climax</a:t>
            </a:r>
          </a:p>
        </p:txBody>
      </p:sp>
      <p:sp>
        <p:nvSpPr>
          <p:cNvPr id="3089" name="Text Box 17"/>
          <p:cNvSpPr txBox="1">
            <a:spLocks noChangeArrowheads="1"/>
          </p:cNvSpPr>
          <p:nvPr/>
        </p:nvSpPr>
        <p:spPr bwMode="auto">
          <a:xfrm>
            <a:off x="5638800" y="3886200"/>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0000FF"/>
                </a:solidFill>
              </a:rPr>
              <a:t>Falling Action</a:t>
            </a:r>
          </a:p>
        </p:txBody>
      </p:sp>
      <p:sp>
        <p:nvSpPr>
          <p:cNvPr id="3090" name="Text Box 18"/>
          <p:cNvSpPr txBox="1">
            <a:spLocks noChangeArrowheads="1"/>
          </p:cNvSpPr>
          <p:nvPr/>
        </p:nvSpPr>
        <p:spPr bwMode="auto">
          <a:xfrm>
            <a:off x="7543800" y="48006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0000FF"/>
                </a:solidFill>
              </a:rPr>
              <a:t>Resolution</a:t>
            </a:r>
          </a:p>
        </p:txBody>
      </p:sp>
      <p:sp>
        <p:nvSpPr>
          <p:cNvPr id="3095" name="Line 23"/>
          <p:cNvSpPr>
            <a:spLocks noChangeShapeType="1"/>
          </p:cNvSpPr>
          <p:nvPr/>
        </p:nvSpPr>
        <p:spPr bwMode="auto">
          <a:xfrm>
            <a:off x="1676400" y="56388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96" name="Line 24"/>
          <p:cNvSpPr>
            <a:spLocks noChangeShapeType="1"/>
          </p:cNvSpPr>
          <p:nvPr/>
        </p:nvSpPr>
        <p:spPr bwMode="auto">
          <a:xfrm flipV="1">
            <a:off x="2743200" y="3733800"/>
            <a:ext cx="1600200" cy="1752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97" name="Line 25"/>
          <p:cNvSpPr>
            <a:spLocks noChangeShapeType="1"/>
          </p:cNvSpPr>
          <p:nvPr/>
        </p:nvSpPr>
        <p:spPr bwMode="auto">
          <a:xfrm>
            <a:off x="4572000" y="3733800"/>
            <a:ext cx="1600200" cy="1752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98" name="Line 26"/>
          <p:cNvSpPr>
            <a:spLocks noChangeShapeType="1"/>
          </p:cNvSpPr>
          <p:nvPr/>
        </p:nvSpPr>
        <p:spPr bwMode="auto">
          <a:xfrm>
            <a:off x="6553200" y="5562600"/>
            <a:ext cx="914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01" name="Rectangle 29"/>
          <p:cNvSpPr>
            <a:spLocks noChangeArrowheads="1"/>
          </p:cNvSpPr>
          <p:nvPr/>
        </p:nvSpPr>
        <p:spPr bwMode="auto">
          <a:xfrm>
            <a:off x="1828800" y="5867400"/>
            <a:ext cx="5334000" cy="304800"/>
          </a:xfrm>
          <a:prstGeom prst="rect">
            <a:avLst/>
          </a:prstGeom>
          <a:solidFill>
            <a:schemeClr val="bg1"/>
          </a:solidFill>
          <a:ln w="9525">
            <a:solidFill>
              <a:srgbClr val="C00000"/>
            </a:solidFill>
            <a:miter lim="800000"/>
            <a:headEnd/>
            <a:tailEnd/>
          </a:ln>
          <a:effectLst/>
          <a:extLst/>
        </p:spPr>
        <p:txBody>
          <a:bodyPr wrap="none" anchor="ctr"/>
          <a:lstStyle/>
          <a:p>
            <a:pPr algn="ctr"/>
            <a:r>
              <a:rPr lang="en-US" altLang="en-US" b="1" dirty="0">
                <a:solidFill>
                  <a:srgbClr val="C00000"/>
                </a:solidFill>
              </a:rPr>
              <a:t>Conflict</a:t>
            </a:r>
            <a:r>
              <a:rPr lang="en-US" altLang="en-US" dirty="0">
                <a:solidFill>
                  <a:srgbClr val="C00000"/>
                </a:solidFill>
              </a:rPr>
              <a:t> is the problem at the root of the story.</a:t>
            </a:r>
          </a:p>
        </p:txBody>
      </p:sp>
      <p:sp>
        <p:nvSpPr>
          <p:cNvPr id="3103" name="WordArt 31"/>
          <p:cNvSpPr>
            <a:spLocks noChangeArrowheads="1" noChangeShapeType="1" noTextEdit="1"/>
          </p:cNvSpPr>
          <p:nvPr/>
        </p:nvSpPr>
        <p:spPr bwMode="auto">
          <a:xfrm>
            <a:off x="1524000" y="457200"/>
            <a:ext cx="6477000" cy="8001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3600" kern="10">
                <a:ln w="19050">
                  <a:solidFill>
                    <a:srgbClr val="000080"/>
                  </a:solidFill>
                  <a:round/>
                  <a:headEnd/>
                  <a:tailEnd/>
                </a:ln>
                <a:solidFill>
                  <a:srgbClr val="3366FF"/>
                </a:solidFill>
                <a:latin typeface="Arial Black"/>
              </a:rPr>
              <a:t>Plot Structure Basics</a:t>
            </a:r>
          </a:p>
        </p:txBody>
      </p:sp>
      <p:sp>
        <p:nvSpPr>
          <p:cNvPr id="24" name="Rectangle 29"/>
          <p:cNvSpPr>
            <a:spLocks noChangeArrowheads="1"/>
          </p:cNvSpPr>
          <p:nvPr/>
        </p:nvSpPr>
        <p:spPr bwMode="auto">
          <a:xfrm>
            <a:off x="1870114" y="6453336"/>
            <a:ext cx="5334000" cy="304800"/>
          </a:xfrm>
          <a:prstGeom prst="rect">
            <a:avLst/>
          </a:prstGeom>
          <a:solidFill>
            <a:schemeClr val="bg1"/>
          </a:solidFill>
          <a:ln w="9525">
            <a:solidFill>
              <a:srgbClr val="C00000"/>
            </a:solidFill>
            <a:miter lim="800000"/>
            <a:headEnd/>
            <a:tailEnd/>
          </a:ln>
          <a:effectLst/>
          <a:extLst/>
        </p:spPr>
        <p:txBody>
          <a:bodyPr wrap="none" anchor="ctr"/>
          <a:lstStyle/>
          <a:p>
            <a:pPr algn="ctr"/>
            <a:r>
              <a:rPr lang="en-US" altLang="en-US" b="1" dirty="0" smtClean="0">
                <a:solidFill>
                  <a:srgbClr val="C00000"/>
                </a:solidFill>
              </a:rPr>
              <a:t>Map the plot of “The Black Veil” onto this structure</a:t>
            </a:r>
            <a:r>
              <a:rPr lang="en-US" altLang="en-US" dirty="0" smtClean="0">
                <a:solidFill>
                  <a:srgbClr val="C00000"/>
                </a:solidFill>
              </a:rPr>
              <a:t>.</a:t>
            </a:r>
            <a:endParaRPr lang="en-US" altLang="en-US" dirty="0">
              <a:solidFill>
                <a:srgbClr val="C00000"/>
              </a:solidFill>
            </a:endParaRPr>
          </a:p>
        </p:txBody>
      </p:sp>
    </p:spTree>
    <p:extLst>
      <p:ext uri="{BB962C8B-B14F-4D97-AF65-F5344CB8AC3E}">
        <p14:creationId xmlns:p14="http://schemas.microsoft.com/office/powerpoint/2010/main" val="14927835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533400"/>
            <a:ext cx="8001000" cy="679450"/>
          </a:xfrm>
        </p:spPr>
        <p:txBody>
          <a:bodyPr>
            <a:normAutofit fontScale="90000"/>
          </a:bodyPr>
          <a:lstStyle/>
          <a:p>
            <a:r>
              <a:rPr lang="en-US" altLang="en-US" b="1">
                <a:solidFill>
                  <a:schemeClr val="tx1"/>
                </a:solidFill>
              </a:rPr>
              <a:t>Elements</a:t>
            </a:r>
            <a:r>
              <a:rPr lang="en-US" altLang="en-US" b="1">
                <a:solidFill>
                  <a:srgbClr val="003300"/>
                </a:solidFill>
              </a:rPr>
              <a:t> </a:t>
            </a:r>
            <a:r>
              <a:rPr lang="en-US" altLang="en-US" b="1">
                <a:solidFill>
                  <a:schemeClr val="tx1"/>
                </a:solidFill>
              </a:rPr>
              <a:t>of Plot</a:t>
            </a:r>
          </a:p>
        </p:txBody>
      </p:sp>
      <p:sp>
        <p:nvSpPr>
          <p:cNvPr id="4099" name="Rectangle 3"/>
          <p:cNvSpPr>
            <a:spLocks noGrp="1" noChangeArrowheads="1"/>
          </p:cNvSpPr>
          <p:nvPr>
            <p:ph type="body" idx="1"/>
          </p:nvPr>
        </p:nvSpPr>
        <p:spPr>
          <a:xfrm>
            <a:off x="971600" y="1268760"/>
            <a:ext cx="7344816" cy="4906963"/>
          </a:xfrm>
        </p:spPr>
        <p:txBody>
          <a:bodyPr/>
          <a:lstStyle/>
          <a:p>
            <a:pPr>
              <a:lnSpc>
                <a:spcPct val="90000"/>
              </a:lnSpc>
            </a:pPr>
            <a:r>
              <a:rPr lang="en-US" altLang="en-US" sz="2700" u="sng" dirty="0"/>
              <a:t>Exposition</a:t>
            </a:r>
            <a:r>
              <a:rPr lang="en-US" altLang="en-US" sz="2700" dirty="0"/>
              <a:t> – The situation is explained and characters introduced.</a:t>
            </a:r>
          </a:p>
          <a:p>
            <a:pPr>
              <a:lnSpc>
                <a:spcPct val="90000"/>
              </a:lnSpc>
            </a:pPr>
            <a:r>
              <a:rPr lang="en-US" altLang="en-US" sz="2700" u="sng" dirty="0"/>
              <a:t>Rising Action</a:t>
            </a:r>
            <a:r>
              <a:rPr lang="en-US" altLang="en-US" sz="2700" dirty="0"/>
              <a:t> – Events moving toward a high point of action.</a:t>
            </a:r>
          </a:p>
          <a:p>
            <a:pPr>
              <a:lnSpc>
                <a:spcPct val="90000"/>
              </a:lnSpc>
            </a:pPr>
            <a:r>
              <a:rPr lang="en-US" altLang="en-US" sz="2700" u="sng" dirty="0"/>
              <a:t>Conflict</a:t>
            </a:r>
            <a:r>
              <a:rPr lang="en-US" altLang="en-US" sz="2700" dirty="0"/>
              <a:t> – A struggle develops between two opposing forces.</a:t>
            </a:r>
          </a:p>
          <a:p>
            <a:pPr>
              <a:lnSpc>
                <a:spcPct val="90000"/>
              </a:lnSpc>
            </a:pPr>
            <a:r>
              <a:rPr lang="en-US" altLang="en-US" sz="2700" u="sng" dirty="0"/>
              <a:t>Climax</a:t>
            </a:r>
            <a:r>
              <a:rPr lang="en-US" altLang="en-US" sz="2700" dirty="0"/>
              <a:t> – Events reach a turning point.</a:t>
            </a:r>
          </a:p>
          <a:p>
            <a:pPr>
              <a:lnSpc>
                <a:spcPct val="90000"/>
              </a:lnSpc>
            </a:pPr>
            <a:r>
              <a:rPr lang="en-US" altLang="en-US" sz="2700" u="sng" dirty="0"/>
              <a:t>Falling Action</a:t>
            </a:r>
            <a:r>
              <a:rPr lang="en-US" altLang="en-US" sz="2700" dirty="0"/>
              <a:t> – events following the climax that lead to the ending.</a:t>
            </a:r>
          </a:p>
          <a:p>
            <a:pPr>
              <a:lnSpc>
                <a:spcPct val="90000"/>
              </a:lnSpc>
            </a:pPr>
            <a:r>
              <a:rPr lang="en-US" altLang="en-US" sz="2700" u="sng" dirty="0"/>
              <a:t>Resolution</a:t>
            </a:r>
            <a:r>
              <a:rPr lang="en-US" altLang="en-US" sz="2700" dirty="0"/>
              <a:t> – The outcome of the conflict is settled.</a:t>
            </a:r>
          </a:p>
          <a:p>
            <a:pPr algn="ctr">
              <a:lnSpc>
                <a:spcPct val="90000"/>
              </a:lnSpc>
              <a:buFont typeface="Wingdings" pitchFamily="2" charset="2"/>
              <a:buNone/>
            </a:pPr>
            <a:r>
              <a:rPr lang="en-US" altLang="en-US" sz="1600" i="1" dirty="0"/>
              <a:t>From Prentice Hall’s Timeless Voices, Timeless Themes Bronze Level p. 665</a:t>
            </a:r>
          </a:p>
        </p:txBody>
      </p:sp>
    </p:spTree>
    <p:extLst>
      <p:ext uri="{BB962C8B-B14F-4D97-AF65-F5344CB8AC3E}">
        <p14:creationId xmlns:p14="http://schemas.microsoft.com/office/powerpoint/2010/main" val="3265981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2"/>
            </a:solidFill>
          </a:ln>
        </p:spPr>
        <p:txBody>
          <a:bodyPr>
            <a:normAutofit fontScale="90000"/>
          </a:bodyPr>
          <a:lstStyle/>
          <a:p>
            <a:r>
              <a:rPr lang="en-GB" dirty="0" smtClean="0"/>
              <a:t>How do good writers make their writing interesting?</a:t>
            </a: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1600" y="2348880"/>
            <a:ext cx="3614040" cy="3603625"/>
          </a:xfrm>
        </p:spPr>
      </p:pic>
      <p:sp>
        <p:nvSpPr>
          <p:cNvPr id="6" name="TextBox 5"/>
          <p:cNvSpPr txBox="1"/>
          <p:nvPr/>
        </p:nvSpPr>
        <p:spPr>
          <a:xfrm>
            <a:off x="5076056" y="2422028"/>
            <a:ext cx="3077574" cy="646331"/>
          </a:xfrm>
          <a:prstGeom prst="rect">
            <a:avLst/>
          </a:prstGeom>
          <a:noFill/>
          <a:ln>
            <a:solidFill>
              <a:schemeClr val="accent2"/>
            </a:solidFill>
          </a:ln>
        </p:spPr>
        <p:txBody>
          <a:bodyPr wrap="none" rtlCol="0">
            <a:spAutoFit/>
          </a:bodyPr>
          <a:lstStyle/>
          <a:p>
            <a:r>
              <a:rPr lang="en-GB" dirty="0" smtClean="0"/>
              <a:t>Add to your list as we discuss </a:t>
            </a:r>
          </a:p>
          <a:p>
            <a:r>
              <a:rPr lang="en-GB" dirty="0"/>
              <a:t>y</a:t>
            </a:r>
            <a:r>
              <a:rPr lang="en-GB" dirty="0" smtClean="0"/>
              <a:t>our ideas</a:t>
            </a:r>
            <a:endParaRPr lang="en-GB" dirty="0"/>
          </a:p>
        </p:txBody>
      </p:sp>
    </p:spTree>
    <p:extLst>
      <p:ext uri="{BB962C8B-B14F-4D97-AF65-F5344CB8AC3E}">
        <p14:creationId xmlns:p14="http://schemas.microsoft.com/office/powerpoint/2010/main" val="3432942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Technique focus: pathetic fallacy and foreshadowing</a:t>
            </a:r>
            <a:endParaRPr lang="en-GB" dirty="0"/>
          </a:p>
        </p:txBody>
      </p:sp>
      <p:sp>
        <p:nvSpPr>
          <p:cNvPr id="3" name="Content Placeholder 2"/>
          <p:cNvSpPr>
            <a:spLocks noGrp="1"/>
          </p:cNvSpPr>
          <p:nvPr>
            <p:ph idx="1"/>
          </p:nvPr>
        </p:nvSpPr>
        <p:spPr>
          <a:ln>
            <a:solidFill>
              <a:schemeClr val="accent2"/>
            </a:solidFill>
          </a:ln>
        </p:spPr>
        <p:txBody>
          <a:bodyPr/>
          <a:lstStyle/>
          <a:p>
            <a:r>
              <a:rPr lang="en-GB" dirty="0" smtClean="0"/>
              <a:t>Read the opening to “A Black Veil”</a:t>
            </a:r>
          </a:p>
          <a:p>
            <a:r>
              <a:rPr lang="en-GB" dirty="0" smtClean="0"/>
              <a:t>How does Dickens use language to create tension and suspense?</a:t>
            </a:r>
          </a:p>
          <a:p>
            <a:r>
              <a:rPr lang="en-GB" dirty="0" smtClean="0"/>
              <a:t>Identify 3 quotations that add to the mysterious and sinister atmosphere; “explode” them</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4509233"/>
            <a:ext cx="4104456" cy="2275454"/>
          </a:xfrm>
          <a:prstGeom prst="rect">
            <a:avLst/>
          </a:prstGeom>
        </p:spPr>
      </p:pic>
    </p:spTree>
    <p:extLst>
      <p:ext uri="{BB962C8B-B14F-4D97-AF65-F5344CB8AC3E}">
        <p14:creationId xmlns:p14="http://schemas.microsoft.com/office/powerpoint/2010/main" val="26119197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1520" y="431176"/>
            <a:ext cx="8533770" cy="4948965"/>
            <a:chOff x="188640" y="622809"/>
            <a:chExt cx="6400328" cy="7148505"/>
          </a:xfrm>
        </p:grpSpPr>
        <p:grpSp>
          <p:nvGrpSpPr>
            <p:cNvPr id="6" name="Group 5"/>
            <p:cNvGrpSpPr/>
            <p:nvPr/>
          </p:nvGrpSpPr>
          <p:grpSpPr>
            <a:xfrm>
              <a:off x="2204864" y="3392827"/>
              <a:ext cx="2160240" cy="2262251"/>
              <a:chOff x="1916832" y="1979712"/>
              <a:chExt cx="3417888" cy="3417888"/>
            </a:xfrm>
          </p:grpSpPr>
          <p:pic>
            <p:nvPicPr>
              <p:cNvPr id="11266" name="Picture 2" descr="http://3.bp.blogspot.com/-JYpgaMUklGY/TjxHkyF558I/AAAAAAAAIDM/zpch9zmMACU/s400/Meltdown.jpg"/>
              <p:cNvPicPr>
                <a:picLocks noChangeAspect="1" noChangeArrowheads="1"/>
              </p:cNvPicPr>
              <p:nvPr/>
            </p:nvPicPr>
            <p:blipFill>
              <a:blip r:embed="rId2" cstate="print"/>
              <a:srcRect/>
              <a:stretch>
                <a:fillRect/>
              </a:stretch>
            </p:blipFill>
            <p:spPr bwMode="auto">
              <a:xfrm>
                <a:off x="1916832" y="1979712"/>
                <a:ext cx="3417888" cy="34178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Oval 4"/>
              <p:cNvSpPr/>
              <p:nvPr/>
            </p:nvSpPr>
            <p:spPr>
              <a:xfrm>
                <a:off x="2030762" y="2843808"/>
                <a:ext cx="3303958" cy="1584175"/>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000" dirty="0" smtClean="0"/>
                  <a:t>Exploding Quotations!</a:t>
                </a:r>
                <a:endParaRPr lang="en-GB" sz="2000" dirty="0"/>
              </a:p>
            </p:txBody>
          </p:sp>
        </p:grpSp>
        <p:sp>
          <p:nvSpPr>
            <p:cNvPr id="9" name="TextBox 8"/>
            <p:cNvSpPr txBox="1"/>
            <p:nvPr/>
          </p:nvSpPr>
          <p:spPr>
            <a:xfrm>
              <a:off x="1597974" y="622809"/>
              <a:ext cx="3728509" cy="844675"/>
            </a:xfrm>
            <a:prstGeom prst="rect">
              <a:avLst/>
            </a:prstGeom>
            <a:solidFill>
              <a:schemeClr val="bg1"/>
            </a:solidFill>
            <a:ln>
              <a:solidFill>
                <a:schemeClr val="accent2"/>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GB" sz="3200" dirty="0" smtClean="0">
                  <a:latin typeface="Constantia" panose="02030602050306030303" pitchFamily="18" charset="0"/>
                </a:rPr>
                <a:t>Detailed analysis</a:t>
              </a:r>
              <a:endParaRPr lang="en-GB" sz="3200" dirty="0">
                <a:latin typeface="Constantia" panose="02030602050306030303" pitchFamily="18" charset="0"/>
              </a:endParaRPr>
            </a:p>
          </p:txBody>
        </p:sp>
        <p:sp>
          <p:nvSpPr>
            <p:cNvPr id="10" name="TextBox 9"/>
            <p:cNvSpPr txBox="1"/>
            <p:nvPr/>
          </p:nvSpPr>
          <p:spPr>
            <a:xfrm>
              <a:off x="2636912" y="1712641"/>
              <a:ext cx="1584176" cy="75576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smtClean="0"/>
                <a:t>Who Says it?</a:t>
              </a:r>
            </a:p>
            <a:p>
              <a:pPr algn="ctr"/>
              <a:r>
                <a:rPr lang="en-GB" sz="1400" dirty="0" smtClean="0"/>
                <a:t>Character? Narrator? </a:t>
              </a:r>
              <a:endParaRPr lang="en-GB" sz="1400" dirty="0"/>
            </a:p>
          </p:txBody>
        </p:sp>
        <p:sp>
          <p:nvSpPr>
            <p:cNvPr id="14" name="TextBox 13"/>
            <p:cNvSpPr txBox="1"/>
            <p:nvPr/>
          </p:nvSpPr>
          <p:spPr>
            <a:xfrm>
              <a:off x="4653136" y="2000672"/>
              <a:ext cx="1575792" cy="75576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smtClean="0"/>
                <a:t>What is happening at the time?</a:t>
              </a:r>
            </a:p>
          </p:txBody>
        </p:sp>
        <p:cxnSp>
          <p:nvCxnSpPr>
            <p:cNvPr id="17" name="Straight Connector 16"/>
            <p:cNvCxnSpPr>
              <a:stCxn id="14" idx="2"/>
            </p:cNvCxnSpPr>
            <p:nvPr/>
          </p:nvCxnSpPr>
          <p:spPr>
            <a:xfrm flipH="1">
              <a:off x="3933056" y="2756434"/>
              <a:ext cx="1507976" cy="612390"/>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Straight Connector 19"/>
            <p:cNvCxnSpPr>
              <a:stCxn id="10" idx="2"/>
            </p:cNvCxnSpPr>
            <p:nvPr/>
          </p:nvCxnSpPr>
          <p:spPr>
            <a:xfrm>
              <a:off x="3429001" y="2468403"/>
              <a:ext cx="0" cy="900420"/>
            </a:xfrm>
            <a:prstGeom prst="line">
              <a:avLst/>
            </a:prstGeom>
          </p:spPr>
          <p:style>
            <a:lnRef idx="3">
              <a:schemeClr val="accent2"/>
            </a:lnRef>
            <a:fillRef idx="0">
              <a:schemeClr val="accent2"/>
            </a:fillRef>
            <a:effectRef idx="2">
              <a:schemeClr val="accent2"/>
            </a:effectRef>
            <a:fontRef idx="minor">
              <a:schemeClr val="tx1"/>
            </a:fontRef>
          </p:style>
        </p:cxnSp>
        <p:sp>
          <p:nvSpPr>
            <p:cNvPr id="21" name="TextBox 20"/>
            <p:cNvSpPr txBox="1"/>
            <p:nvPr/>
          </p:nvSpPr>
          <p:spPr>
            <a:xfrm>
              <a:off x="188640" y="4232920"/>
              <a:ext cx="1575792" cy="75576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smtClean="0"/>
                <a:t>What does  it mean metaphorically?</a:t>
              </a:r>
            </a:p>
          </p:txBody>
        </p:sp>
        <p:sp>
          <p:nvSpPr>
            <p:cNvPr id="22" name="TextBox 21"/>
            <p:cNvSpPr txBox="1"/>
            <p:nvPr/>
          </p:nvSpPr>
          <p:spPr>
            <a:xfrm>
              <a:off x="5013176" y="3296816"/>
              <a:ext cx="1575792" cy="75576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smtClean="0"/>
                <a:t>What does  it show about the character?</a:t>
              </a:r>
            </a:p>
          </p:txBody>
        </p:sp>
        <p:sp>
          <p:nvSpPr>
            <p:cNvPr id="23" name="TextBox 22"/>
            <p:cNvSpPr txBox="1"/>
            <p:nvPr/>
          </p:nvSpPr>
          <p:spPr>
            <a:xfrm>
              <a:off x="5013176" y="4520951"/>
              <a:ext cx="1575792" cy="106695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smtClean="0"/>
                <a:t>What does  it tell you about events in the story?</a:t>
              </a:r>
            </a:p>
          </p:txBody>
        </p:sp>
        <p:sp>
          <p:nvSpPr>
            <p:cNvPr id="24" name="TextBox 23"/>
            <p:cNvSpPr txBox="1"/>
            <p:nvPr/>
          </p:nvSpPr>
          <p:spPr>
            <a:xfrm>
              <a:off x="4941167" y="6122498"/>
              <a:ext cx="1575792" cy="75576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smtClean="0"/>
                <a:t>What is the effect on the reader?</a:t>
              </a:r>
            </a:p>
          </p:txBody>
        </p:sp>
        <p:sp>
          <p:nvSpPr>
            <p:cNvPr id="25" name="TextBox 24"/>
            <p:cNvSpPr txBox="1"/>
            <p:nvPr/>
          </p:nvSpPr>
          <p:spPr>
            <a:xfrm>
              <a:off x="2708920" y="6393159"/>
              <a:ext cx="1575792" cy="137815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smtClean="0"/>
                <a:t>How does it work?</a:t>
              </a:r>
            </a:p>
            <a:p>
              <a:pPr algn="ctr"/>
              <a:r>
                <a:rPr lang="en-GB" sz="1400" b="1" dirty="0" smtClean="0"/>
                <a:t>Is it a comparison?</a:t>
              </a:r>
            </a:p>
            <a:p>
              <a:pPr algn="ctr"/>
              <a:r>
                <a:rPr lang="en-GB" sz="1400" b="1" dirty="0" smtClean="0"/>
                <a:t>Does it give a strong picture?</a:t>
              </a:r>
            </a:p>
          </p:txBody>
        </p:sp>
        <p:sp>
          <p:nvSpPr>
            <p:cNvPr id="26" name="TextBox 25"/>
            <p:cNvSpPr txBox="1"/>
            <p:nvPr/>
          </p:nvSpPr>
          <p:spPr>
            <a:xfrm>
              <a:off x="188640" y="5817096"/>
              <a:ext cx="1575792" cy="106695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smtClean="0"/>
                <a:t>How does it fit in with other themes or ideas in the story?</a:t>
              </a:r>
            </a:p>
          </p:txBody>
        </p:sp>
        <p:sp>
          <p:nvSpPr>
            <p:cNvPr id="27" name="TextBox 26"/>
            <p:cNvSpPr txBox="1"/>
            <p:nvPr/>
          </p:nvSpPr>
          <p:spPr>
            <a:xfrm>
              <a:off x="188640" y="2432719"/>
              <a:ext cx="1575792" cy="106695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smtClean="0"/>
                <a:t>Does this quotation link one character/event to another?</a:t>
              </a:r>
            </a:p>
          </p:txBody>
        </p:sp>
        <p:cxnSp>
          <p:nvCxnSpPr>
            <p:cNvPr id="29" name="Straight Connector 28"/>
            <p:cNvCxnSpPr>
              <a:stCxn id="27" idx="3"/>
            </p:cNvCxnSpPr>
            <p:nvPr/>
          </p:nvCxnSpPr>
          <p:spPr>
            <a:xfrm>
              <a:off x="1764432" y="2966199"/>
              <a:ext cx="944488" cy="384622"/>
            </a:xfrm>
            <a:prstGeom prst="line">
              <a:avLst/>
            </a:prstGeom>
          </p:spPr>
          <p:style>
            <a:lnRef idx="3">
              <a:schemeClr val="accent2"/>
            </a:lnRef>
            <a:fillRef idx="0">
              <a:schemeClr val="accent2"/>
            </a:fillRef>
            <a:effectRef idx="2">
              <a:schemeClr val="accent2"/>
            </a:effectRef>
            <a:fontRef idx="minor">
              <a:schemeClr val="tx1"/>
            </a:fontRef>
          </p:style>
        </p:cxnSp>
        <p:cxnSp>
          <p:nvCxnSpPr>
            <p:cNvPr id="31" name="Straight Connector 30"/>
            <p:cNvCxnSpPr>
              <a:stCxn id="11266" idx="1"/>
              <a:endCxn id="21" idx="3"/>
            </p:cNvCxnSpPr>
            <p:nvPr/>
          </p:nvCxnSpPr>
          <p:spPr>
            <a:xfrm flipH="1">
              <a:off x="1764432" y="4523953"/>
              <a:ext cx="440432" cy="86849"/>
            </a:xfrm>
            <a:prstGeom prst="line">
              <a:avLst/>
            </a:prstGeom>
          </p:spPr>
          <p:style>
            <a:lnRef idx="3">
              <a:schemeClr val="accent2"/>
            </a:lnRef>
            <a:fillRef idx="0">
              <a:schemeClr val="accent2"/>
            </a:fillRef>
            <a:effectRef idx="2">
              <a:schemeClr val="accent2"/>
            </a:effectRef>
            <a:fontRef idx="minor">
              <a:schemeClr val="tx1"/>
            </a:fontRef>
          </p:style>
        </p:cxnSp>
        <p:cxnSp>
          <p:nvCxnSpPr>
            <p:cNvPr id="34" name="Straight Connector 33"/>
            <p:cNvCxnSpPr>
              <a:stCxn id="22" idx="1"/>
            </p:cNvCxnSpPr>
            <p:nvPr/>
          </p:nvCxnSpPr>
          <p:spPr>
            <a:xfrm flipH="1">
              <a:off x="4437113" y="3674698"/>
              <a:ext cx="576063" cy="270191"/>
            </a:xfrm>
            <a:prstGeom prst="line">
              <a:avLst/>
            </a:prstGeom>
          </p:spPr>
          <p:style>
            <a:lnRef idx="3">
              <a:schemeClr val="accent2"/>
            </a:lnRef>
            <a:fillRef idx="0">
              <a:schemeClr val="accent2"/>
            </a:fillRef>
            <a:effectRef idx="2">
              <a:schemeClr val="accent2"/>
            </a:effectRef>
            <a:fontRef idx="minor">
              <a:schemeClr val="tx1"/>
            </a:fontRef>
          </p:style>
        </p:cxnSp>
        <p:cxnSp>
          <p:nvCxnSpPr>
            <p:cNvPr id="37" name="Straight Connector 36"/>
            <p:cNvCxnSpPr>
              <a:stCxn id="23" idx="1"/>
            </p:cNvCxnSpPr>
            <p:nvPr/>
          </p:nvCxnSpPr>
          <p:spPr>
            <a:xfrm flipH="1" flipV="1">
              <a:off x="4437113" y="4880994"/>
              <a:ext cx="576063" cy="173437"/>
            </a:xfrm>
            <a:prstGeom prst="line">
              <a:avLst/>
            </a:prstGeom>
          </p:spPr>
          <p:style>
            <a:lnRef idx="3">
              <a:schemeClr val="accent2"/>
            </a:lnRef>
            <a:fillRef idx="0">
              <a:schemeClr val="accent2"/>
            </a:fillRef>
            <a:effectRef idx="2">
              <a:schemeClr val="accent2"/>
            </a:effectRef>
            <a:fontRef idx="minor">
              <a:schemeClr val="tx1"/>
            </a:fontRef>
          </p:style>
        </p:cxnSp>
        <p:cxnSp>
          <p:nvCxnSpPr>
            <p:cNvPr id="41" name="Straight Connector 40"/>
            <p:cNvCxnSpPr/>
            <p:nvPr/>
          </p:nvCxnSpPr>
          <p:spPr>
            <a:xfrm>
              <a:off x="3284984" y="5673080"/>
              <a:ext cx="0" cy="702077"/>
            </a:xfrm>
            <a:prstGeom prst="line">
              <a:avLst/>
            </a:prstGeom>
          </p:spPr>
          <p:style>
            <a:lnRef idx="3">
              <a:schemeClr val="accent2"/>
            </a:lnRef>
            <a:fillRef idx="0">
              <a:schemeClr val="accent2"/>
            </a:fillRef>
            <a:effectRef idx="2">
              <a:schemeClr val="accent2"/>
            </a:effectRef>
            <a:fontRef idx="minor">
              <a:schemeClr val="tx1"/>
            </a:fontRef>
          </p:style>
        </p:cxnSp>
        <p:cxnSp>
          <p:nvCxnSpPr>
            <p:cNvPr id="43" name="Straight Connector 42"/>
            <p:cNvCxnSpPr>
              <a:endCxn id="26" idx="0"/>
            </p:cNvCxnSpPr>
            <p:nvPr/>
          </p:nvCxnSpPr>
          <p:spPr>
            <a:xfrm flipH="1">
              <a:off x="976536" y="5210236"/>
              <a:ext cx="1228329" cy="606860"/>
            </a:xfrm>
            <a:prstGeom prst="line">
              <a:avLst/>
            </a:prstGeom>
          </p:spPr>
          <p:style>
            <a:lnRef idx="3">
              <a:schemeClr val="accent2"/>
            </a:lnRef>
            <a:fillRef idx="0">
              <a:schemeClr val="accent2"/>
            </a:fillRef>
            <a:effectRef idx="2">
              <a:schemeClr val="accent2"/>
            </a:effectRef>
            <a:fontRef idx="minor">
              <a:schemeClr val="tx1"/>
            </a:fontRef>
          </p:style>
        </p:cxnSp>
        <p:cxnSp>
          <p:nvCxnSpPr>
            <p:cNvPr id="46" name="Straight Connector 45"/>
            <p:cNvCxnSpPr>
              <a:stCxn id="24" idx="0"/>
            </p:cNvCxnSpPr>
            <p:nvPr/>
          </p:nvCxnSpPr>
          <p:spPr>
            <a:xfrm flipH="1" flipV="1">
              <a:off x="4437112" y="5330414"/>
              <a:ext cx="1291951" cy="792084"/>
            </a:xfrm>
            <a:prstGeom prst="line">
              <a:avLst/>
            </a:prstGeom>
          </p:spPr>
          <p:style>
            <a:lnRef idx="3">
              <a:schemeClr val="accent2"/>
            </a:lnRef>
            <a:fillRef idx="0">
              <a:schemeClr val="accent2"/>
            </a:fillRef>
            <a:effectRef idx="2">
              <a:schemeClr val="accent2"/>
            </a:effectRef>
            <a:fontRef idx="minor">
              <a:schemeClr val="tx1"/>
            </a:fontRef>
          </p:style>
        </p:cxnSp>
      </p:grpSp>
      <p:sp>
        <p:nvSpPr>
          <p:cNvPr id="28" name="TextBox 27"/>
          <p:cNvSpPr txBox="1"/>
          <p:nvPr/>
        </p:nvSpPr>
        <p:spPr>
          <a:xfrm>
            <a:off x="1187624" y="5118531"/>
            <a:ext cx="2101056"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smtClean="0"/>
              <a:t>What technique does the writer use?</a:t>
            </a:r>
          </a:p>
        </p:txBody>
      </p:sp>
    </p:spTree>
    <p:extLst>
      <p:ext uri="{BB962C8B-B14F-4D97-AF65-F5344CB8AC3E}">
        <p14:creationId xmlns:p14="http://schemas.microsoft.com/office/powerpoint/2010/main" val="1559441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Structure: punctuation and paragraphing</a:t>
            </a:r>
            <a:endParaRPr lang="en-GB" dirty="0"/>
          </a:p>
        </p:txBody>
      </p:sp>
      <p:sp>
        <p:nvSpPr>
          <p:cNvPr id="3" name="Content Placeholder 2"/>
          <p:cNvSpPr>
            <a:spLocks noGrp="1"/>
          </p:cNvSpPr>
          <p:nvPr>
            <p:ph idx="1"/>
          </p:nvPr>
        </p:nvSpPr>
        <p:spPr>
          <a:xfrm>
            <a:off x="971600" y="2132856"/>
            <a:ext cx="6196405" cy="3603812"/>
          </a:xfrm>
          <a:ln>
            <a:solidFill>
              <a:schemeClr val="accent2"/>
            </a:solidFill>
          </a:ln>
        </p:spPr>
        <p:txBody>
          <a:bodyPr/>
          <a:lstStyle/>
          <a:p>
            <a:r>
              <a:rPr lang="en-GB" dirty="0" smtClean="0"/>
              <a:t>How does the use of dashes and exclamation marks in the story show the emotions of the characters?</a:t>
            </a:r>
          </a:p>
          <a:p>
            <a:r>
              <a:rPr lang="en-GB" dirty="0" smtClean="0"/>
              <a:t>Comment on the effect of the variety of paragraph lengths at moments of tension within the story</a:t>
            </a:r>
          </a:p>
          <a:p>
            <a:r>
              <a:rPr lang="en-GB" dirty="0" smtClean="0"/>
              <a:t>How effective are the first and last lines of the story? Justify your response</a:t>
            </a:r>
          </a:p>
          <a:p>
            <a:pPr marL="0" indent="0">
              <a:buNone/>
            </a:pPr>
            <a:r>
              <a:rPr lang="en-GB" dirty="0" smtClean="0"/>
              <a:t>   with close reference to the text</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9004" y="4869160"/>
            <a:ext cx="3714996" cy="1988840"/>
          </a:xfrm>
          <a:prstGeom prst="rect">
            <a:avLst/>
          </a:prstGeom>
        </p:spPr>
      </p:pic>
    </p:spTree>
    <p:extLst>
      <p:ext uri="{BB962C8B-B14F-4D97-AF65-F5344CB8AC3E}">
        <p14:creationId xmlns:p14="http://schemas.microsoft.com/office/powerpoint/2010/main" val="3982403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2286000" y="1219200"/>
            <a:ext cx="3733800" cy="4473575"/>
          </a:xfrm>
          <a:prstGeom prst="rect">
            <a:avLst/>
          </a:prstGeom>
          <a:solidFill>
            <a:schemeClr val="bg2"/>
          </a:solidFill>
          <a:ln>
            <a:solidFill>
              <a:srgbClr val="C00000"/>
            </a:solid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ltLang="en-US" dirty="0">
                <a:solidFill>
                  <a:srgbClr val="000000"/>
                </a:solidFill>
                <a:latin typeface="Arial" charset="0"/>
                <a:cs typeface="Arial" charset="0"/>
              </a:rPr>
              <a:t>Oh! but he was a tight-fisted hand at the grindstone, Scrooge! a squeezing, wrenching, grasping, scraping, clutching, covetous old sinner! Hard and sharp as flint, from which no steel had ever struck out generous fire; secret, and self-contained, and solitary as an oyster. </a:t>
            </a:r>
            <a:endParaRPr lang="en-GB" altLang="en-US" dirty="0"/>
          </a:p>
        </p:txBody>
      </p:sp>
      <p:sp>
        <p:nvSpPr>
          <p:cNvPr id="40963" name="Text Box 3"/>
          <p:cNvSpPr txBox="1">
            <a:spLocks noChangeArrowheads="1"/>
          </p:cNvSpPr>
          <p:nvPr/>
        </p:nvSpPr>
        <p:spPr bwMode="auto">
          <a:xfrm>
            <a:off x="1066800" y="620688"/>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ltLang="en-US" b="1" dirty="0" smtClean="0">
                <a:latin typeface="+mj-lt"/>
              </a:rPr>
              <a:t>Case Study: punctuation </a:t>
            </a:r>
            <a:r>
              <a:rPr lang="en-GB" altLang="en-US" b="1" dirty="0">
                <a:latin typeface="+mj-lt"/>
              </a:rPr>
              <a:t>for effect.</a:t>
            </a:r>
          </a:p>
        </p:txBody>
      </p:sp>
      <p:sp>
        <p:nvSpPr>
          <p:cNvPr id="32772" name="Text Box 4"/>
          <p:cNvSpPr txBox="1">
            <a:spLocks noChangeArrowheads="1"/>
          </p:cNvSpPr>
          <p:nvPr/>
        </p:nvSpPr>
        <p:spPr bwMode="auto">
          <a:xfrm>
            <a:off x="0" y="1219200"/>
            <a:ext cx="2057400" cy="1631216"/>
          </a:xfrm>
          <a:prstGeom prst="rect">
            <a:avLst/>
          </a:prstGeom>
          <a:solidFill>
            <a:schemeClr val="bg1"/>
          </a:solidFill>
          <a:ln w="12700">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ltLang="en-US" sz="2000" dirty="0" smtClean="0">
                <a:latin typeface="Comic Sans MS" pitchFamily="66" charset="0"/>
              </a:rPr>
              <a:t>Effect of the exclamation mark after a minor sentence?</a:t>
            </a:r>
            <a:endParaRPr lang="en-GB" altLang="en-US" sz="2000" dirty="0">
              <a:latin typeface="Comic Sans MS" pitchFamily="66" charset="0"/>
            </a:endParaRPr>
          </a:p>
        </p:txBody>
      </p:sp>
      <p:sp>
        <p:nvSpPr>
          <p:cNvPr id="32773" name="Text Box 5"/>
          <p:cNvSpPr txBox="1">
            <a:spLocks noChangeArrowheads="1"/>
          </p:cNvSpPr>
          <p:nvPr/>
        </p:nvSpPr>
        <p:spPr bwMode="auto">
          <a:xfrm>
            <a:off x="6248400" y="1219200"/>
            <a:ext cx="2667000" cy="707886"/>
          </a:xfrm>
          <a:prstGeom prst="rect">
            <a:avLst/>
          </a:prstGeom>
          <a:solidFill>
            <a:schemeClr val="bg1"/>
          </a:solidFill>
          <a:ln w="12700">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ltLang="en-US" sz="2000" dirty="0" smtClean="0">
                <a:latin typeface="Comic Sans MS" pitchFamily="66" charset="0"/>
              </a:rPr>
              <a:t>Effect of exclamation mark?</a:t>
            </a:r>
            <a:endParaRPr lang="en-GB" altLang="en-US" sz="2000" dirty="0">
              <a:latin typeface="Comic Sans MS" pitchFamily="66" charset="0"/>
            </a:endParaRPr>
          </a:p>
        </p:txBody>
      </p:sp>
      <p:sp>
        <p:nvSpPr>
          <p:cNvPr id="32774" name="Text Box 6"/>
          <p:cNvSpPr txBox="1">
            <a:spLocks noChangeArrowheads="1"/>
          </p:cNvSpPr>
          <p:nvPr/>
        </p:nvSpPr>
        <p:spPr bwMode="auto">
          <a:xfrm>
            <a:off x="6248400" y="3505200"/>
            <a:ext cx="2667000" cy="1015663"/>
          </a:xfrm>
          <a:prstGeom prst="rect">
            <a:avLst/>
          </a:prstGeom>
          <a:solidFill>
            <a:schemeClr val="bg1"/>
          </a:solidFill>
          <a:ln w="12700">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ltLang="en-US" sz="2000" dirty="0" smtClean="0">
                <a:latin typeface="Comic Sans MS" pitchFamily="66" charset="0"/>
              </a:rPr>
              <a:t>Effect of a </a:t>
            </a:r>
            <a:r>
              <a:rPr lang="en-GB" altLang="en-US" sz="2000" dirty="0">
                <a:latin typeface="Comic Sans MS" pitchFamily="66" charset="0"/>
              </a:rPr>
              <a:t>long list punctuated by </a:t>
            </a:r>
            <a:r>
              <a:rPr lang="en-GB" altLang="en-US" sz="2000" dirty="0" smtClean="0">
                <a:latin typeface="Comic Sans MS" pitchFamily="66" charset="0"/>
              </a:rPr>
              <a:t>commas?</a:t>
            </a:r>
            <a:endParaRPr lang="en-GB" altLang="en-US" sz="2000" dirty="0">
              <a:latin typeface="Comic Sans MS" pitchFamily="66" charset="0"/>
            </a:endParaRPr>
          </a:p>
        </p:txBody>
      </p:sp>
      <p:sp>
        <p:nvSpPr>
          <p:cNvPr id="32775" name="Text Box 7"/>
          <p:cNvSpPr txBox="1">
            <a:spLocks noChangeArrowheads="1"/>
          </p:cNvSpPr>
          <p:nvPr/>
        </p:nvSpPr>
        <p:spPr bwMode="auto">
          <a:xfrm>
            <a:off x="0" y="4890818"/>
            <a:ext cx="2057400" cy="707886"/>
          </a:xfrm>
          <a:prstGeom prst="rect">
            <a:avLst/>
          </a:prstGeom>
          <a:solidFill>
            <a:schemeClr val="bg1"/>
          </a:solidFill>
          <a:ln w="12700">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ltLang="en-US" sz="2000" dirty="0" smtClean="0">
                <a:latin typeface="Comic Sans MS" pitchFamily="66" charset="0"/>
              </a:rPr>
              <a:t>Effect of the semi-colon?</a:t>
            </a:r>
            <a:endParaRPr lang="en-GB" altLang="en-US" sz="2000" dirty="0">
              <a:latin typeface="Comic Sans MS" pitchFamily="66" charset="0"/>
            </a:endParaRPr>
          </a:p>
        </p:txBody>
      </p:sp>
      <p:sp>
        <p:nvSpPr>
          <p:cNvPr id="32776" name="Line 8"/>
          <p:cNvSpPr>
            <a:spLocks noChangeShapeType="1"/>
          </p:cNvSpPr>
          <p:nvPr/>
        </p:nvSpPr>
        <p:spPr bwMode="auto">
          <a:xfrm flipV="1">
            <a:off x="2057400" y="1600200"/>
            <a:ext cx="762000" cy="381000"/>
          </a:xfrm>
          <a:prstGeom prst="line">
            <a:avLst/>
          </a:prstGeom>
          <a:noFill/>
          <a:ln w="5715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2778" name="Line 10"/>
          <p:cNvSpPr>
            <a:spLocks noChangeShapeType="1"/>
          </p:cNvSpPr>
          <p:nvPr/>
        </p:nvSpPr>
        <p:spPr bwMode="auto">
          <a:xfrm flipH="1">
            <a:off x="5181600" y="1447800"/>
            <a:ext cx="1066800" cy="685800"/>
          </a:xfrm>
          <a:prstGeom prst="line">
            <a:avLst/>
          </a:prstGeom>
          <a:noFill/>
          <a:ln w="5715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2779" name="Line 11"/>
          <p:cNvSpPr>
            <a:spLocks noChangeShapeType="1"/>
          </p:cNvSpPr>
          <p:nvPr/>
        </p:nvSpPr>
        <p:spPr bwMode="auto">
          <a:xfrm flipV="1">
            <a:off x="2057400" y="4876800"/>
            <a:ext cx="1981200" cy="228600"/>
          </a:xfrm>
          <a:prstGeom prst="line">
            <a:avLst/>
          </a:prstGeom>
          <a:noFill/>
          <a:ln w="5715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2780" name="Line 12"/>
          <p:cNvSpPr>
            <a:spLocks noChangeShapeType="1"/>
          </p:cNvSpPr>
          <p:nvPr/>
        </p:nvSpPr>
        <p:spPr bwMode="auto">
          <a:xfrm flipH="1" flipV="1">
            <a:off x="5410200" y="2743200"/>
            <a:ext cx="838200" cy="1066800"/>
          </a:xfrm>
          <a:prstGeom prst="line">
            <a:avLst/>
          </a:prstGeom>
          <a:noFill/>
          <a:ln w="5715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TextBox 1"/>
          <p:cNvSpPr txBox="1"/>
          <p:nvPr/>
        </p:nvSpPr>
        <p:spPr>
          <a:xfrm>
            <a:off x="2819400" y="6357646"/>
            <a:ext cx="5208990" cy="369332"/>
          </a:xfrm>
          <a:prstGeom prst="rect">
            <a:avLst/>
          </a:prstGeom>
          <a:solidFill>
            <a:schemeClr val="bg2"/>
          </a:solidFill>
          <a:ln>
            <a:solidFill>
              <a:srgbClr val="C00000"/>
            </a:solidFill>
          </a:ln>
        </p:spPr>
        <p:txBody>
          <a:bodyPr wrap="none" rtlCol="0">
            <a:spAutoFit/>
          </a:bodyPr>
          <a:lstStyle/>
          <a:p>
            <a:r>
              <a:rPr lang="en-GB" dirty="0" smtClean="0"/>
              <a:t>Extract from “A Christmas Carol” by Charles Dickens</a:t>
            </a:r>
            <a:endParaRPr lang="en-GB" dirty="0"/>
          </a:p>
        </p:txBody>
      </p:sp>
    </p:spTree>
    <p:extLst>
      <p:ext uri="{BB962C8B-B14F-4D97-AF65-F5344CB8AC3E}">
        <p14:creationId xmlns:p14="http://schemas.microsoft.com/office/powerpoint/2010/main" val="38494588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dissolve">
                                      <p:cBhvr>
                                        <p:cTn id="7" dur="500"/>
                                        <p:tgtEl>
                                          <p:spTgt spid="327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2772"/>
                                        </p:tgtEl>
                                        <p:attrNameLst>
                                          <p:attrName>style.visibility</p:attrName>
                                        </p:attrNameLst>
                                      </p:cBhvr>
                                      <p:to>
                                        <p:strVal val="visible"/>
                                      </p:to>
                                    </p:set>
                                    <p:animEffect transition="in" filter="box(out)">
                                      <p:cBhvr>
                                        <p:cTn id="12" dur="500"/>
                                        <p:tgtEl>
                                          <p:spTgt spid="327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776"/>
                                        </p:tgtEl>
                                        <p:attrNameLst>
                                          <p:attrName>style.visibility</p:attrName>
                                        </p:attrNameLst>
                                      </p:cBhvr>
                                      <p:to>
                                        <p:strVal val="visible"/>
                                      </p:to>
                                    </p:set>
                                    <p:animEffect transition="in" filter="wipe(left)">
                                      <p:cBhvr>
                                        <p:cTn id="17" dur="500"/>
                                        <p:tgtEl>
                                          <p:spTgt spid="327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2773"/>
                                        </p:tgtEl>
                                        <p:attrNameLst>
                                          <p:attrName>style.visibility</p:attrName>
                                        </p:attrNameLst>
                                      </p:cBhvr>
                                      <p:to>
                                        <p:strVal val="visible"/>
                                      </p:to>
                                    </p:set>
                                    <p:animEffect transition="in" filter="dissolve">
                                      <p:cBhvr>
                                        <p:cTn id="22" dur="500"/>
                                        <p:tgtEl>
                                          <p:spTgt spid="3277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2778"/>
                                        </p:tgtEl>
                                        <p:attrNameLst>
                                          <p:attrName>style.visibility</p:attrName>
                                        </p:attrNameLst>
                                      </p:cBhvr>
                                      <p:to>
                                        <p:strVal val="visible"/>
                                      </p:to>
                                    </p:set>
                                    <p:animEffect transition="in" filter="wipe(right)">
                                      <p:cBhvr>
                                        <p:cTn id="27" dur="500"/>
                                        <p:tgtEl>
                                          <p:spTgt spid="3277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2775"/>
                                        </p:tgtEl>
                                        <p:attrNameLst>
                                          <p:attrName>style.visibility</p:attrName>
                                        </p:attrNameLst>
                                      </p:cBhvr>
                                      <p:to>
                                        <p:strVal val="visible"/>
                                      </p:to>
                                    </p:set>
                                    <p:animEffect transition="in" filter="dissolve">
                                      <p:cBhvr>
                                        <p:cTn id="32" dur="500"/>
                                        <p:tgtEl>
                                          <p:spTgt spid="3277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2779"/>
                                        </p:tgtEl>
                                        <p:attrNameLst>
                                          <p:attrName>style.visibility</p:attrName>
                                        </p:attrNameLst>
                                      </p:cBhvr>
                                      <p:to>
                                        <p:strVal val="visible"/>
                                      </p:to>
                                    </p:set>
                                    <p:animEffect transition="in" filter="wipe(left)">
                                      <p:cBhvr>
                                        <p:cTn id="37" dur="500"/>
                                        <p:tgtEl>
                                          <p:spTgt spid="3277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2774"/>
                                        </p:tgtEl>
                                        <p:attrNameLst>
                                          <p:attrName>style.visibility</p:attrName>
                                        </p:attrNameLst>
                                      </p:cBhvr>
                                      <p:to>
                                        <p:strVal val="visible"/>
                                      </p:to>
                                    </p:set>
                                    <p:animEffect transition="in" filter="dissolve">
                                      <p:cBhvr>
                                        <p:cTn id="42" dur="500"/>
                                        <p:tgtEl>
                                          <p:spTgt spid="3277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32780"/>
                                        </p:tgtEl>
                                        <p:attrNameLst>
                                          <p:attrName>style.visibility</p:attrName>
                                        </p:attrNameLst>
                                      </p:cBhvr>
                                      <p:to>
                                        <p:strVal val="visible"/>
                                      </p:to>
                                    </p:set>
                                    <p:animEffect transition="in" filter="wipe(right)">
                                      <p:cBhvr>
                                        <p:cTn id="47" dur="500"/>
                                        <p:tgtEl>
                                          <p:spTgt spid="32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autoUpdateAnimBg="0"/>
      <p:bldP spid="32772" grpId="0" animBg="1" autoUpdateAnimBg="0"/>
      <p:bldP spid="32773" grpId="0" animBg="1" autoUpdateAnimBg="0"/>
      <p:bldP spid="32774" grpId="0" animBg="1" autoUpdateAnimBg="0"/>
      <p:bldP spid="32775" grpId="0" animBg="1" autoUpdateAnimBg="0"/>
      <p:bldP spid="32776" grpId="0" animBg="1"/>
      <p:bldP spid="32778" grpId="0" animBg="1"/>
      <p:bldP spid="32779" grpId="0" animBg="1"/>
      <p:bldP spid="327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187624" y="692696"/>
            <a:ext cx="68895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ltLang="en-US" b="1" dirty="0">
                <a:latin typeface="+mj-lt"/>
              </a:rPr>
              <a:t>C</a:t>
            </a:r>
            <a:r>
              <a:rPr lang="en-GB" altLang="en-US" b="1" dirty="0" smtClean="0">
                <a:latin typeface="+mj-lt"/>
              </a:rPr>
              <a:t>omment </a:t>
            </a:r>
            <a:r>
              <a:rPr lang="en-GB" altLang="en-US" b="1" dirty="0">
                <a:latin typeface="+mj-lt"/>
              </a:rPr>
              <a:t>on the effects of </a:t>
            </a:r>
            <a:r>
              <a:rPr lang="en-GB" altLang="en-US" b="1" dirty="0" smtClean="0">
                <a:latin typeface="+mj-lt"/>
              </a:rPr>
              <a:t>the </a:t>
            </a:r>
            <a:r>
              <a:rPr lang="en-GB" altLang="en-US" b="1" dirty="0">
                <a:latin typeface="+mj-lt"/>
              </a:rPr>
              <a:t>punctuation in this passage.</a:t>
            </a:r>
          </a:p>
        </p:txBody>
      </p:sp>
      <p:sp>
        <p:nvSpPr>
          <p:cNvPr id="33795" name="Text Box 3"/>
          <p:cNvSpPr txBox="1">
            <a:spLocks noChangeArrowheads="1"/>
          </p:cNvSpPr>
          <p:nvPr/>
        </p:nvSpPr>
        <p:spPr bwMode="auto">
          <a:xfrm>
            <a:off x="2483768" y="1752600"/>
            <a:ext cx="3962400" cy="3195638"/>
          </a:xfrm>
          <a:prstGeom prst="rect">
            <a:avLst/>
          </a:prstGeom>
          <a:solidFill>
            <a:schemeClr val="bg2"/>
          </a:solidFill>
          <a:ln>
            <a:solidFill>
              <a:srgbClr val="C00000"/>
            </a:solid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ltLang="en-US" dirty="0">
                <a:solidFill>
                  <a:srgbClr val="000000"/>
                </a:solidFill>
                <a:latin typeface="Arial" charset="0"/>
                <a:cs typeface="Arial" charset="0"/>
              </a:rPr>
              <a:t>True!—nervous—very, very dreadfully nervous I had been and am! but why will you say that I am mad? The disease had sharpened my senses—not destroyed—not dulled them. </a:t>
            </a:r>
          </a:p>
          <a:p>
            <a:pPr eaLnBrk="1" hangingPunct="1">
              <a:spcBef>
                <a:spcPct val="50000"/>
              </a:spcBef>
            </a:pPr>
            <a:endParaRPr lang="en-GB" altLang="en-US" dirty="0"/>
          </a:p>
        </p:txBody>
      </p:sp>
      <p:sp>
        <p:nvSpPr>
          <p:cNvPr id="33796" name="Text Box 4"/>
          <p:cNvSpPr txBox="1">
            <a:spLocks noChangeArrowheads="1"/>
          </p:cNvSpPr>
          <p:nvPr/>
        </p:nvSpPr>
        <p:spPr bwMode="auto">
          <a:xfrm>
            <a:off x="158924" y="1773135"/>
            <a:ext cx="2057400" cy="3152775"/>
          </a:xfrm>
          <a:prstGeom prst="rect">
            <a:avLst/>
          </a:prstGeom>
          <a:solidFill>
            <a:schemeClr val="bg1"/>
          </a:solidFill>
          <a:ln w="12700">
            <a:solidFill>
              <a:srgbClr val="C00000"/>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ltLang="en-US" sz="2000" dirty="0">
                <a:latin typeface="+mn-lt"/>
              </a:rPr>
              <a:t>What is the effect of the dashes?  Think about how smoothly the passage reads. How would it affect the text if they were not there?</a:t>
            </a:r>
          </a:p>
        </p:txBody>
      </p:sp>
      <p:sp>
        <p:nvSpPr>
          <p:cNvPr id="33797" name="Text Box 5"/>
          <p:cNvSpPr txBox="1">
            <a:spLocks noChangeArrowheads="1"/>
          </p:cNvSpPr>
          <p:nvPr/>
        </p:nvSpPr>
        <p:spPr bwMode="auto">
          <a:xfrm>
            <a:off x="6715457" y="1340768"/>
            <a:ext cx="2057400" cy="2862322"/>
          </a:xfrm>
          <a:prstGeom prst="rect">
            <a:avLst/>
          </a:prstGeom>
          <a:solidFill>
            <a:schemeClr val="bg1"/>
          </a:solidFill>
          <a:ln w="12700">
            <a:solidFill>
              <a:srgbClr val="C00000"/>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ltLang="en-US" sz="2000" dirty="0">
                <a:latin typeface="+mn-lt"/>
              </a:rPr>
              <a:t>What is the effect of the exclamation marks? Where do they come in the sentence?  Why?  How do they affect the </a:t>
            </a:r>
            <a:r>
              <a:rPr lang="en-GB" altLang="en-US" sz="2000" b="1" dirty="0">
                <a:latin typeface="+mn-lt"/>
              </a:rPr>
              <a:t>tone </a:t>
            </a:r>
            <a:r>
              <a:rPr lang="en-GB" altLang="en-US" sz="2000" dirty="0">
                <a:latin typeface="+mn-lt"/>
              </a:rPr>
              <a:t> of the text?</a:t>
            </a:r>
          </a:p>
        </p:txBody>
      </p:sp>
      <p:sp>
        <p:nvSpPr>
          <p:cNvPr id="6" name="TextBox 5"/>
          <p:cNvSpPr txBox="1"/>
          <p:nvPr/>
        </p:nvSpPr>
        <p:spPr>
          <a:xfrm>
            <a:off x="971600" y="5685489"/>
            <a:ext cx="4822987" cy="369332"/>
          </a:xfrm>
          <a:prstGeom prst="rect">
            <a:avLst/>
          </a:prstGeom>
          <a:solidFill>
            <a:schemeClr val="bg2"/>
          </a:solidFill>
          <a:ln>
            <a:solidFill>
              <a:srgbClr val="C00000"/>
            </a:solidFill>
          </a:ln>
        </p:spPr>
        <p:txBody>
          <a:bodyPr wrap="none" rtlCol="0">
            <a:spAutoFit/>
          </a:bodyPr>
          <a:lstStyle/>
          <a:p>
            <a:r>
              <a:rPr lang="en-GB" dirty="0" smtClean="0"/>
              <a:t>Extract from “Tell-Tale Heart” by Edgar Allen Poe</a:t>
            </a:r>
            <a:endParaRPr lang="en-GB"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5458" y="4365105"/>
            <a:ext cx="2249030" cy="2304256"/>
          </a:xfrm>
          <a:prstGeom prst="rect">
            <a:avLst/>
          </a:prstGeom>
        </p:spPr>
      </p:pic>
    </p:spTree>
    <p:extLst>
      <p:ext uri="{BB962C8B-B14F-4D97-AF65-F5344CB8AC3E}">
        <p14:creationId xmlns:p14="http://schemas.microsoft.com/office/powerpoint/2010/main" val="29571804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dissolve">
                                      <p:cBhvr>
                                        <p:cTn id="7" dur="500"/>
                                        <p:tgtEl>
                                          <p:spTgt spid="337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3796"/>
                                        </p:tgtEl>
                                        <p:attrNameLst>
                                          <p:attrName>style.visibility</p:attrName>
                                        </p:attrNameLst>
                                      </p:cBhvr>
                                      <p:to>
                                        <p:strVal val="visible"/>
                                      </p:to>
                                    </p:set>
                                    <p:animEffect transition="in" filter="box(out)">
                                      <p:cBhvr>
                                        <p:cTn id="12" dur="500"/>
                                        <p:tgtEl>
                                          <p:spTgt spid="337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3797"/>
                                        </p:tgtEl>
                                        <p:attrNameLst>
                                          <p:attrName>style.visibility</p:attrName>
                                        </p:attrNameLst>
                                      </p:cBhvr>
                                      <p:to>
                                        <p:strVal val="visible"/>
                                      </p:to>
                                    </p:set>
                                    <p:animEffect transition="in" filter="box(out)">
                                      <p:cBhvr>
                                        <p:cTn id="17" dur="5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nimBg="1" autoUpdateAnimBg="0"/>
      <p:bldP spid="33796" grpId="0" animBg="1" autoUpdateAnimBg="0"/>
      <p:bldP spid="33797"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2707339"/>
            <a:ext cx="3416093" cy="3367570"/>
          </a:xfrm>
          <a:prstGeom prst="rect">
            <a:avLst/>
          </a:prstGeom>
        </p:spPr>
      </p:pic>
      <p:sp>
        <p:nvSpPr>
          <p:cNvPr id="2" name="Title 1"/>
          <p:cNvSpPr>
            <a:spLocks noGrp="1"/>
          </p:cNvSpPr>
          <p:nvPr>
            <p:ph type="title"/>
          </p:nvPr>
        </p:nvSpPr>
        <p:spPr/>
        <p:txBody>
          <a:bodyPr>
            <a:normAutofit/>
          </a:bodyPr>
          <a:lstStyle/>
          <a:p>
            <a:pPr algn="l"/>
            <a:r>
              <a:rPr lang="en-GB" sz="3600" dirty="0" smtClean="0"/>
              <a:t>Magpie </a:t>
            </a:r>
            <a:r>
              <a:rPr lang="en-GB" sz="3600" dirty="0"/>
              <a:t>interesting words or phrases from the </a:t>
            </a:r>
            <a:r>
              <a:rPr lang="en-GB" sz="3600" dirty="0" smtClean="0"/>
              <a:t>short story</a:t>
            </a:r>
            <a:endParaRPr lang="en-GB" sz="3600" dirty="0"/>
          </a:p>
        </p:txBody>
      </p:sp>
      <p:sp>
        <p:nvSpPr>
          <p:cNvPr id="3" name="Content Placeholder 2"/>
          <p:cNvSpPr>
            <a:spLocks noGrp="1"/>
          </p:cNvSpPr>
          <p:nvPr>
            <p:ph idx="1"/>
          </p:nvPr>
        </p:nvSpPr>
        <p:spPr/>
        <p:txBody>
          <a:bodyPr/>
          <a:lstStyle/>
          <a:p>
            <a:r>
              <a:rPr lang="en-GB" dirty="0" smtClean="0"/>
              <a:t>Consider interesting words and phrases that you could incorporate into your own Dickensian style tale</a:t>
            </a:r>
          </a:p>
          <a:p>
            <a:r>
              <a:rPr lang="en-GB" dirty="0" smtClean="0"/>
              <a:t>Divide the words into those describing</a:t>
            </a:r>
          </a:p>
          <a:p>
            <a:pPr marL="0" indent="0">
              <a:buNone/>
            </a:pPr>
            <a:r>
              <a:rPr lang="en-GB" dirty="0"/>
              <a:t> </a:t>
            </a:r>
            <a:r>
              <a:rPr lang="en-GB" dirty="0" smtClean="0"/>
              <a:t>   themes, character and setting</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4221088"/>
            <a:ext cx="4104456" cy="2275454"/>
          </a:xfrm>
          <a:prstGeom prst="rect">
            <a:avLst/>
          </a:prstGeom>
        </p:spPr>
      </p:pic>
    </p:spTree>
    <p:extLst>
      <p:ext uri="{BB962C8B-B14F-4D97-AF65-F5344CB8AC3E}">
        <p14:creationId xmlns:p14="http://schemas.microsoft.com/office/powerpoint/2010/main" val="13273988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7290054" cy="1196752"/>
          </a:xfrm>
          <a:solidFill>
            <a:schemeClr val="accent6">
              <a:lumMod val="60000"/>
              <a:lumOff val="40000"/>
            </a:schemeClr>
          </a:solidFill>
        </p:spPr>
        <p:txBody>
          <a:bodyPr>
            <a:normAutofit/>
          </a:bodyPr>
          <a:lstStyle/>
          <a:p>
            <a:r>
              <a:rPr lang="en-GB" dirty="0" smtClean="0"/>
              <a:t>Practising How to write vividly</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633911415"/>
              </p:ext>
            </p:extLst>
          </p:nvPr>
        </p:nvGraphicFramePr>
        <p:xfrm>
          <a:off x="0" y="1037488"/>
          <a:ext cx="4061237" cy="5820512"/>
        </p:xfrm>
        <a:graphic>
          <a:graphicData uri="http://schemas.openxmlformats.org/drawingml/2006/table">
            <a:tbl>
              <a:tblPr firstRow="1" bandRow="1">
                <a:tableStyleId>{93296810-A885-4BE3-A3E7-6D5BEEA58F35}</a:tableStyleId>
              </a:tblPr>
              <a:tblGrid>
                <a:gridCol w="2354979"/>
                <a:gridCol w="1706258"/>
              </a:tblGrid>
              <a:tr h="453244">
                <a:tc>
                  <a:txBody>
                    <a:bodyPr/>
                    <a:lstStyle/>
                    <a:p>
                      <a:r>
                        <a:rPr lang="en-GB" dirty="0" smtClean="0"/>
                        <a:t>technique</a:t>
                      </a:r>
                      <a:endParaRPr lang="en-GB" dirty="0"/>
                    </a:p>
                  </a:txBody>
                  <a:tcPr marL="68580" marR="68580"/>
                </a:tc>
                <a:tc>
                  <a:txBody>
                    <a:bodyPr/>
                    <a:lstStyle/>
                    <a:p>
                      <a:r>
                        <a:rPr lang="en-GB" dirty="0" smtClean="0"/>
                        <a:t>example</a:t>
                      </a:r>
                      <a:endParaRPr lang="en-GB" dirty="0"/>
                    </a:p>
                  </a:txBody>
                  <a:tcPr marL="68580" marR="68580"/>
                </a:tc>
              </a:tr>
              <a:tr h="453244">
                <a:tc>
                  <a:txBody>
                    <a:bodyPr/>
                    <a:lstStyle/>
                    <a:p>
                      <a:r>
                        <a:rPr lang="en-GB" dirty="0" smtClean="0"/>
                        <a:t>Ellipsis/dashes/</a:t>
                      </a:r>
                    </a:p>
                    <a:p>
                      <a:r>
                        <a:rPr lang="en-GB" dirty="0" smtClean="0"/>
                        <a:t>exclamation</a:t>
                      </a:r>
                      <a:r>
                        <a:rPr lang="en-GB" baseline="0" dirty="0" smtClean="0"/>
                        <a:t> marks for effect</a:t>
                      </a:r>
                      <a:endParaRPr lang="en-GB" dirty="0"/>
                    </a:p>
                  </a:txBody>
                  <a:tcPr marL="68580" marR="68580"/>
                </a:tc>
                <a:tc>
                  <a:txBody>
                    <a:bodyPr/>
                    <a:lstStyle/>
                    <a:p>
                      <a:endParaRPr lang="en-GB"/>
                    </a:p>
                  </a:txBody>
                  <a:tcPr marL="68580" marR="68580"/>
                </a:tc>
              </a:tr>
              <a:tr h="453244">
                <a:tc>
                  <a:txBody>
                    <a:bodyPr/>
                    <a:lstStyle/>
                    <a:p>
                      <a:r>
                        <a:rPr lang="en-GB" dirty="0" smtClean="0"/>
                        <a:t>Appeal to the senses</a:t>
                      </a:r>
                      <a:endParaRPr lang="en-GB" dirty="0"/>
                    </a:p>
                  </a:txBody>
                  <a:tcPr marL="68580" marR="68580"/>
                </a:tc>
                <a:tc>
                  <a:txBody>
                    <a:bodyPr/>
                    <a:lstStyle/>
                    <a:p>
                      <a:endParaRPr lang="en-GB" dirty="0"/>
                    </a:p>
                  </a:txBody>
                  <a:tcPr marL="68580" marR="68580"/>
                </a:tc>
              </a:tr>
              <a:tr h="453244">
                <a:tc>
                  <a:txBody>
                    <a:bodyPr/>
                    <a:lstStyle/>
                    <a:p>
                      <a:r>
                        <a:rPr lang="en-GB" dirty="0" smtClean="0"/>
                        <a:t>Short sentence for impact.</a:t>
                      </a:r>
                      <a:endParaRPr lang="en-GB" dirty="0"/>
                    </a:p>
                  </a:txBody>
                  <a:tcPr marL="68580" marR="68580"/>
                </a:tc>
                <a:tc>
                  <a:txBody>
                    <a:bodyPr/>
                    <a:lstStyle/>
                    <a:p>
                      <a:endParaRPr lang="en-GB"/>
                    </a:p>
                  </a:txBody>
                  <a:tcPr marL="68580" marR="68580"/>
                </a:tc>
              </a:tr>
              <a:tr h="453244">
                <a:tc>
                  <a:txBody>
                    <a:bodyPr/>
                    <a:lstStyle/>
                    <a:p>
                      <a:r>
                        <a:rPr lang="en-GB" dirty="0" smtClean="0"/>
                        <a:t>Sense of being foreboding</a:t>
                      </a:r>
                      <a:endParaRPr lang="en-GB" dirty="0"/>
                    </a:p>
                  </a:txBody>
                  <a:tcPr marL="68580" marR="68580"/>
                </a:tc>
                <a:tc>
                  <a:txBody>
                    <a:bodyPr/>
                    <a:lstStyle/>
                    <a:p>
                      <a:endParaRPr lang="en-GB" dirty="0"/>
                    </a:p>
                  </a:txBody>
                  <a:tcPr marL="68580" marR="68580"/>
                </a:tc>
              </a:tr>
              <a:tr h="453244">
                <a:tc>
                  <a:txBody>
                    <a:bodyPr/>
                    <a:lstStyle/>
                    <a:p>
                      <a:r>
                        <a:rPr lang="en-GB" dirty="0" smtClean="0"/>
                        <a:t>Metaphor/ Simile</a:t>
                      </a:r>
                      <a:endParaRPr lang="en-GB" dirty="0"/>
                    </a:p>
                  </a:txBody>
                  <a:tcPr marL="68580" marR="68580"/>
                </a:tc>
                <a:tc>
                  <a:txBody>
                    <a:bodyPr/>
                    <a:lstStyle/>
                    <a:p>
                      <a:endParaRPr lang="en-GB"/>
                    </a:p>
                  </a:txBody>
                  <a:tcPr marL="68580" marR="68580"/>
                </a:tc>
              </a:tr>
              <a:tr h="453244">
                <a:tc>
                  <a:txBody>
                    <a:bodyPr/>
                    <a:lstStyle/>
                    <a:p>
                      <a:r>
                        <a:rPr lang="en-GB" dirty="0" smtClean="0"/>
                        <a:t>Personification</a:t>
                      </a:r>
                      <a:endParaRPr lang="en-GB" dirty="0"/>
                    </a:p>
                  </a:txBody>
                  <a:tcPr marL="68580" marR="68580"/>
                </a:tc>
                <a:tc>
                  <a:txBody>
                    <a:bodyPr/>
                    <a:lstStyle/>
                    <a:p>
                      <a:endParaRPr lang="en-GB" dirty="0"/>
                    </a:p>
                  </a:txBody>
                  <a:tcPr marL="68580" marR="68580"/>
                </a:tc>
              </a:tr>
              <a:tr h="453244">
                <a:tc>
                  <a:txBody>
                    <a:bodyPr/>
                    <a:lstStyle/>
                    <a:p>
                      <a:r>
                        <a:rPr lang="en-GB" dirty="0" smtClean="0"/>
                        <a:t>Mood/atmosphere</a:t>
                      </a:r>
                      <a:endParaRPr lang="en-GB" dirty="0"/>
                    </a:p>
                  </a:txBody>
                  <a:tcPr marL="68580" marR="68580"/>
                </a:tc>
                <a:tc>
                  <a:txBody>
                    <a:bodyPr/>
                    <a:lstStyle/>
                    <a:p>
                      <a:endParaRPr lang="en-GB" dirty="0"/>
                    </a:p>
                  </a:txBody>
                  <a:tcPr marL="68580" marR="68580"/>
                </a:tc>
              </a:tr>
              <a:tr h="453244">
                <a:tc>
                  <a:txBody>
                    <a:bodyPr/>
                    <a:lstStyle/>
                    <a:p>
                      <a:r>
                        <a:rPr lang="en-GB" dirty="0" smtClean="0"/>
                        <a:t>Show-not-tell</a:t>
                      </a:r>
                      <a:endParaRPr lang="en-GB" dirty="0"/>
                    </a:p>
                  </a:txBody>
                  <a:tcPr marL="68580" marR="68580"/>
                </a:tc>
                <a:tc>
                  <a:txBody>
                    <a:bodyPr/>
                    <a:lstStyle/>
                    <a:p>
                      <a:endParaRPr lang="en-GB" dirty="0"/>
                    </a:p>
                  </a:txBody>
                  <a:tcPr marL="68580" marR="68580"/>
                </a:tc>
              </a:tr>
              <a:tr h="453244">
                <a:tc>
                  <a:txBody>
                    <a:bodyPr/>
                    <a:lstStyle/>
                    <a:p>
                      <a:r>
                        <a:rPr lang="en-GB" dirty="0" smtClean="0"/>
                        <a:t>Pathetic fallacy</a:t>
                      </a:r>
                      <a:endParaRPr lang="en-GB" dirty="0"/>
                    </a:p>
                  </a:txBody>
                  <a:tcPr marL="68580" marR="68580"/>
                </a:tc>
                <a:tc>
                  <a:txBody>
                    <a:bodyPr/>
                    <a:lstStyle/>
                    <a:p>
                      <a:endParaRPr lang="en-GB" dirty="0"/>
                    </a:p>
                  </a:txBody>
                  <a:tcPr marL="68580" marR="68580"/>
                </a:tc>
              </a:tr>
              <a:tr h="453244">
                <a:tc>
                  <a:txBody>
                    <a:bodyPr/>
                    <a:lstStyle/>
                    <a:p>
                      <a:r>
                        <a:rPr lang="en-GB" dirty="0" smtClean="0"/>
                        <a:t>Emotive language</a:t>
                      </a:r>
                      <a:endParaRPr lang="en-GB" dirty="0"/>
                    </a:p>
                  </a:txBody>
                  <a:tcPr marL="68580" marR="68580"/>
                </a:tc>
                <a:tc>
                  <a:txBody>
                    <a:bodyPr/>
                    <a:lstStyle/>
                    <a:p>
                      <a:endParaRPr lang="en-GB" dirty="0"/>
                    </a:p>
                  </a:txBody>
                  <a:tcPr marL="68580" marR="68580"/>
                </a:tc>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1196752"/>
            <a:ext cx="5076056" cy="5653824"/>
          </a:xfrm>
          <a:prstGeom prst="rect">
            <a:avLst/>
          </a:prstGeom>
        </p:spPr>
      </p:pic>
    </p:spTree>
    <p:extLst>
      <p:ext uri="{BB962C8B-B14F-4D97-AF65-F5344CB8AC3E}">
        <p14:creationId xmlns:p14="http://schemas.microsoft.com/office/powerpoint/2010/main" val="2578429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2"/>
            </a:solidFill>
          </a:ln>
        </p:spPr>
        <p:txBody>
          <a:bodyPr/>
          <a:lstStyle/>
          <a:p>
            <a:r>
              <a:rPr lang="en-GB" dirty="0" smtClean="0"/>
              <a:t>Assessment</a:t>
            </a:r>
            <a:endParaRPr lang="en-GB" dirty="0"/>
          </a:p>
        </p:txBody>
      </p:sp>
      <p:sp>
        <p:nvSpPr>
          <p:cNvPr id="3" name="Text Placeholder 2"/>
          <p:cNvSpPr>
            <a:spLocks noGrp="1"/>
          </p:cNvSpPr>
          <p:nvPr>
            <p:ph type="body" idx="1"/>
          </p:nvPr>
        </p:nvSpPr>
        <p:spPr>
          <a:ln>
            <a:solidFill>
              <a:schemeClr val="accent2"/>
            </a:solidFill>
          </a:ln>
        </p:spPr>
        <p:txBody>
          <a:bodyPr/>
          <a:lstStyle/>
          <a:p>
            <a:r>
              <a:rPr lang="en-GB" dirty="0" smtClean="0"/>
              <a:t>Narrative Writing: Write the opening to a novel or a short story inspired by Charles Dickens</a:t>
            </a:r>
            <a:endParaRPr lang="en-GB" dirty="0"/>
          </a:p>
        </p:txBody>
      </p:sp>
    </p:spTree>
    <p:extLst>
      <p:ext uri="{BB962C8B-B14F-4D97-AF65-F5344CB8AC3E}">
        <p14:creationId xmlns:p14="http://schemas.microsoft.com/office/powerpoint/2010/main" val="20656782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040" y="692696"/>
            <a:ext cx="6965245" cy="811218"/>
          </a:xfrm>
        </p:spPr>
        <p:txBody>
          <a:bodyPr/>
          <a:lstStyle/>
          <a:p>
            <a:r>
              <a:rPr lang="en-GB" dirty="0" smtClean="0"/>
              <a:t>Planning your own story</a:t>
            </a:r>
            <a:endParaRPr lang="en-GB" dirty="0"/>
          </a:p>
        </p:txBody>
      </p:sp>
      <p:grpSp>
        <p:nvGrpSpPr>
          <p:cNvPr id="43" name="Group 42"/>
          <p:cNvGrpSpPr/>
          <p:nvPr/>
        </p:nvGrpSpPr>
        <p:grpSpPr>
          <a:xfrm>
            <a:off x="2382513" y="1453501"/>
            <a:ext cx="4177206" cy="4309679"/>
            <a:chOff x="2554920" y="2248987"/>
            <a:chExt cx="4177206" cy="4309679"/>
          </a:xfrm>
        </p:grpSpPr>
        <p:grpSp>
          <p:nvGrpSpPr>
            <p:cNvPr id="4" name="Group 3"/>
            <p:cNvGrpSpPr/>
            <p:nvPr/>
          </p:nvGrpSpPr>
          <p:grpSpPr>
            <a:xfrm>
              <a:off x="3831231" y="3716380"/>
              <a:ext cx="1721700" cy="1418351"/>
              <a:chOff x="1430666" y="1742716"/>
              <a:chExt cx="1177267" cy="1177267"/>
            </a:xfrm>
          </p:grpSpPr>
          <p:sp>
            <p:nvSpPr>
              <p:cNvPr id="5" name="Oval 4"/>
              <p:cNvSpPr/>
              <p:nvPr/>
            </p:nvSpPr>
            <p:spPr>
              <a:xfrm>
                <a:off x="1430666" y="1742716"/>
                <a:ext cx="1177267" cy="117726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Oval 4"/>
              <p:cNvSpPr/>
              <p:nvPr/>
            </p:nvSpPr>
            <p:spPr>
              <a:xfrm>
                <a:off x="1603073" y="1846754"/>
                <a:ext cx="832453" cy="8324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GB" sz="1900" kern="1200" dirty="0">
                  <a:solidFill>
                    <a:schemeClr val="tx1"/>
                  </a:solidFill>
                </a:endParaRPr>
              </a:p>
            </p:txBody>
          </p:sp>
        </p:grpSp>
        <p:grpSp>
          <p:nvGrpSpPr>
            <p:cNvPr id="7" name="Group 6"/>
            <p:cNvGrpSpPr/>
            <p:nvPr/>
          </p:nvGrpSpPr>
          <p:grpSpPr>
            <a:xfrm>
              <a:off x="4448852" y="3426255"/>
              <a:ext cx="400271" cy="263452"/>
              <a:chOff x="1819163" y="1301538"/>
              <a:chExt cx="400271" cy="263452"/>
            </a:xfrm>
          </p:grpSpPr>
          <p:sp>
            <p:nvSpPr>
              <p:cNvPr id="8" name="Right Arrow 7"/>
              <p:cNvSpPr/>
              <p:nvPr/>
            </p:nvSpPr>
            <p:spPr>
              <a:xfrm rot="16200000">
                <a:off x="1887573" y="1233128"/>
                <a:ext cx="263452" cy="400271"/>
              </a:xfrm>
              <a:prstGeom prst="rightArrow">
                <a:avLst>
                  <a:gd name="adj1" fmla="val 60000"/>
                  <a:gd name="adj2" fmla="val 50000"/>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 name="Right Arrow 6"/>
              <p:cNvSpPr/>
              <p:nvPr/>
            </p:nvSpPr>
            <p:spPr>
              <a:xfrm rot="16200000">
                <a:off x="1927091" y="1352700"/>
                <a:ext cx="184416" cy="2401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p:txBody>
          </p:sp>
        </p:grpSp>
        <p:grpSp>
          <p:nvGrpSpPr>
            <p:cNvPr id="10" name="Group 9"/>
            <p:cNvGrpSpPr/>
            <p:nvPr/>
          </p:nvGrpSpPr>
          <p:grpSpPr>
            <a:xfrm>
              <a:off x="3983366" y="2248987"/>
              <a:ext cx="1177267" cy="1177267"/>
              <a:chOff x="1430666" y="0"/>
              <a:chExt cx="1177267" cy="1177267"/>
            </a:xfrm>
          </p:grpSpPr>
          <p:sp>
            <p:nvSpPr>
              <p:cNvPr id="11" name="Oval 10"/>
              <p:cNvSpPr/>
              <p:nvPr/>
            </p:nvSpPr>
            <p:spPr>
              <a:xfrm>
                <a:off x="1430666" y="0"/>
                <a:ext cx="1177267" cy="1177267"/>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Oval 8"/>
              <p:cNvSpPr/>
              <p:nvPr/>
            </p:nvSpPr>
            <p:spPr>
              <a:xfrm>
                <a:off x="1603073" y="172407"/>
                <a:ext cx="832453" cy="8324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GB" sz="2000" kern="1200" dirty="0">
                  <a:solidFill>
                    <a:schemeClr val="tx1"/>
                  </a:solidFill>
                </a:endParaRPr>
              </a:p>
            </p:txBody>
          </p:sp>
        </p:grpSp>
        <p:grpSp>
          <p:nvGrpSpPr>
            <p:cNvPr id="13" name="Group 12"/>
            <p:cNvGrpSpPr/>
            <p:nvPr/>
          </p:nvGrpSpPr>
          <p:grpSpPr>
            <a:xfrm>
              <a:off x="5355840" y="3716380"/>
              <a:ext cx="256922" cy="400271"/>
              <a:chOff x="2598812" y="1641745"/>
              <a:chExt cx="256922" cy="400271"/>
            </a:xfrm>
          </p:grpSpPr>
          <p:sp>
            <p:nvSpPr>
              <p:cNvPr id="14" name="Right Arrow 13"/>
              <p:cNvSpPr/>
              <p:nvPr/>
            </p:nvSpPr>
            <p:spPr>
              <a:xfrm rot="19755360">
                <a:off x="2598812" y="1641745"/>
                <a:ext cx="256922" cy="400271"/>
              </a:xfrm>
              <a:prstGeom prst="rightArrow">
                <a:avLst>
                  <a:gd name="adj1" fmla="val 60000"/>
                  <a:gd name="adj2" fmla="val 50000"/>
                </a:avLst>
              </a:prstGeom>
            </p:spPr>
            <p:style>
              <a:lnRef idx="0">
                <a:schemeClr val="lt1">
                  <a:hueOff val="0"/>
                  <a:satOff val="0"/>
                  <a:lumOff val="0"/>
                  <a:alphaOff val="0"/>
                </a:schemeClr>
              </a:lnRef>
              <a:fillRef idx="1">
                <a:schemeClr val="accent2">
                  <a:hueOff val="936304"/>
                  <a:satOff val="-1168"/>
                  <a:lumOff val="275"/>
                  <a:alphaOff val="0"/>
                </a:schemeClr>
              </a:fillRef>
              <a:effectRef idx="0">
                <a:schemeClr val="accent2">
                  <a:hueOff val="936304"/>
                  <a:satOff val="-1168"/>
                  <a:lumOff val="275"/>
                  <a:alphaOff val="0"/>
                </a:schemeClr>
              </a:effectRef>
              <a:fontRef idx="minor">
                <a:schemeClr val="lt1"/>
              </a:fontRef>
            </p:style>
          </p:sp>
          <p:sp>
            <p:nvSpPr>
              <p:cNvPr id="15" name="Right Arrow 10"/>
              <p:cNvSpPr/>
              <p:nvPr/>
            </p:nvSpPr>
            <p:spPr>
              <a:xfrm rot="19755360">
                <a:off x="2604228" y="1741500"/>
                <a:ext cx="179845" cy="2401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p:txBody>
          </p:sp>
        </p:grpSp>
        <p:grpSp>
          <p:nvGrpSpPr>
            <p:cNvPr id="16" name="Group 15"/>
            <p:cNvGrpSpPr/>
            <p:nvPr/>
          </p:nvGrpSpPr>
          <p:grpSpPr>
            <a:xfrm>
              <a:off x="5554859" y="2975298"/>
              <a:ext cx="1177267" cy="1177267"/>
              <a:chOff x="2859112" y="824713"/>
              <a:chExt cx="1177267" cy="1177267"/>
            </a:xfrm>
          </p:grpSpPr>
          <p:sp>
            <p:nvSpPr>
              <p:cNvPr id="17" name="Oval 16"/>
              <p:cNvSpPr/>
              <p:nvPr/>
            </p:nvSpPr>
            <p:spPr>
              <a:xfrm>
                <a:off x="2859112" y="824713"/>
                <a:ext cx="1177267" cy="1177267"/>
              </a:xfrm>
              <a:prstGeom prst="ellipse">
                <a:avLst/>
              </a:prstGeom>
            </p:spPr>
            <p:style>
              <a:lnRef idx="2">
                <a:schemeClr val="lt1">
                  <a:hueOff val="0"/>
                  <a:satOff val="0"/>
                  <a:lumOff val="0"/>
                  <a:alphaOff val="0"/>
                </a:schemeClr>
              </a:lnRef>
              <a:fillRef idx="1">
                <a:schemeClr val="accent2">
                  <a:hueOff val="936304"/>
                  <a:satOff val="-1168"/>
                  <a:lumOff val="275"/>
                  <a:alphaOff val="0"/>
                </a:schemeClr>
              </a:fillRef>
              <a:effectRef idx="0">
                <a:schemeClr val="accent2">
                  <a:hueOff val="936304"/>
                  <a:satOff val="-1168"/>
                  <a:lumOff val="275"/>
                  <a:alphaOff val="0"/>
                </a:schemeClr>
              </a:effectRef>
              <a:fontRef idx="minor">
                <a:schemeClr val="lt1"/>
              </a:fontRef>
            </p:style>
          </p:sp>
          <p:sp>
            <p:nvSpPr>
              <p:cNvPr id="18" name="Oval 12"/>
              <p:cNvSpPr/>
              <p:nvPr/>
            </p:nvSpPr>
            <p:spPr>
              <a:xfrm>
                <a:off x="3031519" y="997120"/>
                <a:ext cx="832453" cy="8324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GB" sz="1900" kern="1200"/>
              </a:p>
            </p:txBody>
          </p:sp>
        </p:grpSp>
        <p:grpSp>
          <p:nvGrpSpPr>
            <p:cNvPr id="19" name="Group 18"/>
            <p:cNvGrpSpPr/>
            <p:nvPr/>
          </p:nvGrpSpPr>
          <p:grpSpPr>
            <a:xfrm>
              <a:off x="5362445" y="4715475"/>
              <a:ext cx="243713" cy="400271"/>
              <a:chOff x="2605646" y="2459370"/>
              <a:chExt cx="243713" cy="400271"/>
            </a:xfrm>
          </p:grpSpPr>
          <p:sp>
            <p:nvSpPr>
              <p:cNvPr id="20" name="Right Arrow 19"/>
              <p:cNvSpPr/>
              <p:nvPr/>
            </p:nvSpPr>
            <p:spPr>
              <a:xfrm rot="1754676">
                <a:off x="2605646" y="2459370"/>
                <a:ext cx="243713" cy="400271"/>
              </a:xfrm>
              <a:prstGeom prst="rightArrow">
                <a:avLst>
                  <a:gd name="adj1" fmla="val 60000"/>
                  <a:gd name="adj2" fmla="val 50000"/>
                </a:avLst>
              </a:prstGeom>
            </p:spPr>
            <p:style>
              <a:lnRef idx="0">
                <a:schemeClr val="lt1">
                  <a:hueOff val="0"/>
                  <a:satOff val="0"/>
                  <a:lumOff val="0"/>
                  <a:alphaOff val="0"/>
                </a:schemeClr>
              </a:lnRef>
              <a:fillRef idx="1">
                <a:schemeClr val="accent2">
                  <a:hueOff val="1872608"/>
                  <a:satOff val="-2336"/>
                  <a:lumOff val="549"/>
                  <a:alphaOff val="0"/>
                </a:schemeClr>
              </a:fillRef>
              <a:effectRef idx="0">
                <a:schemeClr val="accent2">
                  <a:hueOff val="1872608"/>
                  <a:satOff val="-2336"/>
                  <a:lumOff val="549"/>
                  <a:alphaOff val="0"/>
                </a:schemeClr>
              </a:effectRef>
              <a:fontRef idx="minor">
                <a:schemeClr val="lt1"/>
              </a:fontRef>
            </p:style>
          </p:sp>
          <p:sp>
            <p:nvSpPr>
              <p:cNvPr id="21" name="Right Arrow 14"/>
              <p:cNvSpPr/>
              <p:nvPr/>
            </p:nvSpPr>
            <p:spPr>
              <a:xfrm rot="1754676">
                <a:off x="2610305" y="2521564"/>
                <a:ext cx="170599" cy="2401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p:txBody>
          </p:sp>
        </p:grpSp>
        <p:grpSp>
          <p:nvGrpSpPr>
            <p:cNvPr id="22" name="Group 21"/>
            <p:cNvGrpSpPr/>
            <p:nvPr/>
          </p:nvGrpSpPr>
          <p:grpSpPr>
            <a:xfrm>
              <a:off x="5484302" y="4706422"/>
              <a:ext cx="1177267" cy="1177267"/>
              <a:chOff x="2859108" y="2474136"/>
              <a:chExt cx="1177267" cy="1177267"/>
            </a:xfrm>
          </p:grpSpPr>
          <p:sp>
            <p:nvSpPr>
              <p:cNvPr id="23" name="Oval 22"/>
              <p:cNvSpPr/>
              <p:nvPr/>
            </p:nvSpPr>
            <p:spPr>
              <a:xfrm>
                <a:off x="2859108" y="2474136"/>
                <a:ext cx="1177267" cy="1177267"/>
              </a:xfrm>
              <a:prstGeom prst="ellipse">
                <a:avLst/>
              </a:prstGeom>
            </p:spPr>
            <p:style>
              <a:lnRef idx="2">
                <a:schemeClr val="lt1">
                  <a:hueOff val="0"/>
                  <a:satOff val="0"/>
                  <a:lumOff val="0"/>
                  <a:alphaOff val="0"/>
                </a:schemeClr>
              </a:lnRef>
              <a:fillRef idx="1">
                <a:schemeClr val="accent2">
                  <a:hueOff val="1872608"/>
                  <a:satOff val="-2336"/>
                  <a:lumOff val="549"/>
                  <a:alphaOff val="0"/>
                </a:schemeClr>
              </a:fillRef>
              <a:effectRef idx="0">
                <a:schemeClr val="accent2">
                  <a:hueOff val="1872608"/>
                  <a:satOff val="-2336"/>
                  <a:lumOff val="549"/>
                  <a:alphaOff val="0"/>
                </a:schemeClr>
              </a:effectRef>
              <a:fontRef idx="minor">
                <a:schemeClr val="lt1"/>
              </a:fontRef>
            </p:style>
          </p:sp>
          <p:sp>
            <p:nvSpPr>
              <p:cNvPr id="24" name="Oval 16"/>
              <p:cNvSpPr/>
              <p:nvPr/>
            </p:nvSpPr>
            <p:spPr>
              <a:xfrm>
                <a:off x="3031515" y="2646543"/>
                <a:ext cx="832453" cy="8324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GB" sz="1900" kern="1200"/>
              </a:p>
            </p:txBody>
          </p:sp>
        </p:grpSp>
        <p:grpSp>
          <p:nvGrpSpPr>
            <p:cNvPr id="25" name="Group 24"/>
            <p:cNvGrpSpPr/>
            <p:nvPr/>
          </p:nvGrpSpPr>
          <p:grpSpPr>
            <a:xfrm>
              <a:off x="4383152" y="5129132"/>
              <a:ext cx="400271" cy="237034"/>
              <a:chOff x="1819163" y="2950007"/>
              <a:chExt cx="400271" cy="237034"/>
            </a:xfrm>
          </p:grpSpPr>
          <p:sp>
            <p:nvSpPr>
              <p:cNvPr id="26" name="Right Arrow 25"/>
              <p:cNvSpPr/>
              <p:nvPr/>
            </p:nvSpPr>
            <p:spPr>
              <a:xfrm rot="5400000">
                <a:off x="1900782" y="2868388"/>
                <a:ext cx="237034" cy="400271"/>
              </a:xfrm>
              <a:prstGeom prst="rightArrow">
                <a:avLst>
                  <a:gd name="adj1" fmla="val 60000"/>
                  <a:gd name="adj2" fmla="val 50000"/>
                </a:avLst>
              </a:prstGeom>
            </p:spPr>
            <p:style>
              <a:lnRef idx="0">
                <a:schemeClr val="lt1">
                  <a:hueOff val="0"/>
                  <a:satOff val="0"/>
                  <a:lumOff val="0"/>
                  <a:alphaOff val="0"/>
                </a:schemeClr>
              </a:lnRef>
              <a:fillRef idx="1">
                <a:schemeClr val="accent2">
                  <a:hueOff val="2808911"/>
                  <a:satOff val="-3503"/>
                  <a:lumOff val="824"/>
                  <a:alphaOff val="0"/>
                </a:schemeClr>
              </a:fillRef>
              <a:effectRef idx="0">
                <a:schemeClr val="accent2">
                  <a:hueOff val="2808911"/>
                  <a:satOff val="-3503"/>
                  <a:lumOff val="824"/>
                  <a:alphaOff val="0"/>
                </a:schemeClr>
              </a:effectRef>
              <a:fontRef idx="minor">
                <a:schemeClr val="lt1"/>
              </a:fontRef>
            </p:style>
          </p:sp>
          <p:sp>
            <p:nvSpPr>
              <p:cNvPr id="27" name="Right Arrow 18"/>
              <p:cNvSpPr/>
              <p:nvPr/>
            </p:nvSpPr>
            <p:spPr>
              <a:xfrm rot="5400000">
                <a:off x="1936337" y="2912887"/>
                <a:ext cx="165924" cy="2401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p:txBody>
          </p:sp>
        </p:grpSp>
        <p:grpSp>
          <p:nvGrpSpPr>
            <p:cNvPr id="28" name="Group 27"/>
            <p:cNvGrpSpPr/>
            <p:nvPr/>
          </p:nvGrpSpPr>
          <p:grpSpPr>
            <a:xfrm>
              <a:off x="3972537" y="5381399"/>
              <a:ext cx="1177267" cy="1177267"/>
              <a:chOff x="1430666" y="3298850"/>
              <a:chExt cx="1177267" cy="1177267"/>
            </a:xfrm>
          </p:grpSpPr>
          <p:sp>
            <p:nvSpPr>
              <p:cNvPr id="29" name="Oval 28"/>
              <p:cNvSpPr/>
              <p:nvPr/>
            </p:nvSpPr>
            <p:spPr>
              <a:xfrm>
                <a:off x="1430666" y="3298850"/>
                <a:ext cx="1177267" cy="1177267"/>
              </a:xfrm>
              <a:prstGeom prst="ellipse">
                <a:avLst/>
              </a:prstGeom>
            </p:spPr>
            <p:style>
              <a:lnRef idx="2">
                <a:schemeClr val="lt1">
                  <a:hueOff val="0"/>
                  <a:satOff val="0"/>
                  <a:lumOff val="0"/>
                  <a:alphaOff val="0"/>
                </a:schemeClr>
              </a:lnRef>
              <a:fillRef idx="1">
                <a:schemeClr val="accent2">
                  <a:hueOff val="2808911"/>
                  <a:satOff val="-3503"/>
                  <a:lumOff val="824"/>
                  <a:alphaOff val="0"/>
                </a:schemeClr>
              </a:fillRef>
              <a:effectRef idx="0">
                <a:schemeClr val="accent2">
                  <a:hueOff val="2808911"/>
                  <a:satOff val="-3503"/>
                  <a:lumOff val="824"/>
                  <a:alphaOff val="0"/>
                </a:schemeClr>
              </a:effectRef>
              <a:fontRef idx="minor">
                <a:schemeClr val="lt1"/>
              </a:fontRef>
            </p:style>
          </p:sp>
          <p:sp>
            <p:nvSpPr>
              <p:cNvPr id="30" name="Oval 20"/>
              <p:cNvSpPr/>
              <p:nvPr/>
            </p:nvSpPr>
            <p:spPr>
              <a:xfrm>
                <a:off x="1603073" y="3471257"/>
                <a:ext cx="832453" cy="8324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GB" sz="1900" kern="1200"/>
              </a:p>
            </p:txBody>
          </p:sp>
        </p:grpSp>
        <p:grpSp>
          <p:nvGrpSpPr>
            <p:cNvPr id="31" name="Group 30"/>
            <p:cNvGrpSpPr/>
            <p:nvPr/>
          </p:nvGrpSpPr>
          <p:grpSpPr>
            <a:xfrm>
              <a:off x="3685690" y="4681452"/>
              <a:ext cx="243713" cy="400271"/>
              <a:chOff x="1189240" y="2459370"/>
              <a:chExt cx="243713" cy="400271"/>
            </a:xfrm>
          </p:grpSpPr>
          <p:sp>
            <p:nvSpPr>
              <p:cNvPr id="32" name="Right Arrow 31"/>
              <p:cNvSpPr/>
              <p:nvPr/>
            </p:nvSpPr>
            <p:spPr>
              <a:xfrm rot="9045324">
                <a:off x="1189240" y="2459370"/>
                <a:ext cx="243713" cy="400271"/>
              </a:xfrm>
              <a:prstGeom prst="rightArrow">
                <a:avLst>
                  <a:gd name="adj1" fmla="val 60000"/>
                  <a:gd name="adj2" fmla="val 50000"/>
                </a:avLst>
              </a:prstGeom>
            </p:spPr>
            <p:style>
              <a:lnRef idx="0">
                <a:schemeClr val="lt1">
                  <a:hueOff val="0"/>
                  <a:satOff val="0"/>
                  <a:lumOff val="0"/>
                  <a:alphaOff val="0"/>
                </a:schemeClr>
              </a:lnRef>
              <a:fillRef idx="1">
                <a:schemeClr val="accent2">
                  <a:hueOff val="3745215"/>
                  <a:satOff val="-4671"/>
                  <a:lumOff val="1098"/>
                  <a:alphaOff val="0"/>
                </a:schemeClr>
              </a:fillRef>
              <a:effectRef idx="0">
                <a:schemeClr val="accent2">
                  <a:hueOff val="3745215"/>
                  <a:satOff val="-4671"/>
                  <a:lumOff val="1098"/>
                  <a:alphaOff val="0"/>
                </a:schemeClr>
              </a:effectRef>
              <a:fontRef idx="minor">
                <a:schemeClr val="lt1"/>
              </a:fontRef>
            </p:style>
          </p:sp>
          <p:sp>
            <p:nvSpPr>
              <p:cNvPr id="33" name="Right Arrow 22"/>
              <p:cNvSpPr/>
              <p:nvPr/>
            </p:nvSpPr>
            <p:spPr>
              <a:xfrm rot="19845324">
                <a:off x="1257695" y="2521564"/>
                <a:ext cx="170599" cy="2401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p:txBody>
          </p:sp>
        </p:grpSp>
        <p:grpSp>
          <p:nvGrpSpPr>
            <p:cNvPr id="34" name="Group 33"/>
            <p:cNvGrpSpPr/>
            <p:nvPr/>
          </p:nvGrpSpPr>
          <p:grpSpPr>
            <a:xfrm>
              <a:off x="2554923" y="4662197"/>
              <a:ext cx="1177267" cy="1177267"/>
              <a:chOff x="2223" y="2474136"/>
              <a:chExt cx="1177267" cy="1177267"/>
            </a:xfrm>
          </p:grpSpPr>
          <p:sp>
            <p:nvSpPr>
              <p:cNvPr id="35" name="Oval 34"/>
              <p:cNvSpPr/>
              <p:nvPr/>
            </p:nvSpPr>
            <p:spPr>
              <a:xfrm>
                <a:off x="2223" y="2474136"/>
                <a:ext cx="1177267" cy="1177267"/>
              </a:xfrm>
              <a:prstGeom prst="ellipse">
                <a:avLst/>
              </a:prstGeom>
            </p:spPr>
            <p:style>
              <a:lnRef idx="2">
                <a:schemeClr val="lt1">
                  <a:hueOff val="0"/>
                  <a:satOff val="0"/>
                  <a:lumOff val="0"/>
                  <a:alphaOff val="0"/>
                </a:schemeClr>
              </a:lnRef>
              <a:fillRef idx="1">
                <a:schemeClr val="accent2">
                  <a:hueOff val="3745215"/>
                  <a:satOff val="-4671"/>
                  <a:lumOff val="1098"/>
                  <a:alphaOff val="0"/>
                </a:schemeClr>
              </a:fillRef>
              <a:effectRef idx="0">
                <a:schemeClr val="accent2">
                  <a:hueOff val="3745215"/>
                  <a:satOff val="-4671"/>
                  <a:lumOff val="1098"/>
                  <a:alphaOff val="0"/>
                </a:schemeClr>
              </a:effectRef>
              <a:fontRef idx="minor">
                <a:schemeClr val="lt1"/>
              </a:fontRef>
            </p:style>
          </p:sp>
          <p:sp>
            <p:nvSpPr>
              <p:cNvPr id="36" name="Oval 24"/>
              <p:cNvSpPr/>
              <p:nvPr/>
            </p:nvSpPr>
            <p:spPr>
              <a:xfrm>
                <a:off x="174630" y="2646543"/>
                <a:ext cx="832453" cy="8324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GB" sz="1900" kern="1200"/>
              </a:p>
            </p:txBody>
          </p:sp>
        </p:grpSp>
        <p:grpSp>
          <p:nvGrpSpPr>
            <p:cNvPr id="37" name="Group 36"/>
            <p:cNvGrpSpPr/>
            <p:nvPr/>
          </p:nvGrpSpPr>
          <p:grpSpPr>
            <a:xfrm>
              <a:off x="3679085" y="3789770"/>
              <a:ext cx="256922" cy="400271"/>
              <a:chOff x="1182865" y="1641745"/>
              <a:chExt cx="256922" cy="400271"/>
            </a:xfrm>
          </p:grpSpPr>
          <p:sp>
            <p:nvSpPr>
              <p:cNvPr id="38" name="Right Arrow 37"/>
              <p:cNvSpPr/>
              <p:nvPr/>
            </p:nvSpPr>
            <p:spPr>
              <a:xfrm rot="12644640">
                <a:off x="1182865" y="1641745"/>
                <a:ext cx="256922" cy="400271"/>
              </a:xfrm>
              <a:prstGeom prst="rightArrow">
                <a:avLst>
                  <a:gd name="adj1" fmla="val 60000"/>
                  <a:gd name="adj2" fmla="val 50000"/>
                </a:avLst>
              </a:prstGeom>
            </p:spPr>
            <p:style>
              <a:lnRef idx="0">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39" name="Right Arrow 26"/>
              <p:cNvSpPr/>
              <p:nvPr/>
            </p:nvSpPr>
            <p:spPr>
              <a:xfrm rot="23444640">
                <a:off x="1254526" y="1741500"/>
                <a:ext cx="179845" cy="2401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p:txBody>
          </p:sp>
        </p:grpSp>
        <p:grpSp>
          <p:nvGrpSpPr>
            <p:cNvPr id="40" name="Group 39"/>
            <p:cNvGrpSpPr/>
            <p:nvPr/>
          </p:nvGrpSpPr>
          <p:grpSpPr>
            <a:xfrm>
              <a:off x="2554920" y="3012774"/>
              <a:ext cx="1177267" cy="1177267"/>
              <a:chOff x="2220" y="824713"/>
              <a:chExt cx="1177267" cy="1177267"/>
            </a:xfrm>
          </p:grpSpPr>
          <p:sp>
            <p:nvSpPr>
              <p:cNvPr id="41" name="Oval 40"/>
              <p:cNvSpPr/>
              <p:nvPr/>
            </p:nvSpPr>
            <p:spPr>
              <a:xfrm>
                <a:off x="2220" y="824713"/>
                <a:ext cx="1177267" cy="1177267"/>
              </a:xfrm>
              <a:prstGeom prst="ellipse">
                <a:avLst/>
              </a:prstGeom>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42" name="Oval 28"/>
              <p:cNvSpPr/>
              <p:nvPr/>
            </p:nvSpPr>
            <p:spPr>
              <a:xfrm>
                <a:off x="174627" y="997120"/>
                <a:ext cx="832453" cy="8324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GB" sz="1900" kern="1200"/>
              </a:p>
            </p:txBody>
          </p:sp>
        </p:grpSp>
      </p:grpSp>
      <p:sp>
        <p:nvSpPr>
          <p:cNvPr id="44" name="TextBox 43"/>
          <p:cNvSpPr txBox="1"/>
          <p:nvPr/>
        </p:nvSpPr>
        <p:spPr>
          <a:xfrm>
            <a:off x="4076790" y="3445403"/>
            <a:ext cx="774571" cy="369332"/>
          </a:xfrm>
          <a:prstGeom prst="rect">
            <a:avLst/>
          </a:prstGeom>
          <a:noFill/>
        </p:spPr>
        <p:txBody>
          <a:bodyPr wrap="none" rtlCol="0">
            <a:spAutoFit/>
          </a:bodyPr>
          <a:lstStyle/>
          <a:p>
            <a:r>
              <a:rPr lang="en-GB" b="1" dirty="0" smtClean="0"/>
              <a:t>Genre</a:t>
            </a:r>
            <a:endParaRPr lang="en-GB" b="1" dirty="0"/>
          </a:p>
        </p:txBody>
      </p:sp>
      <p:sp>
        <p:nvSpPr>
          <p:cNvPr id="45" name="TextBox 44"/>
          <p:cNvSpPr txBox="1"/>
          <p:nvPr/>
        </p:nvSpPr>
        <p:spPr>
          <a:xfrm>
            <a:off x="3983366" y="1868462"/>
            <a:ext cx="867995" cy="369332"/>
          </a:xfrm>
          <a:prstGeom prst="rect">
            <a:avLst/>
          </a:prstGeom>
          <a:noFill/>
        </p:spPr>
        <p:txBody>
          <a:bodyPr wrap="none" rtlCol="0">
            <a:spAutoFit/>
          </a:bodyPr>
          <a:lstStyle/>
          <a:p>
            <a:r>
              <a:rPr lang="en-GB" b="1" dirty="0" smtClean="0"/>
              <a:t>Setting</a:t>
            </a:r>
            <a:endParaRPr lang="en-GB" b="1" dirty="0"/>
          </a:p>
        </p:txBody>
      </p:sp>
      <p:sp>
        <p:nvSpPr>
          <p:cNvPr id="46" name="TextBox 45"/>
          <p:cNvSpPr txBox="1"/>
          <p:nvPr/>
        </p:nvSpPr>
        <p:spPr>
          <a:xfrm>
            <a:off x="5319815" y="2587409"/>
            <a:ext cx="1240019" cy="369332"/>
          </a:xfrm>
          <a:prstGeom prst="rect">
            <a:avLst/>
          </a:prstGeom>
          <a:noFill/>
        </p:spPr>
        <p:txBody>
          <a:bodyPr wrap="none" rtlCol="0">
            <a:spAutoFit/>
          </a:bodyPr>
          <a:lstStyle/>
          <a:p>
            <a:r>
              <a:rPr lang="en-GB" b="1" dirty="0" smtClean="0"/>
              <a:t>Characters</a:t>
            </a:r>
            <a:endParaRPr lang="en-GB" b="1" dirty="0"/>
          </a:p>
        </p:txBody>
      </p:sp>
      <p:sp>
        <p:nvSpPr>
          <p:cNvPr id="47" name="TextBox 46"/>
          <p:cNvSpPr txBox="1"/>
          <p:nvPr/>
        </p:nvSpPr>
        <p:spPr>
          <a:xfrm>
            <a:off x="5408269" y="4268145"/>
            <a:ext cx="1063112" cy="646331"/>
          </a:xfrm>
          <a:prstGeom prst="rect">
            <a:avLst/>
          </a:prstGeom>
          <a:noFill/>
        </p:spPr>
        <p:txBody>
          <a:bodyPr wrap="none" rtlCol="0">
            <a:spAutoFit/>
          </a:bodyPr>
          <a:lstStyle/>
          <a:p>
            <a:r>
              <a:rPr lang="en-GB" b="1" dirty="0" smtClean="0"/>
              <a:t>Themes/</a:t>
            </a:r>
          </a:p>
          <a:p>
            <a:r>
              <a:rPr lang="en-GB" b="1" dirty="0" smtClean="0"/>
              <a:t>message</a:t>
            </a:r>
            <a:endParaRPr lang="en-GB" b="1" dirty="0"/>
          </a:p>
        </p:txBody>
      </p:sp>
      <p:sp>
        <p:nvSpPr>
          <p:cNvPr id="48" name="TextBox 47"/>
          <p:cNvSpPr txBox="1"/>
          <p:nvPr/>
        </p:nvSpPr>
        <p:spPr>
          <a:xfrm>
            <a:off x="3774601" y="5043978"/>
            <a:ext cx="1286314" cy="369332"/>
          </a:xfrm>
          <a:prstGeom prst="rect">
            <a:avLst/>
          </a:prstGeom>
          <a:noFill/>
        </p:spPr>
        <p:txBody>
          <a:bodyPr wrap="none" rtlCol="0">
            <a:spAutoFit/>
          </a:bodyPr>
          <a:lstStyle/>
          <a:p>
            <a:r>
              <a:rPr lang="en-GB" b="1" dirty="0" smtClean="0"/>
              <a:t>Techniques</a:t>
            </a:r>
            <a:endParaRPr lang="en-GB" b="1" dirty="0"/>
          </a:p>
        </p:txBody>
      </p:sp>
      <p:sp>
        <p:nvSpPr>
          <p:cNvPr id="49" name="TextBox 48"/>
          <p:cNvSpPr txBox="1"/>
          <p:nvPr/>
        </p:nvSpPr>
        <p:spPr>
          <a:xfrm>
            <a:off x="2331623" y="4180829"/>
            <a:ext cx="1365137" cy="646331"/>
          </a:xfrm>
          <a:prstGeom prst="rect">
            <a:avLst/>
          </a:prstGeom>
          <a:noFill/>
        </p:spPr>
        <p:txBody>
          <a:bodyPr wrap="square" rtlCol="0">
            <a:spAutoFit/>
          </a:bodyPr>
          <a:lstStyle/>
          <a:p>
            <a:r>
              <a:rPr lang="en-GB" b="1" dirty="0" smtClean="0"/>
              <a:t>Mood/</a:t>
            </a:r>
          </a:p>
          <a:p>
            <a:r>
              <a:rPr lang="en-GB" b="1" dirty="0" smtClean="0"/>
              <a:t>atmosphere</a:t>
            </a:r>
            <a:endParaRPr lang="en-GB" b="1" dirty="0"/>
          </a:p>
        </p:txBody>
      </p:sp>
      <p:sp>
        <p:nvSpPr>
          <p:cNvPr id="50" name="TextBox 49"/>
          <p:cNvSpPr txBox="1"/>
          <p:nvPr/>
        </p:nvSpPr>
        <p:spPr>
          <a:xfrm>
            <a:off x="2411727" y="2478846"/>
            <a:ext cx="1223412" cy="646331"/>
          </a:xfrm>
          <a:prstGeom prst="rect">
            <a:avLst/>
          </a:prstGeom>
          <a:noFill/>
        </p:spPr>
        <p:txBody>
          <a:bodyPr wrap="none" rtlCol="0">
            <a:spAutoFit/>
          </a:bodyPr>
          <a:lstStyle/>
          <a:p>
            <a:r>
              <a:rPr lang="en-GB" b="1" dirty="0" smtClean="0"/>
              <a:t>Plot</a:t>
            </a:r>
          </a:p>
          <a:p>
            <a:r>
              <a:rPr lang="en-GB" b="1" dirty="0" smtClean="0"/>
              <a:t>(Structure)</a:t>
            </a:r>
            <a:endParaRPr lang="en-GB" b="1" dirty="0"/>
          </a:p>
        </p:txBody>
      </p:sp>
      <p:sp>
        <p:nvSpPr>
          <p:cNvPr id="51" name="TextBox 50"/>
          <p:cNvSpPr txBox="1"/>
          <p:nvPr/>
        </p:nvSpPr>
        <p:spPr>
          <a:xfrm>
            <a:off x="504709" y="6021288"/>
            <a:ext cx="8344015" cy="646331"/>
          </a:xfrm>
          <a:prstGeom prst="rect">
            <a:avLst/>
          </a:prstGeom>
          <a:solidFill>
            <a:schemeClr val="bg2"/>
          </a:solidFill>
          <a:ln>
            <a:solidFill>
              <a:schemeClr val="accent2"/>
            </a:solidFill>
          </a:ln>
        </p:spPr>
        <p:txBody>
          <a:bodyPr wrap="none" rtlCol="0">
            <a:spAutoFit/>
          </a:bodyPr>
          <a:lstStyle/>
          <a:p>
            <a:r>
              <a:rPr lang="en-GB" dirty="0" smtClean="0"/>
              <a:t>What “</a:t>
            </a:r>
            <a:r>
              <a:rPr lang="en-GB" dirty="0" err="1" smtClean="0"/>
              <a:t>magpied</a:t>
            </a:r>
            <a:r>
              <a:rPr lang="en-GB" dirty="0" smtClean="0"/>
              <a:t>” vocabulary could you use to create a Dickensian feel to your story? </a:t>
            </a:r>
          </a:p>
          <a:p>
            <a:r>
              <a:rPr lang="en-GB" dirty="0" smtClean="0"/>
              <a:t>How will you open and close your narrative?</a:t>
            </a:r>
            <a:endParaRPr lang="en-GB" dirty="0"/>
          </a:p>
        </p:txBody>
      </p:sp>
    </p:spTree>
    <p:extLst>
      <p:ext uri="{BB962C8B-B14F-4D97-AF65-F5344CB8AC3E}">
        <p14:creationId xmlns:p14="http://schemas.microsoft.com/office/powerpoint/2010/main" val="28419921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3534" t="16835" r="24739" b="23535"/>
          <a:stretch/>
        </p:blipFill>
        <p:spPr bwMode="auto">
          <a:xfrm>
            <a:off x="899592" y="836712"/>
            <a:ext cx="7344816"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5928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2"/>
            </a:solidFill>
          </a:ln>
        </p:spPr>
        <p:txBody>
          <a:bodyPr/>
          <a:lstStyle/>
          <a:p>
            <a:r>
              <a:rPr lang="en-GB" dirty="0" smtClean="0"/>
              <a:t>HW: Research Dickens</a:t>
            </a:r>
            <a:endParaRPr lang="en-GB" dirty="0"/>
          </a:p>
        </p:txBody>
      </p:sp>
      <p:sp>
        <p:nvSpPr>
          <p:cNvPr id="3" name="Content Placeholder 2"/>
          <p:cNvSpPr>
            <a:spLocks noGrp="1"/>
          </p:cNvSpPr>
          <p:nvPr>
            <p:ph idx="1"/>
          </p:nvPr>
        </p:nvSpPr>
        <p:spPr>
          <a:xfrm>
            <a:off x="1475656" y="2276872"/>
            <a:ext cx="6196405" cy="3603812"/>
          </a:xfrm>
          <a:ln>
            <a:solidFill>
              <a:schemeClr val="accent2"/>
            </a:solidFill>
          </a:ln>
        </p:spPr>
        <p:txBody>
          <a:bodyPr/>
          <a:lstStyle/>
          <a:p>
            <a:r>
              <a:rPr lang="en-GB" dirty="0" smtClean="0"/>
              <a:t>His life</a:t>
            </a:r>
            <a:endParaRPr lang="en-GB" dirty="0" smtClean="0"/>
          </a:p>
          <a:p>
            <a:r>
              <a:rPr lang="en-GB" dirty="0" smtClean="0"/>
              <a:t>His </a:t>
            </a:r>
            <a:r>
              <a:rPr lang="en-GB" dirty="0" smtClean="0"/>
              <a:t>works </a:t>
            </a:r>
            <a:endParaRPr lang="en-GB" dirty="0" smtClean="0"/>
          </a:p>
          <a:p>
            <a:r>
              <a:rPr lang="en-GB" dirty="0" smtClean="0"/>
              <a:t>His beliefs</a:t>
            </a:r>
          </a:p>
          <a:p>
            <a:r>
              <a:rPr lang="en-GB" dirty="0" smtClean="0"/>
              <a:t>Life </a:t>
            </a:r>
            <a:r>
              <a:rPr lang="en-GB" smtClean="0"/>
              <a:t>in Victorian </a:t>
            </a:r>
            <a:r>
              <a:rPr lang="en-GB" smtClean="0"/>
              <a:t>London</a:t>
            </a:r>
            <a:endParaRPr lang="en-GB"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2936" y="2261419"/>
            <a:ext cx="3681064" cy="3040316"/>
          </a:xfrm>
          <a:prstGeom prst="rect">
            <a:avLst/>
          </a:prstGeom>
        </p:spPr>
      </p:pic>
    </p:spTree>
    <p:extLst>
      <p:ext uri="{BB962C8B-B14F-4D97-AF65-F5344CB8AC3E}">
        <p14:creationId xmlns:p14="http://schemas.microsoft.com/office/powerpoint/2010/main" val="21470792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667202"/>
          </a:xfrm>
        </p:spPr>
        <p:txBody>
          <a:bodyPr>
            <a:normAutofit fontScale="90000"/>
          </a:bodyPr>
          <a:lstStyle/>
          <a:p>
            <a:r>
              <a:rPr lang="en-GB" dirty="0" err="1" smtClean="0"/>
              <a:t>SPaG</a:t>
            </a:r>
            <a:endParaRPr lang="en-GB" dirty="0"/>
          </a:p>
        </p:txBody>
      </p:sp>
      <p:sp>
        <p:nvSpPr>
          <p:cNvPr id="3" name="Content Placeholder 2"/>
          <p:cNvSpPr>
            <a:spLocks noGrp="1"/>
          </p:cNvSpPr>
          <p:nvPr>
            <p:ph idx="1"/>
          </p:nvPr>
        </p:nvSpPr>
        <p:spPr/>
        <p:txBody>
          <a:bodyPr/>
          <a:lstStyle/>
          <a:p>
            <a:endParaRPr lang="en-GB"/>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614" t="36267" r="24900" b="10811"/>
          <a:stretch/>
        </p:blipFill>
        <p:spPr bwMode="auto">
          <a:xfrm>
            <a:off x="971600" y="1484784"/>
            <a:ext cx="7277837" cy="4680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4065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2"/>
            </a:solidFill>
          </a:ln>
        </p:spPr>
        <p:txBody>
          <a:bodyPr>
            <a:normAutofit fontScale="90000"/>
          </a:bodyPr>
          <a:lstStyle/>
          <a:p>
            <a:r>
              <a:rPr lang="en-GB" dirty="0" smtClean="0"/>
              <a:t>How does Dickens appeal to the senses in this description?</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38706623"/>
              </p:ext>
            </p:extLst>
          </p:nvPr>
        </p:nvGraphicFramePr>
        <p:xfrm>
          <a:off x="1475656" y="2132856"/>
          <a:ext cx="6196013" cy="3657600"/>
        </p:xfrm>
        <a:graphic>
          <a:graphicData uri="http://schemas.openxmlformats.org/drawingml/2006/table">
            <a:tbl>
              <a:tblPr firstRow="1" bandRow="1">
                <a:tableStyleId>{21E4AEA4-8DFA-4A89-87EB-49C32662AFE0}</a:tableStyleId>
              </a:tblPr>
              <a:tblGrid>
                <a:gridCol w="6196013"/>
              </a:tblGrid>
              <a:tr h="370840">
                <a:tc>
                  <a:txBody>
                    <a:bodyPr/>
                    <a:lstStyle/>
                    <a:p>
                      <a:r>
                        <a:rPr lang="en-GB" dirty="0" smtClean="0"/>
                        <a:t>Sight</a:t>
                      </a:r>
                    </a:p>
                    <a:p>
                      <a:endParaRPr lang="en-GB" dirty="0" smtClean="0"/>
                    </a:p>
                    <a:p>
                      <a:endParaRPr lang="en-GB" dirty="0"/>
                    </a:p>
                  </a:txBody>
                  <a:tcPr/>
                </a:tc>
              </a:tr>
              <a:tr h="370840">
                <a:tc>
                  <a:txBody>
                    <a:bodyPr/>
                    <a:lstStyle/>
                    <a:p>
                      <a:r>
                        <a:rPr lang="en-GB" dirty="0" smtClean="0"/>
                        <a:t>Smell</a:t>
                      </a:r>
                    </a:p>
                    <a:p>
                      <a:endParaRPr lang="en-GB" dirty="0" smtClean="0"/>
                    </a:p>
                    <a:p>
                      <a:endParaRPr lang="en-GB" dirty="0"/>
                    </a:p>
                  </a:txBody>
                  <a:tcPr/>
                </a:tc>
              </a:tr>
              <a:tr h="370840">
                <a:tc>
                  <a:txBody>
                    <a:bodyPr/>
                    <a:lstStyle/>
                    <a:p>
                      <a:r>
                        <a:rPr lang="en-GB" dirty="0" smtClean="0"/>
                        <a:t>Sound </a:t>
                      </a:r>
                    </a:p>
                    <a:p>
                      <a:endParaRPr lang="en-GB" dirty="0" smtClean="0"/>
                    </a:p>
                    <a:p>
                      <a:endParaRPr lang="en-GB" dirty="0"/>
                    </a:p>
                  </a:txBody>
                  <a:tcPr/>
                </a:tc>
              </a:tr>
              <a:tr h="370840">
                <a:tc>
                  <a:txBody>
                    <a:bodyPr/>
                    <a:lstStyle/>
                    <a:p>
                      <a:r>
                        <a:rPr lang="en-GB" dirty="0" smtClean="0"/>
                        <a:t>Touch</a:t>
                      </a:r>
                    </a:p>
                    <a:p>
                      <a:endParaRPr lang="en-GB" dirty="0" smtClean="0"/>
                    </a:p>
                    <a:p>
                      <a:endParaRPr lang="en-GB" dirty="0"/>
                    </a:p>
                  </a:txBody>
                  <a:tcPr/>
                </a:tc>
              </a:tr>
            </a:tbl>
          </a:graphicData>
        </a:graphic>
      </p:graphicFrame>
      <p:sp>
        <p:nvSpPr>
          <p:cNvPr id="6" name="TextBox 5"/>
          <p:cNvSpPr txBox="1"/>
          <p:nvPr/>
        </p:nvSpPr>
        <p:spPr>
          <a:xfrm>
            <a:off x="2627784" y="5834220"/>
            <a:ext cx="3748142" cy="369332"/>
          </a:xfrm>
          <a:prstGeom prst="rect">
            <a:avLst/>
          </a:prstGeom>
          <a:noFill/>
          <a:ln>
            <a:solidFill>
              <a:schemeClr val="accent2"/>
            </a:solidFill>
          </a:ln>
        </p:spPr>
        <p:txBody>
          <a:bodyPr wrap="none" rtlCol="0">
            <a:spAutoFit/>
          </a:bodyPr>
          <a:lstStyle/>
          <a:p>
            <a:r>
              <a:rPr lang="en-GB" dirty="0" smtClean="0"/>
              <a:t>What other techniques does he use?</a:t>
            </a:r>
            <a:endParaRPr lang="en-GB" dirty="0"/>
          </a:p>
        </p:txBody>
      </p:sp>
    </p:spTree>
    <p:extLst>
      <p:ext uri="{BB962C8B-B14F-4D97-AF65-F5344CB8AC3E}">
        <p14:creationId xmlns:p14="http://schemas.microsoft.com/office/powerpoint/2010/main" val="4211201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801" t="15647" r="1899" b="14170"/>
          <a:stretch/>
        </p:blipFill>
        <p:spPr bwMode="auto">
          <a:xfrm>
            <a:off x="179512" y="332656"/>
            <a:ext cx="8784976" cy="640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7305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2"/>
            </a:solidFill>
          </a:ln>
        </p:spPr>
        <p:txBody>
          <a:bodyPr>
            <a:normAutofit fontScale="90000"/>
          </a:bodyPr>
          <a:lstStyle/>
          <a:p>
            <a:r>
              <a:rPr lang="en-GB" dirty="0" smtClean="0"/>
              <a:t>Write 5-6 sentences to appeal to the senses of your reader</a:t>
            </a:r>
            <a:endParaRPr lang="en-GB" dirty="0"/>
          </a:p>
        </p:txBody>
      </p:sp>
      <p:sp>
        <p:nvSpPr>
          <p:cNvPr id="3" name="Content Placeholder 2"/>
          <p:cNvSpPr>
            <a:spLocks noGrp="1"/>
          </p:cNvSpPr>
          <p:nvPr>
            <p:ph idx="1"/>
          </p:nvPr>
        </p:nvSpPr>
        <p:spPr>
          <a:xfrm>
            <a:off x="1115616" y="2119256"/>
            <a:ext cx="6912768" cy="3830023"/>
          </a:xfrm>
        </p:spPr>
        <p:txBody>
          <a:bodyPr>
            <a:normAutofit lnSpcReduction="10000"/>
          </a:bodyPr>
          <a:lstStyle/>
          <a:p>
            <a:r>
              <a:rPr lang="en-GB" dirty="0" smtClean="0"/>
              <a:t>Ideas if you’re stuck:</a:t>
            </a:r>
          </a:p>
          <a:p>
            <a:pPr lvl="1"/>
            <a:r>
              <a:rPr lang="en-GB" dirty="0" smtClean="0"/>
              <a:t>A Saturday lunchtime in a crowded fast-food restaurant</a:t>
            </a:r>
          </a:p>
          <a:p>
            <a:pPr lvl="1"/>
            <a:r>
              <a:rPr lang="en-GB" dirty="0" smtClean="0"/>
              <a:t>A football match</a:t>
            </a:r>
          </a:p>
          <a:p>
            <a:pPr lvl="1"/>
            <a:r>
              <a:rPr lang="en-GB" dirty="0" smtClean="0"/>
              <a:t>A beach on August bank holiday weekend</a:t>
            </a:r>
          </a:p>
          <a:p>
            <a:pPr lvl="1"/>
            <a:r>
              <a:rPr lang="en-GB" dirty="0" smtClean="0"/>
              <a:t>A music festival</a:t>
            </a:r>
          </a:p>
          <a:p>
            <a:pPr marL="365760" lvl="1" indent="0">
              <a:buNone/>
            </a:pPr>
            <a:endParaRPr lang="en-GB" dirty="0" smtClean="0"/>
          </a:p>
          <a:p>
            <a:pPr marL="0" lvl="1" indent="0">
              <a:buNone/>
            </a:pPr>
            <a:r>
              <a:rPr lang="en-GB" sz="2400" dirty="0">
                <a:solidFill>
                  <a:srgbClr val="C00000"/>
                </a:solidFill>
              </a:rPr>
              <a:t>Banned phrases:  (All)I </a:t>
            </a:r>
            <a:r>
              <a:rPr lang="en-GB" sz="2400" dirty="0" smtClean="0">
                <a:solidFill>
                  <a:srgbClr val="C00000"/>
                </a:solidFill>
              </a:rPr>
              <a:t>could see/taste/ hear/ feel…</a:t>
            </a:r>
          </a:p>
          <a:p>
            <a:pPr marL="0" lvl="1" indent="0">
              <a:buNone/>
            </a:pPr>
            <a:r>
              <a:rPr lang="en-GB" sz="2400" dirty="0" smtClean="0">
                <a:solidFill>
                  <a:srgbClr val="C00000"/>
                </a:solidFill>
              </a:rPr>
              <a:t>Challenge: make sure you vary your sentence types/starters</a:t>
            </a:r>
          </a:p>
          <a:p>
            <a:pPr marL="0" lvl="1" indent="0">
              <a:buNone/>
            </a:pPr>
            <a:endParaRPr lang="en-GB" sz="2400" dirty="0">
              <a:solidFill>
                <a:srgbClr val="FF0000"/>
              </a:solidFill>
            </a:endParaRPr>
          </a:p>
          <a:p>
            <a:pPr marL="0" lvl="1" indent="0">
              <a:buNone/>
            </a:pPr>
            <a:endParaRPr lang="en-GB" sz="2400" dirty="0">
              <a:solidFill>
                <a:srgbClr val="FF0000"/>
              </a:solidFill>
            </a:endParaRPr>
          </a:p>
        </p:txBody>
      </p:sp>
    </p:spTree>
    <p:extLst>
      <p:ext uri="{BB962C8B-B14F-4D97-AF65-F5344CB8AC3E}">
        <p14:creationId xmlns:p14="http://schemas.microsoft.com/office/powerpoint/2010/main" val="2027319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739210"/>
          </a:xfrm>
        </p:spPr>
        <p:txBody>
          <a:bodyPr>
            <a:normAutofit fontScale="90000"/>
          </a:bodyPr>
          <a:lstStyle/>
          <a:p>
            <a:r>
              <a:rPr lang="en-GB" dirty="0" smtClean="0"/>
              <a:t>Varying Sentences</a:t>
            </a:r>
            <a:endParaRPr lang="en-GB" dirty="0"/>
          </a:p>
        </p:txBody>
      </p:sp>
      <p:sp>
        <p:nvSpPr>
          <p:cNvPr id="3" name="Content Placeholder 2"/>
          <p:cNvSpPr>
            <a:spLocks noGrp="1"/>
          </p:cNvSpPr>
          <p:nvPr>
            <p:ph idx="1"/>
          </p:nvPr>
        </p:nvSpPr>
        <p:spPr>
          <a:xfrm>
            <a:off x="971600" y="1428736"/>
            <a:ext cx="7056784" cy="4972072"/>
          </a:xfrm>
        </p:spPr>
        <p:txBody>
          <a:bodyPr>
            <a:normAutofit/>
          </a:bodyPr>
          <a:lstStyle/>
          <a:p>
            <a:r>
              <a:rPr lang="en-GB" b="1" dirty="0" smtClean="0">
                <a:solidFill>
                  <a:srgbClr val="C00000"/>
                </a:solidFill>
              </a:rPr>
              <a:t>Simple Sentences – a sentence that contains one clause:</a:t>
            </a:r>
          </a:p>
          <a:p>
            <a:pPr marL="0" indent="0">
              <a:buNone/>
            </a:pPr>
            <a:r>
              <a:rPr lang="en-GB" b="1" dirty="0" smtClean="0"/>
              <a:t>    My hands were shaking.</a:t>
            </a:r>
            <a:endParaRPr lang="en-GB" b="1" i="1" dirty="0" smtClean="0"/>
          </a:p>
          <a:p>
            <a:r>
              <a:rPr lang="en-GB" b="1" dirty="0" smtClean="0">
                <a:solidFill>
                  <a:srgbClr val="C00000"/>
                </a:solidFill>
              </a:rPr>
              <a:t>Compound Sentences – a sentence that joins two main clauses together using a connective:</a:t>
            </a:r>
          </a:p>
          <a:p>
            <a:pPr>
              <a:buNone/>
            </a:pPr>
            <a:r>
              <a:rPr lang="en-GB" b="1" dirty="0" smtClean="0"/>
              <a:t>	My hands were shaking and a bead of sweat ran down my cheek.</a:t>
            </a:r>
          </a:p>
          <a:p>
            <a:r>
              <a:rPr lang="en-GB" b="1" dirty="0" smtClean="0">
                <a:solidFill>
                  <a:srgbClr val="C00000"/>
                </a:solidFill>
              </a:rPr>
              <a:t>Complex Sentences – a sentence that contains two clauses however the subordinate clause is reliant on the main clause:</a:t>
            </a:r>
          </a:p>
          <a:p>
            <a:pPr>
              <a:buNone/>
            </a:pPr>
            <a:r>
              <a:rPr lang="en-GB" b="1" dirty="0" smtClean="0">
                <a:solidFill>
                  <a:srgbClr val="FF0000"/>
                </a:solidFill>
              </a:rPr>
              <a:t>	</a:t>
            </a:r>
            <a:r>
              <a:rPr lang="en-GB" b="1" dirty="0" smtClean="0"/>
              <a:t>Although my hands were shaking and sweat ran down my cheek, I forced myself to continue</a:t>
            </a:r>
          </a:p>
          <a:p>
            <a:endParaRPr lang="en-GB" dirty="0">
              <a:solidFill>
                <a:srgbClr val="FF0000"/>
              </a:solidFill>
            </a:endParaRPr>
          </a:p>
        </p:txBody>
      </p:sp>
    </p:spTree>
    <p:extLst>
      <p:ext uri="{BB962C8B-B14F-4D97-AF65-F5344CB8AC3E}">
        <p14:creationId xmlns:p14="http://schemas.microsoft.com/office/powerpoint/2010/main" val="2530891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667202"/>
          </a:xfrm>
        </p:spPr>
        <p:txBody>
          <a:bodyPr>
            <a:normAutofit fontScale="90000"/>
          </a:bodyPr>
          <a:lstStyle/>
          <a:p>
            <a:r>
              <a:rPr lang="en-GB" dirty="0" smtClean="0"/>
              <a:t>Varying Sentence Openings</a:t>
            </a:r>
            <a:endParaRPr lang="en-GB" dirty="0"/>
          </a:p>
        </p:txBody>
      </p:sp>
      <p:sp>
        <p:nvSpPr>
          <p:cNvPr id="3" name="Content Placeholder 2"/>
          <p:cNvSpPr>
            <a:spLocks noGrp="1"/>
          </p:cNvSpPr>
          <p:nvPr>
            <p:ph idx="1"/>
          </p:nvPr>
        </p:nvSpPr>
        <p:spPr>
          <a:xfrm>
            <a:off x="971600" y="1500150"/>
            <a:ext cx="7200800" cy="5357850"/>
          </a:xfrm>
        </p:spPr>
        <p:txBody>
          <a:bodyPr>
            <a:normAutofit/>
          </a:bodyPr>
          <a:lstStyle/>
          <a:p>
            <a:r>
              <a:rPr lang="en-GB" sz="2200" b="1" dirty="0" smtClean="0">
                <a:solidFill>
                  <a:srgbClr val="C00000"/>
                </a:solidFill>
              </a:rPr>
              <a:t>Start with a verb (“-</a:t>
            </a:r>
            <a:r>
              <a:rPr lang="en-GB" sz="2200" b="1" dirty="0" err="1" smtClean="0">
                <a:solidFill>
                  <a:srgbClr val="C00000"/>
                </a:solidFill>
              </a:rPr>
              <a:t>ing</a:t>
            </a:r>
            <a:r>
              <a:rPr lang="en-GB" sz="2200" b="1" dirty="0" smtClean="0">
                <a:solidFill>
                  <a:srgbClr val="C00000"/>
                </a:solidFill>
              </a:rPr>
              <a:t>”)</a:t>
            </a:r>
          </a:p>
          <a:p>
            <a:pPr>
              <a:buNone/>
            </a:pPr>
            <a:r>
              <a:rPr lang="en-GB" sz="2200" b="1" dirty="0" smtClean="0"/>
              <a:t>	</a:t>
            </a:r>
            <a:r>
              <a:rPr lang="en-GB" sz="2200" b="1" i="1" dirty="0" smtClean="0"/>
              <a:t>Smashing against the bottom of the rocks, the waves sent white foam shooting into the air.</a:t>
            </a:r>
          </a:p>
          <a:p>
            <a:r>
              <a:rPr lang="en-GB" sz="2200" b="1" dirty="0" smtClean="0">
                <a:solidFill>
                  <a:srgbClr val="C00000"/>
                </a:solidFill>
              </a:rPr>
              <a:t>Start with “as” or “while” (prepositions – you can also use prepositions like under, behind, before etc …)</a:t>
            </a:r>
          </a:p>
          <a:p>
            <a:pPr>
              <a:buNone/>
            </a:pPr>
            <a:r>
              <a:rPr lang="en-GB" sz="2200" b="1" dirty="0" smtClean="0"/>
              <a:t>	</a:t>
            </a:r>
            <a:r>
              <a:rPr lang="en-GB" sz="2200" b="1" i="1" dirty="0" smtClean="0"/>
              <a:t>As the skies darkened, raindrops began to pour down.  </a:t>
            </a:r>
          </a:p>
          <a:p>
            <a:pPr>
              <a:buNone/>
            </a:pPr>
            <a:r>
              <a:rPr lang="en-GB" sz="2200" b="1" i="1" dirty="0" smtClean="0"/>
              <a:t>	While the gulls screamed overhead, a lonely dog raced along the wet sand.  </a:t>
            </a:r>
          </a:p>
          <a:p>
            <a:r>
              <a:rPr lang="en-GB" sz="2200" b="1" dirty="0" smtClean="0">
                <a:solidFill>
                  <a:srgbClr val="C00000"/>
                </a:solidFill>
              </a:rPr>
              <a:t>Start with an adjective</a:t>
            </a:r>
          </a:p>
          <a:p>
            <a:pPr>
              <a:buNone/>
            </a:pPr>
            <a:r>
              <a:rPr lang="en-GB" sz="2200" b="1" dirty="0" smtClean="0">
                <a:solidFill>
                  <a:srgbClr val="FF0000"/>
                </a:solidFill>
              </a:rPr>
              <a:t>	</a:t>
            </a:r>
            <a:r>
              <a:rPr lang="en-GB" sz="2200" b="1" i="1" dirty="0" smtClean="0"/>
              <a:t>Grotesque images danced before my eyes.</a:t>
            </a:r>
          </a:p>
          <a:p>
            <a:r>
              <a:rPr lang="en-GB" sz="2200" b="1" dirty="0" smtClean="0">
                <a:solidFill>
                  <a:srgbClr val="C00000"/>
                </a:solidFill>
              </a:rPr>
              <a:t>Start with an adverb </a:t>
            </a:r>
            <a:endParaRPr lang="en-GB" sz="2200" b="1" dirty="0" smtClean="0">
              <a:solidFill>
                <a:srgbClr val="7030A0"/>
              </a:solidFill>
            </a:endParaRPr>
          </a:p>
          <a:p>
            <a:pPr>
              <a:buNone/>
            </a:pPr>
            <a:r>
              <a:rPr lang="en-GB" sz="2200" b="1" dirty="0" smtClean="0">
                <a:solidFill>
                  <a:srgbClr val="FF0000"/>
                </a:solidFill>
              </a:rPr>
              <a:t>	</a:t>
            </a:r>
            <a:r>
              <a:rPr lang="en-GB" sz="2200" b="1" i="1" dirty="0" smtClean="0"/>
              <a:t>Silently, he crept towards the exit</a:t>
            </a:r>
            <a:endParaRPr lang="en-GB" sz="2200" b="1" dirty="0" smtClean="0"/>
          </a:p>
          <a:p>
            <a:endParaRPr lang="en-GB" dirty="0">
              <a:solidFill>
                <a:srgbClr val="FF0000"/>
              </a:solidFill>
            </a:endParaRPr>
          </a:p>
        </p:txBody>
      </p:sp>
    </p:spTree>
    <p:extLst>
      <p:ext uri="{BB962C8B-B14F-4D97-AF65-F5344CB8AC3E}">
        <p14:creationId xmlns:p14="http://schemas.microsoft.com/office/powerpoint/2010/main" val="40000173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448</TotalTime>
  <Words>2667</Words>
  <Application>Microsoft Office PowerPoint</Application>
  <PresentationFormat>On-screen Show (4:3)</PresentationFormat>
  <Paragraphs>232</Paragraphs>
  <Slides>40</Slides>
  <Notes>9</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Pushpin</vt:lpstr>
      <vt:lpstr>Integral</vt:lpstr>
      <vt:lpstr>Charles Dickens: master storyteller</vt:lpstr>
      <vt:lpstr>Which is the most effective opening line?  Why?</vt:lpstr>
      <vt:lpstr>How do good writers make their writing interesting?</vt:lpstr>
      <vt:lpstr>HW: Research Dickens</vt:lpstr>
      <vt:lpstr>How does Dickens appeal to the senses in this description?</vt:lpstr>
      <vt:lpstr>PowerPoint Presentation</vt:lpstr>
      <vt:lpstr>Write 5-6 sentences to appeal to the senses of your reader</vt:lpstr>
      <vt:lpstr>Varying Sentences</vt:lpstr>
      <vt:lpstr>Varying Sentence Openings</vt:lpstr>
      <vt:lpstr>PowerPoint Presentation</vt:lpstr>
      <vt:lpstr>Read “Christmas at the Cratchits’”</vt:lpstr>
      <vt:lpstr>How does Dickens evoke sympathy for Tiny Tim in the reader?</vt:lpstr>
      <vt:lpstr>Dickens was concerned with promoting social reform</vt:lpstr>
      <vt:lpstr>How does the writer portray the suffering of the pupils in this extract?</vt:lpstr>
      <vt:lpstr>Moral messages</vt:lpstr>
      <vt:lpstr>“Broken-hearted vengeance: Miss Havisham”</vt:lpstr>
      <vt:lpstr>Magpie interesting words or phrases from the extracts studied</vt:lpstr>
      <vt:lpstr>HW: Create your own Victorian character on paper</vt:lpstr>
      <vt:lpstr>Write a paragraph describing your character</vt:lpstr>
      <vt:lpstr>Setting: “A visit to Newgate prison”</vt:lpstr>
      <vt:lpstr>Magpie interesting words or phrases from the extracts studied</vt:lpstr>
      <vt:lpstr>HW: Read the information about life in the workhouse</vt:lpstr>
      <vt:lpstr>The Poorhouse: Oliver Twist</vt:lpstr>
      <vt:lpstr> Dickens' style of writing </vt:lpstr>
      <vt:lpstr>PowerPoint Presentation</vt:lpstr>
      <vt:lpstr>Magpie interesting words or phrases from the extracts studied</vt:lpstr>
      <vt:lpstr>The Black Veil</vt:lpstr>
      <vt:lpstr>PowerPoint Presentation</vt:lpstr>
      <vt:lpstr>Elements of Plot</vt:lpstr>
      <vt:lpstr>Technique focus: pathetic fallacy and foreshadowing</vt:lpstr>
      <vt:lpstr>PowerPoint Presentation</vt:lpstr>
      <vt:lpstr>Structure: punctuation and paragraphing</vt:lpstr>
      <vt:lpstr>PowerPoint Presentation</vt:lpstr>
      <vt:lpstr>PowerPoint Presentation</vt:lpstr>
      <vt:lpstr>Magpie interesting words or phrases from the short story</vt:lpstr>
      <vt:lpstr>Practising How to write vividly</vt:lpstr>
      <vt:lpstr>Assessment</vt:lpstr>
      <vt:lpstr>Planning your own story</vt:lpstr>
      <vt:lpstr>PowerPoint Presentation</vt:lpstr>
      <vt:lpstr>SPaG</vt:lpstr>
    </vt:vector>
  </TitlesOfParts>
  <Company>Bishop Wordsworth's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Charles Dickens: master storyteller</dc:title>
  <dc:creator>setup-Software Setup Account</dc:creator>
  <cp:lastModifiedBy>Software Setup Account</cp:lastModifiedBy>
  <cp:revision>41</cp:revision>
  <dcterms:created xsi:type="dcterms:W3CDTF">2018-02-19T13:19:21Z</dcterms:created>
  <dcterms:modified xsi:type="dcterms:W3CDTF">2019-06-04T12:07:02Z</dcterms:modified>
</cp:coreProperties>
</file>