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86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184B2-B2B5-43A5-861E-C24F4C4CBB66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CF3CD-49CC-4667-8189-7017CBE7C4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098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Hopefully a fun introduction to poetry!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0885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work on </a:t>
            </a:r>
            <a:r>
              <a:rPr lang="en-GB" i="1" dirty="0" smtClean="0"/>
              <a:t>Snake</a:t>
            </a:r>
            <a:r>
              <a:rPr lang="en-GB" dirty="0" smtClean="0"/>
              <a:t> will focus on identifying techniques. Check pupils’ understanding of</a:t>
            </a:r>
            <a:r>
              <a:rPr lang="en-GB" baseline="0" dirty="0" smtClean="0"/>
              <a:t> terminology before they look at the poem.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8271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uses the Subject section of SMILER which will be introduced at the end</a:t>
            </a:r>
            <a:r>
              <a:rPr lang="en-GB" baseline="0" dirty="0" smtClean="0"/>
              <a:t> in preparation for the assessment.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128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Yellow box work</a:t>
            </a:r>
            <a:r>
              <a:rPr lang="en-GB" dirty="0" smtClean="0"/>
              <a:t>. It could be peer assessed</a:t>
            </a:r>
            <a:r>
              <a:rPr lang="en-GB" baseline="0" dirty="0" smtClean="0"/>
              <a:t> with pupils looking at different elements of PEA chains.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355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mini introduction to the comparative element of the unseen</a:t>
            </a:r>
            <a:r>
              <a:rPr lang="en-GB" baseline="0" dirty="0" smtClean="0"/>
              <a:t> question at GCSE with a focus on the techniques used.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6776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could be done as individual work</a:t>
            </a:r>
            <a:r>
              <a:rPr lang="en-GB" baseline="0" dirty="0" smtClean="0"/>
              <a:t> in class or set as a homework in preparation for discussion.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5342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Following individual work on the main body of the poem, this could be discussed on tables or as a class.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67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Group work.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1234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Again this uses the</a:t>
            </a:r>
            <a:r>
              <a:rPr lang="en-GB" baseline="0" dirty="0" smtClean="0"/>
              <a:t> response section of SMILER.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4430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Yellow box work.</a:t>
            </a:r>
            <a:r>
              <a:rPr lang="en-GB" b="1" baseline="0" dirty="0" smtClean="0"/>
              <a:t> </a:t>
            </a:r>
            <a:r>
              <a:rPr lang="en-GB" b="0" baseline="0" dirty="0" smtClean="0"/>
              <a:t>Explain and give examples of evaluative vocabulary.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6972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If time,</a:t>
            </a:r>
            <a:r>
              <a:rPr lang="en-GB" baseline="0" dirty="0" smtClean="0"/>
              <a:t> it would be fun to get pupils to bring in poems.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57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6083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Teacher introduction of SMILER as a method of structuring essays.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2148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Emphasise the</a:t>
            </a:r>
            <a:r>
              <a:rPr lang="en-GB" baseline="0" dirty="0" smtClean="0"/>
              <a:t> need to be selective rather than trying to answer all the questions! Also talk about using SMILER as a useful checklist but not letting your essay sound like one.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527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904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</a:t>
            </a:r>
            <a:r>
              <a:rPr lang="en-GB" baseline="0" dirty="0" smtClean="0"/>
              <a:t> </a:t>
            </a:r>
            <a:r>
              <a:rPr lang="en-GB" dirty="0" smtClean="0"/>
              <a:t>could be completed in the</a:t>
            </a:r>
            <a:r>
              <a:rPr lang="en-GB" baseline="0" dirty="0" smtClean="0"/>
              <a:t> original groups or as an individual activity.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365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Class discussion of the first two stanzas.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826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Pair work followed by</a:t>
            </a:r>
            <a:r>
              <a:rPr lang="en-GB" baseline="0" dirty="0" smtClean="0"/>
              <a:t> a plenary.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301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Writing</a:t>
            </a:r>
            <a:r>
              <a:rPr lang="en-GB" baseline="0" dirty="0" smtClean="0"/>
              <a:t> could be peer assessed with pupils given particular things to look for such as imagery, unusual vocabulary, sentence variation.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484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Collaborative writing task. Start by brainstorming word </a:t>
            </a:r>
            <a:r>
              <a:rPr lang="en-GB" baseline="0" dirty="0" smtClean="0"/>
              <a:t>and phrases to describe an eagle. Then ditch any </a:t>
            </a:r>
            <a:r>
              <a:rPr lang="en-GB" baseline="0" dirty="0" err="1" smtClean="0"/>
              <a:t>cliches</a:t>
            </a:r>
            <a:r>
              <a:rPr lang="en-GB" baseline="0" dirty="0" smtClean="0"/>
              <a:t>! </a:t>
            </a:r>
            <a:r>
              <a:rPr lang="en-GB" dirty="0" smtClean="0"/>
              <a:t>Encourage pupils to think about how to structure poem using the two stanzas.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840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Light touch with this poem. Discuss how to make a short poem effective.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688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You will probably want to help pupils with some vocabulary. This</a:t>
            </a:r>
            <a:r>
              <a:rPr lang="en-GB" baseline="0" dirty="0" smtClean="0"/>
              <a:t> is </a:t>
            </a:r>
            <a:r>
              <a:rPr lang="en-GB" dirty="0" smtClean="0"/>
              <a:t>all about tackling a difficult poem. Get pupils to focus</a:t>
            </a:r>
            <a:r>
              <a:rPr lang="en-GB" baseline="0" dirty="0" smtClean="0"/>
              <a:t> on what they can say about a poem (neon lines) rather than what they find difficult.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718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C0D58BC-153A-4003-806B-CD89280C014A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Year 8 Unseen Poetry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 smtClean="0">
                <a:solidFill>
                  <a:schemeClr val="tx1"/>
                </a:solidFill>
              </a:rPr>
              <a:t>All Creatures Great and Small</a:t>
            </a:r>
            <a:endParaRPr lang="en-GB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927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your imagination!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Laurie Lee’s poem describes the flight of an owl. Now work </a:t>
            </a:r>
            <a:r>
              <a:rPr lang="en-GB" b="1" dirty="0" smtClean="0"/>
              <a:t>in pairs </a:t>
            </a:r>
            <a:r>
              <a:rPr lang="en-GB" dirty="0" smtClean="0"/>
              <a:t>to </a:t>
            </a:r>
            <a:r>
              <a:rPr lang="en-GB" b="1" dirty="0" smtClean="0"/>
              <a:t>produce a short poem describing the flight of an eagle.</a:t>
            </a:r>
          </a:p>
          <a:p>
            <a:pPr marL="0" indent="0">
              <a:buNone/>
            </a:pPr>
            <a:r>
              <a:rPr lang="en-GB" dirty="0" smtClean="0"/>
              <a:t>Here are </a:t>
            </a:r>
            <a:r>
              <a:rPr lang="en-GB" b="1" dirty="0" smtClean="0"/>
              <a:t>the rules</a:t>
            </a:r>
            <a:r>
              <a:rPr lang="en-GB" dirty="0" smtClean="0"/>
              <a:t>:</a:t>
            </a:r>
          </a:p>
          <a:p>
            <a:r>
              <a:rPr lang="en-GB" dirty="0" smtClean="0"/>
              <a:t>The poem should describe the eagle before and then during flight. </a:t>
            </a:r>
          </a:p>
          <a:p>
            <a:r>
              <a:rPr lang="en-GB" dirty="0" smtClean="0"/>
              <a:t>It should also describe the setting.</a:t>
            </a:r>
          </a:p>
          <a:p>
            <a:r>
              <a:rPr lang="en-GB" dirty="0" smtClean="0"/>
              <a:t>The poem should have two three line stanzas.</a:t>
            </a:r>
          </a:p>
          <a:p>
            <a:r>
              <a:rPr lang="en-GB" dirty="0" smtClean="0"/>
              <a:t>Try to include alliteration, a simile and a metaphor in your poem.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0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your imagination!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Read your poem aloud and see if you can make some final improvements.</a:t>
            </a:r>
          </a:p>
          <a:p>
            <a:r>
              <a:rPr lang="en-GB" dirty="0" smtClean="0"/>
              <a:t>Now share your poem with the rest of the class.</a:t>
            </a:r>
          </a:p>
          <a:p>
            <a:r>
              <a:rPr lang="en-GB" dirty="0" smtClean="0"/>
              <a:t>Finally, compare your poems to a famous poem by </a:t>
            </a:r>
            <a:r>
              <a:rPr lang="en-GB" b="1" dirty="0" smtClean="0"/>
              <a:t>Tennyson: </a:t>
            </a:r>
            <a:r>
              <a:rPr lang="en-GB" b="1" i="1" dirty="0" smtClean="0"/>
              <a:t>The Eagle</a:t>
            </a:r>
            <a:r>
              <a:rPr lang="en-GB" dirty="0" smtClean="0"/>
              <a:t>.</a:t>
            </a:r>
          </a:p>
          <a:p>
            <a:r>
              <a:rPr lang="en-GB" dirty="0" smtClean="0"/>
              <a:t>Discuss how Tennyson uses alliteration, metaphor and simile. Which other techniques are important in the poem?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04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When faced with a difficult poem, it is good to have some </a:t>
            </a:r>
            <a:r>
              <a:rPr lang="en-GB" b="1" dirty="0" smtClean="0"/>
              <a:t>strategies to help you get started</a:t>
            </a:r>
            <a:r>
              <a:rPr lang="en-GB" dirty="0" smtClean="0"/>
              <a:t>. Here are some helpful ideas:</a:t>
            </a:r>
          </a:p>
          <a:p>
            <a:r>
              <a:rPr lang="en-GB" dirty="0"/>
              <a:t>Highlight verbs</a:t>
            </a:r>
          </a:p>
          <a:p>
            <a:r>
              <a:rPr lang="en-GB" dirty="0"/>
              <a:t>Circle punctuation</a:t>
            </a:r>
          </a:p>
          <a:p>
            <a:r>
              <a:rPr lang="en-GB" dirty="0"/>
              <a:t>Pick out three neon </a:t>
            </a:r>
            <a:r>
              <a:rPr lang="en-GB" dirty="0" smtClean="0"/>
              <a:t>lines</a:t>
            </a:r>
            <a:endParaRPr lang="en-GB" dirty="0"/>
          </a:p>
          <a:p>
            <a:r>
              <a:rPr lang="en-GB" dirty="0"/>
              <a:t>Consider meaning of title</a:t>
            </a:r>
          </a:p>
          <a:p>
            <a:r>
              <a:rPr lang="en-GB" dirty="0"/>
              <a:t>Think about first and last lines</a:t>
            </a:r>
          </a:p>
          <a:p>
            <a:r>
              <a:rPr lang="en-GB" dirty="0"/>
              <a:t>Highlight emotion words</a:t>
            </a:r>
          </a:p>
          <a:p>
            <a:r>
              <a:rPr lang="en-GB" dirty="0"/>
              <a:t>Find examples of imagery</a:t>
            </a:r>
          </a:p>
          <a:p>
            <a:r>
              <a:rPr lang="en-GB" dirty="0"/>
              <a:t>Highlight alliteration, assonance, </a:t>
            </a:r>
            <a:r>
              <a:rPr lang="en-GB" dirty="0" smtClean="0"/>
              <a:t>onomatopoeia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00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The </a:t>
            </a:r>
            <a:r>
              <a:rPr lang="en-GB" i="1" dirty="0" err="1"/>
              <a:t>T</a:t>
            </a:r>
            <a:r>
              <a:rPr lang="en-GB" i="1" dirty="0" err="1" smtClean="0"/>
              <a:t>yger</a:t>
            </a:r>
            <a:r>
              <a:rPr lang="en-GB" i="1" dirty="0" smtClean="0"/>
              <a:t> </a:t>
            </a:r>
            <a:r>
              <a:rPr lang="en-GB" dirty="0" smtClean="0"/>
              <a:t>by William Blake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William Blake lived between 1757 and 1827 so some of the language in this poem will seem unfamiliar.</a:t>
            </a:r>
          </a:p>
          <a:p>
            <a:r>
              <a:rPr lang="en-GB" dirty="0" smtClean="0"/>
              <a:t>Read the poem and start by picking </a:t>
            </a:r>
            <a:r>
              <a:rPr lang="en-GB" b="1" dirty="0" smtClean="0"/>
              <a:t>three neon lines</a:t>
            </a:r>
            <a:r>
              <a:rPr lang="en-GB" dirty="0" smtClean="0"/>
              <a:t>. Choose lines that for you capture the essence of Blake’s tiger.</a:t>
            </a:r>
          </a:p>
          <a:p>
            <a:r>
              <a:rPr lang="en-GB" dirty="0" smtClean="0"/>
              <a:t>As a class, discuss which other strategies might be most helpful with this poem (there is one obvious one). </a:t>
            </a:r>
          </a:p>
          <a:p>
            <a:r>
              <a:rPr lang="en-GB" dirty="0" smtClean="0"/>
              <a:t>Blake addresses the tiger directly in this poem but who else does he appear to be questioning and why?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22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Thinking about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endParaRPr lang="en-GB" b="1" dirty="0" smtClean="0"/>
          </a:p>
          <a:p>
            <a:pPr lvl="0"/>
            <a:r>
              <a:rPr lang="en-GB" b="1" dirty="0" smtClean="0"/>
              <a:t>Movement </a:t>
            </a:r>
            <a:r>
              <a:rPr lang="en-GB" b="1" dirty="0"/>
              <a:t>of Ideas</a:t>
            </a:r>
            <a:endParaRPr lang="en-GB" dirty="0"/>
          </a:p>
          <a:p>
            <a:pPr lvl="0"/>
            <a:r>
              <a:rPr lang="en-GB" dirty="0"/>
              <a:t>Is the poem divided into stanzas?</a:t>
            </a:r>
          </a:p>
          <a:p>
            <a:pPr lvl="0"/>
            <a:r>
              <a:rPr lang="en-GB" dirty="0"/>
              <a:t>Are the stanzas regular or irregular?</a:t>
            </a:r>
          </a:p>
          <a:p>
            <a:pPr lvl="0"/>
            <a:r>
              <a:rPr lang="en-GB" dirty="0"/>
              <a:t>Can you see why stanzas are ordered as they are?</a:t>
            </a:r>
          </a:p>
          <a:p>
            <a:pPr lvl="0"/>
            <a:r>
              <a:rPr lang="en-GB" dirty="0" smtClean="0"/>
              <a:t>Does the poem make  use </a:t>
            </a:r>
            <a:r>
              <a:rPr lang="en-GB" dirty="0"/>
              <a:t>of rhythm / </a:t>
            </a:r>
            <a:r>
              <a:rPr lang="en-GB" dirty="0" smtClean="0"/>
              <a:t>rhyme?</a:t>
            </a:r>
            <a:endParaRPr lang="en-GB" dirty="0"/>
          </a:p>
          <a:p>
            <a:pPr lvl="0"/>
            <a:r>
              <a:rPr lang="en-GB" dirty="0"/>
              <a:t>Is the layout of the poem important to its meaning?</a:t>
            </a:r>
          </a:p>
          <a:p>
            <a:pPr lvl="0"/>
            <a:r>
              <a:rPr lang="en-GB" b="1" dirty="0"/>
              <a:t>Imagery</a:t>
            </a:r>
            <a:endParaRPr lang="en-GB" dirty="0"/>
          </a:p>
          <a:p>
            <a:pPr lvl="0"/>
            <a:r>
              <a:rPr lang="en-GB" dirty="0"/>
              <a:t>Metaphors</a:t>
            </a:r>
          </a:p>
          <a:p>
            <a:pPr lvl="0"/>
            <a:r>
              <a:rPr lang="en-GB" dirty="0"/>
              <a:t>Similes</a:t>
            </a:r>
          </a:p>
          <a:p>
            <a:pPr lvl="0"/>
            <a:r>
              <a:rPr lang="en-GB" dirty="0"/>
              <a:t>Symbols</a:t>
            </a:r>
          </a:p>
          <a:p>
            <a:pPr lvl="0"/>
            <a:r>
              <a:rPr lang="en-GB" dirty="0"/>
              <a:t>Personification</a:t>
            </a:r>
          </a:p>
          <a:p>
            <a:pPr lvl="0"/>
            <a:r>
              <a:rPr lang="en-GB" dirty="0"/>
              <a:t>Are there any links between the images used?</a:t>
            </a:r>
          </a:p>
          <a:p>
            <a:pPr lvl="0"/>
            <a:r>
              <a:rPr lang="en-GB" b="1" dirty="0"/>
              <a:t>Language</a:t>
            </a:r>
            <a:endParaRPr lang="en-GB" dirty="0"/>
          </a:p>
          <a:p>
            <a:pPr lvl="0"/>
            <a:r>
              <a:rPr lang="en-GB" dirty="0"/>
              <a:t>Semantic </a:t>
            </a:r>
            <a:r>
              <a:rPr lang="en-GB" dirty="0" smtClean="0"/>
              <a:t>fields</a:t>
            </a:r>
          </a:p>
          <a:p>
            <a:pPr lvl="0"/>
            <a:r>
              <a:rPr lang="en-GB" dirty="0" smtClean="0"/>
              <a:t>Parts </a:t>
            </a:r>
            <a:r>
              <a:rPr lang="en-GB" dirty="0"/>
              <a:t>of speech</a:t>
            </a:r>
          </a:p>
          <a:p>
            <a:pPr lvl="0"/>
            <a:r>
              <a:rPr lang="en-GB" dirty="0"/>
              <a:t>Alliteration / Sibilance / Assonance / Onomatopoeia</a:t>
            </a:r>
          </a:p>
          <a:p>
            <a:pPr lvl="0"/>
            <a:r>
              <a:rPr lang="en-GB" dirty="0"/>
              <a:t>Enjambment</a:t>
            </a:r>
          </a:p>
          <a:p>
            <a:pPr lvl="0"/>
            <a:r>
              <a:rPr lang="en-GB" dirty="0"/>
              <a:t>Repetition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4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Snake</a:t>
            </a:r>
            <a:r>
              <a:rPr lang="en-GB" dirty="0" smtClean="0"/>
              <a:t> by D.H. Lawrence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We are going to look at an extract from a much longer poem </a:t>
            </a:r>
            <a:r>
              <a:rPr lang="en-GB" i="1" dirty="0" smtClean="0"/>
              <a:t>Snake</a:t>
            </a:r>
            <a:r>
              <a:rPr lang="en-GB" dirty="0" smtClean="0"/>
              <a:t> by D.H. Lawrence.</a:t>
            </a:r>
          </a:p>
          <a:p>
            <a:r>
              <a:rPr lang="en-GB" dirty="0" smtClean="0"/>
              <a:t>After listening to the extract being read aloud, start by discussing your </a:t>
            </a:r>
            <a:r>
              <a:rPr lang="en-GB" b="1" dirty="0" smtClean="0"/>
              <a:t>first impressions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These questions might help you:</a:t>
            </a:r>
          </a:p>
          <a:p>
            <a:pPr lvl="1"/>
            <a:r>
              <a:rPr lang="en-GB" dirty="0" smtClean="0"/>
              <a:t>Who </a:t>
            </a:r>
            <a:r>
              <a:rPr lang="en-GB" dirty="0"/>
              <a:t>is the narrator (the poet, fictional first person, third person)?</a:t>
            </a:r>
          </a:p>
          <a:p>
            <a:pPr lvl="1"/>
            <a:r>
              <a:rPr lang="en-GB" dirty="0"/>
              <a:t>Are there other characters in the poem?</a:t>
            </a:r>
          </a:p>
          <a:p>
            <a:pPr lvl="1"/>
            <a:r>
              <a:rPr lang="en-GB" dirty="0"/>
              <a:t>Is there a distinctive setting or sense of place?</a:t>
            </a:r>
          </a:p>
          <a:p>
            <a:pPr lvl="1"/>
            <a:r>
              <a:rPr lang="en-GB" dirty="0"/>
              <a:t>Does the poem tell a story?</a:t>
            </a:r>
          </a:p>
          <a:p>
            <a:pPr lvl="1"/>
            <a:r>
              <a:rPr lang="en-GB" dirty="0"/>
              <a:t>Is there a message, moral or conclusion?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97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Snake</a:t>
            </a:r>
            <a:r>
              <a:rPr lang="en-GB" dirty="0"/>
              <a:t> by D.H. </a:t>
            </a:r>
            <a:r>
              <a:rPr lang="en-GB" dirty="0" smtClean="0"/>
              <a:t>Lawrence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pairs identify as many of the techniques  used by D.H. Lawrence as you can.</a:t>
            </a:r>
          </a:p>
          <a:p>
            <a:r>
              <a:rPr lang="en-GB" dirty="0" smtClean="0"/>
              <a:t>Annotate your text in detail.</a:t>
            </a:r>
          </a:p>
          <a:p>
            <a:r>
              <a:rPr lang="en-GB" dirty="0" smtClean="0"/>
              <a:t>Now choose the three examples you think are most effective and use them to write a paragraph in answer to the following question: </a:t>
            </a:r>
          </a:p>
          <a:p>
            <a:r>
              <a:rPr lang="en-GB" b="1" dirty="0" smtClean="0"/>
              <a:t>How does the poet create a vivid picture of the snake in this poem?</a:t>
            </a:r>
          </a:p>
          <a:p>
            <a:r>
              <a:rPr lang="en-GB" dirty="0" smtClean="0"/>
              <a:t>Make sure you write about the effect of each technique identified.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05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Snake</a:t>
            </a:r>
            <a:r>
              <a:rPr lang="en-GB" dirty="0"/>
              <a:t> by D.H. Lawrence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Here’s an example to get you started;</a:t>
            </a:r>
          </a:p>
          <a:p>
            <a:r>
              <a:rPr lang="en-GB" b="1" dirty="0" smtClean="0"/>
              <a:t>(Point)</a:t>
            </a:r>
            <a:r>
              <a:rPr lang="en-GB" dirty="0" smtClean="0"/>
              <a:t> Lawrence describes the snake in contrasting ways. Initially lazy, the snake then makes a sudden movement: </a:t>
            </a:r>
          </a:p>
          <a:p>
            <a:r>
              <a:rPr lang="en-GB" b="1" dirty="0" smtClean="0"/>
              <a:t>(Example)</a:t>
            </a:r>
            <a:r>
              <a:rPr lang="en-GB" dirty="0" smtClean="0"/>
              <a:t> “and flickered his two-forked tongue from his lips,”</a:t>
            </a:r>
          </a:p>
          <a:p>
            <a:r>
              <a:rPr lang="en-GB" b="1" dirty="0" smtClean="0"/>
              <a:t>(Analysis) </a:t>
            </a:r>
            <a:r>
              <a:rPr lang="en-GB" dirty="0"/>
              <a:t>T</a:t>
            </a:r>
            <a:r>
              <a:rPr lang="en-GB" dirty="0" smtClean="0"/>
              <a:t>he alliteration and quick succession of </a:t>
            </a:r>
            <a:r>
              <a:rPr lang="en-GB" i="1" dirty="0" smtClean="0"/>
              <a:t>f </a:t>
            </a:r>
            <a:r>
              <a:rPr lang="en-GB" dirty="0" smtClean="0"/>
              <a:t>sounds</a:t>
            </a:r>
            <a:r>
              <a:rPr lang="en-GB" i="1" dirty="0" smtClean="0"/>
              <a:t> </a:t>
            </a:r>
            <a:r>
              <a:rPr lang="en-GB" dirty="0" smtClean="0"/>
              <a:t>instantly suggest the surprising movement. This is emphasised by the contrast to the more leisurely descriptions: “looked at me vaguely” and “mused a moment”.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31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Upon the Snail </a:t>
            </a:r>
            <a:r>
              <a:rPr lang="en-GB" dirty="0" smtClean="0"/>
              <a:t>by John Bunyan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Now </a:t>
            </a:r>
            <a:r>
              <a:rPr lang="en-GB" b="1" dirty="0" smtClean="0"/>
              <a:t>compare</a:t>
            </a:r>
            <a:r>
              <a:rPr lang="en-GB" dirty="0" smtClean="0"/>
              <a:t> the way in which John Bunyan describes the movement of the snail to the way D. H. Lawrence describes the snake.</a:t>
            </a:r>
          </a:p>
          <a:p>
            <a:r>
              <a:rPr lang="en-GB" dirty="0" smtClean="0"/>
              <a:t>Which technique do both poets use?</a:t>
            </a:r>
          </a:p>
          <a:p>
            <a:r>
              <a:rPr lang="en-GB" dirty="0" smtClean="0"/>
              <a:t>Bunyan uses rhyme and rhythm in a very obvious way in his poem. What does this add?</a:t>
            </a:r>
          </a:p>
          <a:p>
            <a:r>
              <a:rPr lang="en-GB" dirty="0" smtClean="0"/>
              <a:t>How do the final two lines of the poem change the overall effect?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95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The Thought-Fox </a:t>
            </a:r>
            <a:r>
              <a:rPr lang="en-GB" dirty="0" smtClean="0"/>
              <a:t>by Ted Hughes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poems simply describe a moment in time but many, like </a:t>
            </a:r>
            <a:r>
              <a:rPr lang="en-GB" i="1" dirty="0" smtClean="0"/>
              <a:t>Upon the Snail, </a:t>
            </a:r>
            <a:r>
              <a:rPr lang="en-GB" dirty="0" smtClean="0"/>
              <a:t>have a </a:t>
            </a:r>
            <a:r>
              <a:rPr lang="en-GB" b="1" dirty="0" smtClean="0"/>
              <a:t>deeper meaning or wider significance</a:t>
            </a:r>
            <a:r>
              <a:rPr lang="en-GB" dirty="0" smtClean="0"/>
              <a:t>. </a:t>
            </a:r>
          </a:p>
          <a:p>
            <a:r>
              <a:rPr lang="en-GB" i="1" dirty="0" smtClean="0"/>
              <a:t>The Thought Fox </a:t>
            </a:r>
            <a:r>
              <a:rPr lang="en-GB" dirty="0" smtClean="0"/>
              <a:t>is a famous example of just such a poem.</a:t>
            </a:r>
          </a:p>
          <a:p>
            <a:r>
              <a:rPr lang="en-GB" dirty="0" smtClean="0"/>
              <a:t>Start by considering the poem as a description of a fox.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73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poetry aloud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Poetry is written to be read aloud. </a:t>
            </a:r>
          </a:p>
          <a:p>
            <a:endParaRPr lang="en-GB" dirty="0" smtClean="0"/>
          </a:p>
          <a:p>
            <a:r>
              <a:rPr lang="en-GB" dirty="0" smtClean="0"/>
              <a:t>T.S. Eliot’s collection of poems </a:t>
            </a:r>
            <a:r>
              <a:rPr lang="en-GB" i="1" dirty="0" smtClean="0"/>
              <a:t>Old Possum’s Book of Practical Cats </a:t>
            </a:r>
            <a:r>
              <a:rPr lang="en-GB" dirty="0" smtClean="0"/>
              <a:t>was even adapted for the stage as the musical </a:t>
            </a:r>
            <a:r>
              <a:rPr lang="en-GB" i="1" dirty="0" smtClean="0"/>
              <a:t>Cats </a:t>
            </a:r>
            <a:r>
              <a:rPr lang="en-GB" dirty="0" smtClean="0"/>
              <a:t>and the poems lend themselves to performance.</a:t>
            </a:r>
          </a:p>
          <a:p>
            <a:endParaRPr lang="en-GB" dirty="0"/>
          </a:p>
          <a:p>
            <a:r>
              <a:rPr lang="en-GB" dirty="0" smtClean="0"/>
              <a:t>You are going to </a:t>
            </a:r>
            <a:r>
              <a:rPr lang="en-GB" b="1" dirty="0" smtClean="0"/>
              <a:t>perform part of the poem as a group.</a:t>
            </a:r>
          </a:p>
        </p:txBody>
      </p:sp>
    </p:spTree>
    <p:extLst>
      <p:ext uri="{BB962C8B-B14F-4D97-AF65-F5344CB8AC3E}">
        <p14:creationId xmlns:p14="http://schemas.microsoft.com/office/powerpoint/2010/main" val="2411025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The Thought-Fox </a:t>
            </a:r>
            <a:r>
              <a:rPr lang="en-GB" dirty="0"/>
              <a:t>by Ted Hughes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scene is described in stanzas 2 to 5?</a:t>
            </a:r>
          </a:p>
          <a:p>
            <a:r>
              <a:rPr lang="en-GB" dirty="0" smtClean="0"/>
              <a:t>Pick out your </a:t>
            </a:r>
            <a:r>
              <a:rPr lang="en-GB" b="1" dirty="0" smtClean="0"/>
              <a:t>neon lines</a:t>
            </a:r>
            <a:r>
              <a:rPr lang="en-GB" dirty="0" smtClean="0"/>
              <a:t>: the ones that for you create the most vivid impression of the fox. Why are they so effective?</a:t>
            </a:r>
          </a:p>
          <a:p>
            <a:r>
              <a:rPr lang="en-GB" dirty="0" smtClean="0"/>
              <a:t>How are these </a:t>
            </a:r>
            <a:r>
              <a:rPr lang="en-GB" b="1" dirty="0" smtClean="0"/>
              <a:t>stanzas structured </a:t>
            </a:r>
            <a:r>
              <a:rPr lang="en-GB" dirty="0" smtClean="0"/>
              <a:t>to build up the impression of the fox in your mind?</a:t>
            </a:r>
          </a:p>
          <a:p>
            <a:r>
              <a:rPr lang="en-GB" dirty="0" smtClean="0"/>
              <a:t>What role does </a:t>
            </a:r>
            <a:r>
              <a:rPr lang="en-GB" b="1" dirty="0" smtClean="0"/>
              <a:t>the setting </a:t>
            </a:r>
            <a:r>
              <a:rPr lang="en-GB" dirty="0" smtClean="0"/>
              <a:t>play in these stanzas? What mood or atmosphere does it create?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The Thought-Fox </a:t>
            </a:r>
            <a:r>
              <a:rPr lang="en-GB" dirty="0"/>
              <a:t>by Ted Hughes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Now look  carefully at the </a:t>
            </a:r>
            <a:r>
              <a:rPr lang="en-GB" b="1" dirty="0" smtClean="0"/>
              <a:t>first and last stanzas </a:t>
            </a:r>
            <a:r>
              <a:rPr lang="en-GB" dirty="0" smtClean="0"/>
              <a:t>of the poem.</a:t>
            </a:r>
          </a:p>
          <a:p>
            <a:r>
              <a:rPr lang="en-GB" dirty="0" smtClean="0"/>
              <a:t>How do they change your understanding of the poem? This is a difficult question so be prepared to give it some thought!</a:t>
            </a:r>
          </a:p>
          <a:p>
            <a:r>
              <a:rPr lang="en-GB" dirty="0" smtClean="0"/>
              <a:t>What are the clues in these stanzas that tell you that this poem is about more than a fox?</a:t>
            </a:r>
          </a:p>
          <a:p>
            <a:r>
              <a:rPr lang="en-GB" dirty="0" smtClean="0"/>
              <a:t>Finally, what do you think is the most important aspect of the poem? Be prepared to justify your answer.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73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 smtClean="0"/>
              <a:t>We are Going to See the Rabbit</a:t>
            </a:r>
            <a:br>
              <a:rPr lang="en-GB" i="1" dirty="0" smtClean="0"/>
            </a:br>
            <a:r>
              <a:rPr lang="en-GB" i="1" dirty="0" smtClean="0"/>
              <a:t>by </a:t>
            </a:r>
            <a:r>
              <a:rPr lang="en-GB" i="1" dirty="0"/>
              <a:t>A</a:t>
            </a:r>
            <a:r>
              <a:rPr lang="en-GB" i="1" dirty="0" smtClean="0"/>
              <a:t>lan </a:t>
            </a:r>
            <a:r>
              <a:rPr lang="en-GB" i="1" dirty="0" err="1" smtClean="0"/>
              <a:t>Brownjohn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Sometimes it is obvious from the start that a poem has a deeper meaning.</a:t>
            </a:r>
          </a:p>
          <a:p>
            <a:r>
              <a:rPr lang="en-GB" dirty="0" smtClean="0"/>
              <a:t>Read </a:t>
            </a:r>
            <a:r>
              <a:rPr lang="en-GB" i="1" dirty="0" smtClean="0"/>
              <a:t>We are Going to See the Rabbit  </a:t>
            </a:r>
            <a:r>
              <a:rPr lang="en-GB" dirty="0" smtClean="0"/>
              <a:t>and on your tables discuss what you think the message of the poem might be.</a:t>
            </a:r>
          </a:p>
          <a:p>
            <a:r>
              <a:rPr lang="en-GB" dirty="0" smtClean="0"/>
              <a:t>Now think about </a:t>
            </a:r>
            <a:r>
              <a:rPr lang="en-GB" b="1" dirty="0" smtClean="0"/>
              <a:t>the form </a:t>
            </a:r>
            <a:r>
              <a:rPr lang="en-GB" dirty="0" smtClean="0"/>
              <a:t>of the poem: what is the effect of the long stanzas and short lines?</a:t>
            </a:r>
          </a:p>
          <a:p>
            <a:r>
              <a:rPr lang="en-GB" dirty="0" smtClean="0"/>
              <a:t>Can you identify points in the poem when </a:t>
            </a:r>
            <a:r>
              <a:rPr lang="en-GB" b="1" dirty="0" smtClean="0"/>
              <a:t>the tone </a:t>
            </a:r>
            <a:r>
              <a:rPr lang="en-GB" dirty="0" smtClean="0"/>
              <a:t>of the poem changes? </a:t>
            </a:r>
          </a:p>
          <a:p>
            <a:r>
              <a:rPr lang="en-GB" dirty="0" smtClean="0"/>
              <a:t>Finally, think about </a:t>
            </a:r>
            <a:r>
              <a:rPr lang="en-GB" b="1" dirty="0" smtClean="0"/>
              <a:t>the beginning and end of the poem</a:t>
            </a:r>
            <a:r>
              <a:rPr lang="en-GB" dirty="0" smtClean="0"/>
              <a:t>. Does the comparison of first and last lines develop your understanding of the message?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29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response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Whenever you write about poetry, your own response will be really important. Don’t write what you think your teachers want to hear! </a:t>
            </a:r>
            <a:r>
              <a:rPr lang="en-GB" b="1" dirty="0" smtClean="0"/>
              <a:t>It’s your response that matters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These questions might help you express your view:</a:t>
            </a:r>
          </a:p>
          <a:p>
            <a:endParaRPr lang="en-GB" dirty="0" smtClean="0"/>
          </a:p>
          <a:p>
            <a:pPr lvl="0"/>
            <a:r>
              <a:rPr lang="en-GB" dirty="0"/>
              <a:t>What do you like about the poem</a:t>
            </a:r>
            <a:r>
              <a:rPr lang="en-GB" dirty="0" smtClean="0"/>
              <a:t>?</a:t>
            </a:r>
            <a:endParaRPr lang="en-GB" dirty="0"/>
          </a:p>
          <a:p>
            <a:pPr lvl="0"/>
            <a:r>
              <a:rPr lang="en-GB" dirty="0"/>
              <a:t>Can you identify with </a:t>
            </a:r>
            <a:r>
              <a:rPr lang="en-GB" dirty="0" smtClean="0"/>
              <a:t>the feelings expressed?</a:t>
            </a:r>
            <a:endParaRPr lang="en-GB" dirty="0"/>
          </a:p>
          <a:p>
            <a:pPr lvl="0"/>
            <a:r>
              <a:rPr lang="en-GB" dirty="0"/>
              <a:t>Which line, phrase or image do you find most powerful / effective?</a:t>
            </a:r>
          </a:p>
          <a:p>
            <a:pPr lvl="0"/>
            <a:r>
              <a:rPr lang="en-GB" dirty="0"/>
              <a:t>Can you think of alternative interpretations?</a:t>
            </a:r>
          </a:p>
          <a:p>
            <a:pPr lvl="0"/>
            <a:r>
              <a:rPr lang="en-GB" dirty="0"/>
              <a:t>How would you describe the overall effect of the poem?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630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Writing about your personal response to a poem is a good way of concluding an essay.</a:t>
            </a:r>
          </a:p>
          <a:p>
            <a:r>
              <a:rPr lang="en-GB" dirty="0" smtClean="0"/>
              <a:t>Choose either </a:t>
            </a:r>
            <a:r>
              <a:rPr lang="en-GB" i="1" dirty="0" smtClean="0"/>
              <a:t>The </a:t>
            </a:r>
            <a:r>
              <a:rPr lang="en-GB" i="1" dirty="0"/>
              <a:t>T</a:t>
            </a:r>
            <a:r>
              <a:rPr lang="en-GB" i="1" dirty="0" smtClean="0"/>
              <a:t>hought-Fox </a:t>
            </a:r>
            <a:r>
              <a:rPr lang="en-GB" dirty="0" smtClean="0"/>
              <a:t>or </a:t>
            </a:r>
            <a:r>
              <a:rPr lang="en-GB" i="1" dirty="0" smtClean="0"/>
              <a:t>We are Going to see the Rabbit </a:t>
            </a:r>
            <a:r>
              <a:rPr lang="en-GB" dirty="0" smtClean="0"/>
              <a:t>and </a:t>
            </a:r>
            <a:r>
              <a:rPr lang="en-GB" b="1" dirty="0" smtClean="0"/>
              <a:t>write a conclusion </a:t>
            </a:r>
            <a:r>
              <a:rPr lang="en-GB" dirty="0" smtClean="0"/>
              <a:t>which sums up your response to your chosen poem. </a:t>
            </a:r>
          </a:p>
          <a:p>
            <a:r>
              <a:rPr lang="en-GB" dirty="0" smtClean="0"/>
              <a:t>Make sure you justify your views and show your appreciation of the poem with some evaluative vocabulary.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02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Unseen Poetry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Your assessment this term will involve you reading, analysing and responding to a poem you have not seen before.</a:t>
            </a:r>
          </a:p>
          <a:p>
            <a:r>
              <a:rPr lang="en-GB" dirty="0" smtClean="0"/>
              <a:t>The more experience you have of reading poetry, the more confident you will be in responding.</a:t>
            </a:r>
          </a:p>
          <a:p>
            <a:r>
              <a:rPr lang="en-GB" b="1" dirty="0" smtClean="0"/>
              <a:t>Homework task</a:t>
            </a:r>
            <a:r>
              <a:rPr lang="en-GB" dirty="0" smtClean="0"/>
              <a:t>: find a new poem about a creature (real or imaginary). Make sure that you understand the poem and can read it confidently. Do give yourself a challenge too. Make sure your chosen poem is worth discussing.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003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Unseen Poetry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On your tables read aloud the poems you have brought in.</a:t>
            </a:r>
          </a:p>
          <a:p>
            <a:r>
              <a:rPr lang="en-GB" dirty="0" smtClean="0"/>
              <a:t>Discuss your responses to the poems and decide as a group which one you like best. </a:t>
            </a:r>
          </a:p>
          <a:p>
            <a:r>
              <a:rPr lang="en-GB" dirty="0" smtClean="0"/>
              <a:t>You must be able to explain the reason for your choice.</a:t>
            </a:r>
          </a:p>
          <a:p>
            <a:r>
              <a:rPr lang="en-GB" dirty="0" smtClean="0"/>
              <a:t>Now think about an effective reading of your chosen poem to the class. It can be done as a group or read by an individual.</a:t>
            </a:r>
          </a:p>
          <a:p>
            <a:r>
              <a:rPr lang="en-GB" dirty="0" smtClean="0"/>
              <a:t>Performance time!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040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Unseen Poetry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How to approach the unseen poetry question:</a:t>
            </a:r>
          </a:p>
          <a:p>
            <a:r>
              <a:rPr lang="en-GB" dirty="0" smtClean="0"/>
              <a:t>First of all, </a:t>
            </a:r>
            <a:r>
              <a:rPr lang="en-GB" b="1" dirty="0" smtClean="0"/>
              <a:t>read the question carefully </a:t>
            </a:r>
            <a:r>
              <a:rPr lang="en-GB" dirty="0" smtClean="0"/>
              <a:t>as this will you a clue about what to look for. Make sure you focus on the question throughout.</a:t>
            </a:r>
          </a:p>
          <a:p>
            <a:r>
              <a:rPr lang="en-GB" dirty="0" smtClean="0"/>
              <a:t>Then </a:t>
            </a:r>
            <a:r>
              <a:rPr lang="en-GB" b="1" dirty="0" smtClean="0"/>
              <a:t>annotate the poem in detail</a:t>
            </a:r>
            <a:r>
              <a:rPr lang="en-GB" dirty="0" smtClean="0"/>
              <a:t>. </a:t>
            </a:r>
          </a:p>
          <a:p>
            <a:r>
              <a:rPr lang="en-GB" dirty="0" smtClean="0"/>
              <a:t>If you are stuck, </a:t>
            </a:r>
            <a:r>
              <a:rPr lang="en-GB" b="1" dirty="0" smtClean="0"/>
              <a:t>use the reading strategies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Now </a:t>
            </a:r>
            <a:r>
              <a:rPr lang="en-GB" b="1" dirty="0" smtClean="0"/>
              <a:t>plan your essay </a:t>
            </a:r>
            <a:r>
              <a:rPr lang="en-GB" dirty="0" smtClean="0"/>
              <a:t>to answer the question. </a:t>
            </a:r>
          </a:p>
          <a:p>
            <a:r>
              <a:rPr lang="en-GB" b="1" dirty="0" smtClean="0"/>
              <a:t>The SMILER technique </a:t>
            </a:r>
            <a:r>
              <a:rPr lang="en-GB" dirty="0" smtClean="0"/>
              <a:t>will help you.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033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SMILER approach to poetry!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GB" b="1" dirty="0" smtClean="0"/>
              <a:t>Subject </a:t>
            </a:r>
            <a:r>
              <a:rPr lang="en-GB" dirty="0" smtClean="0"/>
              <a:t>(These questions will help you write the introduction)</a:t>
            </a:r>
            <a:endParaRPr lang="en-GB" dirty="0"/>
          </a:p>
          <a:p>
            <a:pPr lvl="0"/>
            <a:r>
              <a:rPr lang="en-GB" dirty="0"/>
              <a:t>Who is the narrator (the poet, fictional first person, third person)?</a:t>
            </a:r>
          </a:p>
          <a:p>
            <a:pPr lvl="0"/>
            <a:r>
              <a:rPr lang="en-GB" dirty="0"/>
              <a:t>Are there other characters in the poem?</a:t>
            </a:r>
          </a:p>
          <a:p>
            <a:pPr lvl="0"/>
            <a:r>
              <a:rPr lang="en-GB" dirty="0"/>
              <a:t>Is there a distinctive setting or sense of place?</a:t>
            </a:r>
          </a:p>
          <a:p>
            <a:pPr lvl="0"/>
            <a:r>
              <a:rPr lang="en-GB" dirty="0"/>
              <a:t>Does the poem tell a story?</a:t>
            </a:r>
          </a:p>
          <a:p>
            <a:pPr lvl="0"/>
            <a:r>
              <a:rPr lang="en-GB" dirty="0"/>
              <a:t>Is there a message, moral or conclusion</a:t>
            </a:r>
            <a:r>
              <a:rPr lang="en-GB" dirty="0" smtClean="0"/>
              <a:t>?</a:t>
            </a:r>
          </a:p>
          <a:p>
            <a:pPr lvl="0"/>
            <a:endParaRPr lang="en-GB" dirty="0"/>
          </a:p>
          <a:p>
            <a:pPr marL="0" lvl="0" indent="0">
              <a:buNone/>
            </a:pPr>
            <a:r>
              <a:rPr lang="en-GB" b="1" dirty="0"/>
              <a:t>Movement of </a:t>
            </a:r>
            <a:r>
              <a:rPr lang="en-GB" b="1" dirty="0" smtClean="0"/>
              <a:t>Ideas </a:t>
            </a:r>
            <a:r>
              <a:rPr lang="en-GB" dirty="0" smtClean="0"/>
              <a:t>(This refers to the structure of the poem.)</a:t>
            </a:r>
            <a:endParaRPr lang="en-GB" dirty="0"/>
          </a:p>
          <a:p>
            <a:pPr lvl="0"/>
            <a:r>
              <a:rPr lang="en-GB" dirty="0"/>
              <a:t>Is the poem divided into stanzas?</a:t>
            </a:r>
          </a:p>
          <a:p>
            <a:pPr lvl="0"/>
            <a:r>
              <a:rPr lang="en-GB" dirty="0"/>
              <a:t>Are the stanzas regular or irregular?</a:t>
            </a:r>
          </a:p>
          <a:p>
            <a:pPr lvl="0"/>
            <a:r>
              <a:rPr lang="en-GB" dirty="0"/>
              <a:t>Can you see why stanzas are ordered as they are?</a:t>
            </a:r>
          </a:p>
          <a:p>
            <a:pPr lvl="0"/>
            <a:r>
              <a:rPr lang="en-GB" dirty="0"/>
              <a:t>FORM – use of rhythm / rhyme</a:t>
            </a:r>
          </a:p>
          <a:p>
            <a:pPr lvl="0"/>
            <a:r>
              <a:rPr lang="en-GB" dirty="0"/>
              <a:t>Is the layout of the poem important to its meaning?</a:t>
            </a:r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8835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SMILER approach to poetry!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GB" b="1" dirty="0"/>
              <a:t>Imagery</a:t>
            </a:r>
            <a:endParaRPr lang="en-GB" dirty="0"/>
          </a:p>
          <a:p>
            <a:pPr lvl="0"/>
            <a:r>
              <a:rPr lang="en-GB" dirty="0"/>
              <a:t>Metaphors</a:t>
            </a:r>
          </a:p>
          <a:p>
            <a:pPr lvl="0"/>
            <a:r>
              <a:rPr lang="en-GB" dirty="0"/>
              <a:t>Similes</a:t>
            </a:r>
          </a:p>
          <a:p>
            <a:pPr lvl="0"/>
            <a:r>
              <a:rPr lang="en-GB" dirty="0"/>
              <a:t>Symbols</a:t>
            </a:r>
          </a:p>
          <a:p>
            <a:pPr lvl="0"/>
            <a:r>
              <a:rPr lang="en-GB" dirty="0"/>
              <a:t>Personification</a:t>
            </a:r>
          </a:p>
          <a:p>
            <a:pPr lvl="0"/>
            <a:r>
              <a:rPr lang="en-GB" dirty="0"/>
              <a:t>Are there any links between the images used</a:t>
            </a:r>
            <a:r>
              <a:rPr lang="en-GB" dirty="0" smtClean="0"/>
              <a:t>?</a:t>
            </a:r>
          </a:p>
          <a:p>
            <a:pPr lvl="0"/>
            <a:endParaRPr lang="en-GB" dirty="0"/>
          </a:p>
          <a:p>
            <a:pPr marL="0" lvl="0" indent="0">
              <a:buNone/>
            </a:pPr>
            <a:r>
              <a:rPr lang="en-GB" b="1" dirty="0"/>
              <a:t>Language</a:t>
            </a:r>
            <a:endParaRPr lang="en-GB" dirty="0"/>
          </a:p>
          <a:p>
            <a:pPr lvl="0"/>
            <a:r>
              <a:rPr lang="en-GB" dirty="0"/>
              <a:t>Semantic fields / parts of speech</a:t>
            </a:r>
          </a:p>
          <a:p>
            <a:pPr lvl="0"/>
            <a:r>
              <a:rPr lang="en-GB" dirty="0"/>
              <a:t>Alliteration / Sibilance / Assonance / Onomatopoeia</a:t>
            </a:r>
          </a:p>
          <a:p>
            <a:pPr lvl="0"/>
            <a:r>
              <a:rPr lang="en-GB" dirty="0" smtClean="0"/>
              <a:t>Enjambment</a:t>
            </a:r>
            <a:endParaRPr lang="en-GB" dirty="0"/>
          </a:p>
          <a:p>
            <a:pPr lvl="0"/>
            <a:r>
              <a:rPr lang="en-GB" dirty="0"/>
              <a:t>Repetition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4182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i="1" dirty="0" err="1" smtClean="0"/>
              <a:t>Macavity</a:t>
            </a:r>
            <a:r>
              <a:rPr lang="en-GB" i="1" dirty="0" smtClean="0"/>
              <a:t>: The Mystery Cat </a:t>
            </a:r>
            <a:r>
              <a:rPr lang="en-GB" dirty="0" smtClean="0"/>
              <a:t>by T.S. Eliot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your group first read the poem as a whole.</a:t>
            </a:r>
          </a:p>
          <a:p>
            <a:r>
              <a:rPr lang="en-GB" dirty="0" smtClean="0"/>
              <a:t>Briefly discuss the character of </a:t>
            </a:r>
            <a:r>
              <a:rPr lang="en-GB" dirty="0" err="1" smtClean="0"/>
              <a:t>Macavity</a:t>
            </a:r>
            <a:r>
              <a:rPr lang="en-GB" dirty="0" smtClean="0"/>
              <a:t>.</a:t>
            </a:r>
          </a:p>
          <a:p>
            <a:r>
              <a:rPr lang="en-GB" dirty="0" smtClean="0"/>
              <a:t>Now read your allocated stanza a couple of times.</a:t>
            </a:r>
          </a:p>
          <a:p>
            <a:r>
              <a:rPr lang="en-GB" dirty="0" smtClean="0"/>
              <a:t>Check the meaning of any words you don’t understand.</a:t>
            </a:r>
          </a:p>
          <a:p>
            <a:r>
              <a:rPr lang="en-GB" dirty="0" smtClean="0"/>
              <a:t>Highlight the punctuation as you will need to follow this carefully in your reading.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45286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SMILER approach to poetry!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GB" b="1" dirty="0"/>
              <a:t>Emotion</a:t>
            </a:r>
          </a:p>
          <a:p>
            <a:pPr lvl="0"/>
            <a:r>
              <a:rPr lang="en-GB" dirty="0"/>
              <a:t>Are feelings expressed explicitly in the poem? How?</a:t>
            </a:r>
          </a:p>
          <a:p>
            <a:pPr lvl="0"/>
            <a:r>
              <a:rPr lang="en-GB" dirty="0"/>
              <a:t>If not explicitly, how?</a:t>
            </a:r>
          </a:p>
          <a:p>
            <a:pPr lvl="0"/>
            <a:r>
              <a:rPr lang="en-GB" dirty="0"/>
              <a:t>How does the language / imagery contribute to the expression?</a:t>
            </a:r>
          </a:p>
          <a:p>
            <a:pPr marL="0" lvl="0" indent="0">
              <a:buNone/>
            </a:pPr>
            <a:r>
              <a:rPr lang="en-GB" b="1" dirty="0"/>
              <a:t>Response</a:t>
            </a:r>
            <a:endParaRPr lang="en-GB" dirty="0"/>
          </a:p>
          <a:p>
            <a:pPr lvl="0"/>
            <a:r>
              <a:rPr lang="en-GB" dirty="0"/>
              <a:t>What do you like about the poem?</a:t>
            </a:r>
          </a:p>
          <a:p>
            <a:pPr lvl="0"/>
            <a:r>
              <a:rPr lang="en-GB" dirty="0"/>
              <a:t>Can you identify with feelings?</a:t>
            </a:r>
          </a:p>
          <a:p>
            <a:pPr lvl="0"/>
            <a:r>
              <a:rPr lang="en-GB" dirty="0"/>
              <a:t>Which line, phrase or image do you find most powerful / effective?</a:t>
            </a:r>
          </a:p>
          <a:p>
            <a:pPr lvl="0"/>
            <a:r>
              <a:rPr lang="en-GB" dirty="0"/>
              <a:t>Can you think of alternative interpretations?</a:t>
            </a:r>
          </a:p>
          <a:p>
            <a:pPr lvl="0"/>
            <a:r>
              <a:rPr lang="en-GB" dirty="0"/>
              <a:t>How would you describe the overall effect of the poem?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 smtClean="0"/>
              <a:t>You can use both these headings to help you write your conclusion.</a:t>
            </a:r>
          </a:p>
          <a:p>
            <a:pPr marL="0" indent="0">
              <a:buNone/>
            </a:pPr>
            <a:r>
              <a:rPr lang="en-GB" dirty="0" smtClean="0"/>
              <a:t>Just remember </a:t>
            </a:r>
            <a:r>
              <a:rPr lang="en-GB" b="1" dirty="0" smtClean="0"/>
              <a:t>you don’t need to write about every point</a:t>
            </a:r>
            <a:r>
              <a:rPr lang="en-GB" dirty="0" smtClean="0"/>
              <a:t>! Only use the ones you think are relevant to the poem.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8023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Unseen poetry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Read the poem </a:t>
            </a:r>
            <a:r>
              <a:rPr lang="en-GB" i="1" dirty="0" smtClean="0"/>
              <a:t>Pigeons</a:t>
            </a:r>
            <a:r>
              <a:rPr lang="en-GB" dirty="0" smtClean="0"/>
              <a:t> by Richard </a:t>
            </a:r>
            <a:r>
              <a:rPr lang="en-GB" dirty="0" err="1" smtClean="0"/>
              <a:t>Kell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b="1" dirty="0" smtClean="0"/>
              <a:t>How does the poet create a vivid image of the birds in this poem?</a:t>
            </a:r>
          </a:p>
          <a:p>
            <a:pPr marL="0" indent="0">
              <a:buNone/>
            </a:pPr>
            <a:r>
              <a:rPr lang="en-GB" dirty="0" smtClean="0"/>
              <a:t>You should write about:</a:t>
            </a:r>
          </a:p>
          <a:p>
            <a:r>
              <a:rPr lang="en-GB" dirty="0" smtClean="0"/>
              <a:t>Your impressions of the pigeons</a:t>
            </a:r>
          </a:p>
          <a:p>
            <a:r>
              <a:rPr lang="en-GB" dirty="0" smtClean="0"/>
              <a:t>How the writer creates those impressions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018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i="1" dirty="0" err="1" smtClean="0"/>
              <a:t>Macavity</a:t>
            </a:r>
            <a:r>
              <a:rPr lang="en-GB" i="1" dirty="0" smtClean="0"/>
              <a:t>: The Mystery Cat</a:t>
            </a:r>
            <a:r>
              <a:rPr lang="en-GB" dirty="0" smtClean="0"/>
              <a:t> by T.S. Eliot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Now discuss and prepare your stanza for performance.</a:t>
            </a:r>
          </a:p>
          <a:p>
            <a:r>
              <a:rPr lang="en-GB" dirty="0" smtClean="0"/>
              <a:t>How will you bring the mysterious character of </a:t>
            </a:r>
            <a:r>
              <a:rPr lang="en-GB" dirty="0" err="1" smtClean="0"/>
              <a:t>Macavity</a:t>
            </a:r>
            <a:r>
              <a:rPr lang="en-GB" dirty="0" smtClean="0"/>
              <a:t> to life in your reading?</a:t>
            </a:r>
          </a:p>
          <a:p>
            <a:r>
              <a:rPr lang="en-GB" dirty="0" smtClean="0"/>
              <a:t>Will you divide the stanza up? If you do, look carefully at the punctuation .</a:t>
            </a:r>
          </a:p>
          <a:p>
            <a:r>
              <a:rPr lang="en-GB" dirty="0" smtClean="0"/>
              <a:t>How will add an element of drama to you reading?</a:t>
            </a:r>
          </a:p>
          <a:p>
            <a:r>
              <a:rPr lang="en-GB" b="1" dirty="0" smtClean="0"/>
              <a:t>Get ready to perform</a:t>
            </a:r>
            <a:r>
              <a:rPr lang="en-GB" b="1" dirty="0"/>
              <a:t>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84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i="1" dirty="0" err="1" smtClean="0"/>
              <a:t>Macavity</a:t>
            </a:r>
            <a:r>
              <a:rPr lang="en-GB" i="1" dirty="0" smtClean="0"/>
              <a:t>: The Mystery Cat </a:t>
            </a:r>
            <a:r>
              <a:rPr lang="en-GB" dirty="0" smtClean="0"/>
              <a:t>by T.S. Eliot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many ways </a:t>
            </a:r>
            <a:r>
              <a:rPr lang="en-GB" dirty="0" err="1" smtClean="0"/>
              <a:t>Macavity</a:t>
            </a:r>
            <a:r>
              <a:rPr lang="en-GB" dirty="0" smtClean="0"/>
              <a:t> sounds like a human character but how does T.S. Eliot make the reader picture a cat?</a:t>
            </a:r>
          </a:p>
          <a:p>
            <a:r>
              <a:rPr lang="en-GB" dirty="0" smtClean="0"/>
              <a:t>Write out </a:t>
            </a:r>
            <a:r>
              <a:rPr lang="en-GB" b="1" dirty="0" smtClean="0"/>
              <a:t>the lines and phrases that for you create the image of a cat </a:t>
            </a:r>
            <a:r>
              <a:rPr lang="en-GB" dirty="0" smtClean="0"/>
              <a:t>most successfully.</a:t>
            </a:r>
          </a:p>
          <a:p>
            <a:r>
              <a:rPr lang="en-GB" dirty="0" smtClean="0"/>
              <a:t>Can you identify any </a:t>
            </a:r>
            <a:r>
              <a:rPr lang="en-GB" b="1" dirty="0" smtClean="0"/>
              <a:t>techniques</a:t>
            </a:r>
            <a:r>
              <a:rPr lang="en-GB" dirty="0" smtClean="0"/>
              <a:t> in these quotations that the poet is using to characterise </a:t>
            </a:r>
            <a:r>
              <a:rPr lang="en-GB" dirty="0" err="1" smtClean="0"/>
              <a:t>Macavity</a:t>
            </a:r>
            <a:r>
              <a:rPr lang="en-GB" dirty="0" smtClean="0"/>
              <a:t>?</a:t>
            </a:r>
          </a:p>
          <a:p>
            <a:r>
              <a:rPr lang="en-GB" dirty="0" smtClean="0"/>
              <a:t>Make a note of the technique and describe its </a:t>
            </a:r>
            <a:r>
              <a:rPr lang="en-GB" b="1" dirty="0" smtClean="0"/>
              <a:t>effect </a:t>
            </a:r>
            <a:r>
              <a:rPr lang="en-GB" dirty="0" smtClean="0"/>
              <a:t>on the reader.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063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496724"/>
          </a:xfrm>
        </p:spPr>
        <p:txBody>
          <a:bodyPr>
            <a:normAutofit fontScale="92500"/>
          </a:bodyPr>
          <a:lstStyle/>
          <a:p>
            <a:r>
              <a:rPr lang="en-GB" sz="2800" i="1" dirty="0" smtClean="0"/>
              <a:t>For he’s a fiend in feline shape, a monster of depravity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Alliteration – fiend / feline – creates a sense of M’s sinister presence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Assonance – ‘</a:t>
            </a:r>
            <a:r>
              <a:rPr lang="en-GB" i="1" dirty="0" err="1" smtClean="0">
                <a:solidFill>
                  <a:srgbClr val="FF0000"/>
                </a:solidFill>
              </a:rPr>
              <a:t>ee</a:t>
            </a:r>
            <a:r>
              <a:rPr lang="en-GB" i="1" dirty="0" smtClean="0">
                <a:solidFill>
                  <a:srgbClr val="FF0000"/>
                </a:solidFill>
              </a:rPr>
              <a:t>’ sound in both words – as above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Metaphor / figure of speech – ‘monster’ – makes him sound abominable and evil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Strong abstract noun – depravity – as above.</a:t>
            </a:r>
          </a:p>
          <a:p>
            <a:endParaRPr lang="en-GB" i="1" dirty="0">
              <a:solidFill>
                <a:srgbClr val="FF0000"/>
              </a:solidFill>
            </a:endParaRPr>
          </a:p>
          <a:p>
            <a:r>
              <a:rPr lang="en-GB" sz="2800" b="0" dirty="0" smtClean="0"/>
              <a:t>	By describing </a:t>
            </a:r>
            <a:r>
              <a:rPr lang="en-GB" sz="2800" b="0" dirty="0" err="1" smtClean="0"/>
              <a:t>Macavity</a:t>
            </a:r>
            <a:r>
              <a:rPr lang="en-GB" sz="2800" b="0" dirty="0" smtClean="0"/>
              <a:t> as a ‘fiend in feline shape, Eliot combines alliteration and assonance to evoke the cat’s sinister presence for the reader.  The metaphor ‘monster of depravity’  enhances this further, creating a sense of pure evil, with the clever rhyme adding a touch of humour to the tale of </a:t>
            </a:r>
            <a:r>
              <a:rPr lang="en-GB" sz="2800" b="0" dirty="0" err="1" smtClean="0"/>
              <a:t>the‘Mystery</a:t>
            </a:r>
            <a:r>
              <a:rPr lang="en-GB" sz="2800" b="0" dirty="0" smtClean="0"/>
              <a:t> Cat.’</a:t>
            </a:r>
          </a:p>
          <a:p>
            <a:endParaRPr lang="en-GB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15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Town Owl </a:t>
            </a:r>
            <a:r>
              <a:rPr lang="en-GB" dirty="0" smtClean="0"/>
              <a:t>by Laurie Lee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Poems are often effective because they create a </a:t>
            </a:r>
            <a:r>
              <a:rPr lang="en-GB" b="1" dirty="0" smtClean="0"/>
              <a:t>special atmosphere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Read </a:t>
            </a:r>
            <a:r>
              <a:rPr lang="en-GB" i="1" dirty="0" smtClean="0"/>
              <a:t>Town Owl </a:t>
            </a:r>
            <a:r>
              <a:rPr lang="en-GB" dirty="0" smtClean="0"/>
              <a:t>in its entirety and then focus on the </a:t>
            </a:r>
            <a:r>
              <a:rPr lang="en-GB" b="1" dirty="0" smtClean="0"/>
              <a:t>first two stanzas</a:t>
            </a:r>
            <a:r>
              <a:rPr lang="en-GB" dirty="0" smtClean="0"/>
              <a:t>:</a:t>
            </a:r>
          </a:p>
          <a:p>
            <a:r>
              <a:rPr lang="en-GB" dirty="0" smtClean="0"/>
              <a:t>What season is the poem set in? </a:t>
            </a:r>
          </a:p>
          <a:p>
            <a:r>
              <a:rPr lang="en-GB" dirty="0" smtClean="0"/>
              <a:t>What time of day is it?</a:t>
            </a:r>
          </a:p>
          <a:p>
            <a:r>
              <a:rPr lang="en-GB" dirty="0" smtClean="0"/>
              <a:t>What mood is created?</a:t>
            </a:r>
          </a:p>
          <a:p>
            <a:r>
              <a:rPr lang="en-GB" dirty="0" smtClean="0"/>
              <a:t>For each of these questions write down the words and phrases that give you clues.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78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Town Owl </a:t>
            </a:r>
            <a:r>
              <a:rPr lang="en-GB" dirty="0"/>
              <a:t>by Laurie Lee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Now look at the rest of the poem </a:t>
            </a:r>
            <a:r>
              <a:rPr lang="en-GB" b="1" dirty="0" smtClean="0"/>
              <a:t>in pairs</a:t>
            </a:r>
            <a:r>
              <a:rPr lang="en-GB" dirty="0" smtClean="0"/>
              <a:t>:</a:t>
            </a:r>
          </a:p>
          <a:p>
            <a:r>
              <a:rPr lang="en-GB" dirty="0" smtClean="0"/>
              <a:t>What is the effect of introducing a </a:t>
            </a:r>
            <a:r>
              <a:rPr lang="en-GB" b="1" dirty="0" smtClean="0"/>
              <a:t>first person narrator</a:t>
            </a:r>
            <a:r>
              <a:rPr lang="en-GB" dirty="0" smtClean="0"/>
              <a:t>? Link your answer to a specific phrase.</a:t>
            </a:r>
          </a:p>
          <a:p>
            <a:r>
              <a:rPr lang="en-GB" dirty="0" smtClean="0"/>
              <a:t>How does the poet use </a:t>
            </a:r>
            <a:r>
              <a:rPr lang="en-GB" b="1" dirty="0" smtClean="0"/>
              <a:t>the senses </a:t>
            </a:r>
            <a:r>
              <a:rPr lang="en-GB" dirty="0" smtClean="0"/>
              <a:t>to make the owl seems sinister? Try to find three examples.</a:t>
            </a:r>
          </a:p>
          <a:p>
            <a:r>
              <a:rPr lang="en-GB" dirty="0" smtClean="0"/>
              <a:t>What more do we learn about </a:t>
            </a:r>
            <a:r>
              <a:rPr lang="en-GB" b="1" dirty="0" smtClean="0"/>
              <a:t>the setting </a:t>
            </a:r>
            <a:r>
              <a:rPr lang="en-GB" dirty="0" smtClean="0"/>
              <a:t>of the poem?  Discuss how you imagine the room.</a:t>
            </a:r>
          </a:p>
          <a:p>
            <a:r>
              <a:rPr lang="en-GB" dirty="0" smtClean="0"/>
              <a:t>Find at least two examples of the use of </a:t>
            </a:r>
            <a:r>
              <a:rPr lang="en-GB" b="1" dirty="0" smtClean="0"/>
              <a:t>contrast</a:t>
            </a:r>
            <a:r>
              <a:rPr lang="en-GB" dirty="0" smtClean="0"/>
              <a:t> in the poem. What effect does this technique have?</a:t>
            </a:r>
          </a:p>
          <a:p>
            <a:r>
              <a:rPr lang="en-GB" dirty="0" smtClean="0"/>
              <a:t>Finally, discuss </a:t>
            </a:r>
            <a:r>
              <a:rPr lang="en-GB" b="1" dirty="0" smtClean="0"/>
              <a:t>the final line </a:t>
            </a:r>
            <a:r>
              <a:rPr lang="en-GB" dirty="0" smtClean="0"/>
              <a:t>of the poem. Does it change your impression of the poem overall?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2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your imagination!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Taking Laurie Lee’s poem as inspiration, write the opening of a mystery story. </a:t>
            </a:r>
          </a:p>
          <a:p>
            <a:r>
              <a:rPr lang="en-GB" dirty="0" smtClean="0"/>
              <a:t>Think carefully about how you describe the ballroom and the appearance of the owl.</a:t>
            </a:r>
          </a:p>
          <a:p>
            <a:r>
              <a:rPr lang="en-GB" dirty="0" smtClean="0"/>
              <a:t>You should write no more than a third of a page so make every detail count!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50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459</TotalTime>
  <Words>2639</Words>
  <Application>Microsoft Office PowerPoint</Application>
  <PresentationFormat>On-screen Show (4:3)</PresentationFormat>
  <Paragraphs>264</Paragraphs>
  <Slides>31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Angles</vt:lpstr>
      <vt:lpstr>Year 8 Unseen Poetry</vt:lpstr>
      <vt:lpstr>Reading poetry aloud</vt:lpstr>
      <vt:lpstr>Macavity: The Mystery Cat by T.S. Eliot</vt:lpstr>
      <vt:lpstr>Macavity: The Mystery Cat by T.S. Eliot</vt:lpstr>
      <vt:lpstr>Macavity: The Mystery Cat by T.S. Eliot</vt:lpstr>
      <vt:lpstr>Example</vt:lpstr>
      <vt:lpstr>Town Owl by Laurie Lee</vt:lpstr>
      <vt:lpstr>Town Owl by Laurie Lee</vt:lpstr>
      <vt:lpstr>Use your imagination!</vt:lpstr>
      <vt:lpstr>Use your imagination!</vt:lpstr>
      <vt:lpstr>Use your imagination!</vt:lpstr>
      <vt:lpstr>Reading strategies</vt:lpstr>
      <vt:lpstr>The Tyger by William Blake</vt:lpstr>
      <vt:lpstr>Thinking about techniques</vt:lpstr>
      <vt:lpstr>Snake by D.H. Lawrence</vt:lpstr>
      <vt:lpstr>Snake by D.H. Lawrence</vt:lpstr>
      <vt:lpstr>Snake by D.H. Lawrence</vt:lpstr>
      <vt:lpstr>Upon the Snail by John Bunyan</vt:lpstr>
      <vt:lpstr>The Thought-Fox by Ted Hughes</vt:lpstr>
      <vt:lpstr>The Thought-Fox by Ted Hughes</vt:lpstr>
      <vt:lpstr>The Thought-Fox by Ted Hughes</vt:lpstr>
      <vt:lpstr>We are Going to See the Rabbit by Alan Brownjohn</vt:lpstr>
      <vt:lpstr>Your response</vt:lpstr>
      <vt:lpstr>Your response</vt:lpstr>
      <vt:lpstr>Unseen Poetry</vt:lpstr>
      <vt:lpstr>Unseen Poetry</vt:lpstr>
      <vt:lpstr>Unseen Poetry</vt:lpstr>
      <vt:lpstr>The SMILER approach to poetry!</vt:lpstr>
      <vt:lpstr>The SMILER approach to poetry!</vt:lpstr>
      <vt:lpstr>The SMILER approach to poetry!</vt:lpstr>
      <vt:lpstr>Unseen poetry assessment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8 Poetry</dc:title>
  <dc:creator>setup-Software Setup Account</dc:creator>
  <cp:lastModifiedBy>setup-Software Setup Account</cp:lastModifiedBy>
  <cp:revision>51</cp:revision>
  <dcterms:created xsi:type="dcterms:W3CDTF">2017-12-01T10:00:34Z</dcterms:created>
  <dcterms:modified xsi:type="dcterms:W3CDTF">2018-01-09T15:56:46Z</dcterms:modified>
</cp:coreProperties>
</file>