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5" r:id="rId3"/>
    <p:sldId id="266" r:id="rId4"/>
    <p:sldId id="268" r:id="rId5"/>
    <p:sldId id="277" r:id="rId6"/>
    <p:sldId id="281" r:id="rId7"/>
    <p:sldId id="282" r:id="rId8"/>
    <p:sldId id="283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184B2-B2B5-43A5-861E-C24F4C4CBB66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CF3CD-49CC-4667-8189-7017CBE7C4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98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Light touch with this poem. Discuss how to make a short poem effective.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688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work on </a:t>
            </a:r>
            <a:r>
              <a:rPr lang="en-GB" i="1" dirty="0" smtClean="0"/>
              <a:t>Snake</a:t>
            </a:r>
            <a:r>
              <a:rPr lang="en-GB" dirty="0" smtClean="0"/>
              <a:t> will focus on identifying techniques. Check pupils’ understanding of</a:t>
            </a:r>
            <a:r>
              <a:rPr lang="en-GB" baseline="0" dirty="0" smtClean="0"/>
              <a:t> terminology before they look at the poem.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827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Again this uses the</a:t>
            </a:r>
            <a:r>
              <a:rPr lang="en-GB" baseline="0" dirty="0" smtClean="0"/>
              <a:t> response section of SMILER.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43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Teacher introduction of SMILER as a method of structuring essays.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14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Emphasise the</a:t>
            </a:r>
            <a:r>
              <a:rPr lang="en-GB" baseline="0" dirty="0" smtClean="0"/>
              <a:t> need to be selective rather than trying to answer all the questions! Also talk about using SMILER as a useful checklist but not letting your essay sound like one.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F3CD-49CC-4667-8189-7017CBE7C4D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5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0D58BC-153A-4003-806B-CD89280C014A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AE95A29-CAFE-49A0-BD50-13E818F61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8 Unseen </a:t>
            </a:r>
            <a:r>
              <a:rPr lang="en-GB" dirty="0" smtClean="0"/>
              <a:t>Poetry REVISION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>
                <a:solidFill>
                  <a:schemeClr val="tx1"/>
                </a:solidFill>
              </a:rPr>
              <a:t>All Creatures Great and Small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92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your imagination!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your poem aloud and see if you can make some final improvements.</a:t>
            </a:r>
          </a:p>
          <a:p>
            <a:r>
              <a:rPr lang="en-GB" dirty="0" smtClean="0"/>
              <a:t>Now share your poem with the rest of the class.</a:t>
            </a:r>
          </a:p>
          <a:p>
            <a:r>
              <a:rPr lang="en-GB" dirty="0" smtClean="0"/>
              <a:t>Finally, compare your poems to a famous poem by </a:t>
            </a:r>
            <a:r>
              <a:rPr lang="en-GB" b="1" dirty="0" smtClean="0"/>
              <a:t>Tennyson: </a:t>
            </a:r>
            <a:r>
              <a:rPr lang="en-GB" b="1" i="1" dirty="0" smtClean="0"/>
              <a:t>The Eagle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Discuss how Tennyson uses alliteration, metaphor and simile. Which other techniques are important in the poem?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047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 faced with a difficult poem, it is good to have some </a:t>
            </a:r>
            <a:r>
              <a:rPr lang="en-GB" b="1" dirty="0" smtClean="0"/>
              <a:t>strategies to help you get started</a:t>
            </a:r>
            <a:r>
              <a:rPr lang="en-GB" dirty="0" smtClean="0"/>
              <a:t>. Here are some helpful ideas:</a:t>
            </a:r>
          </a:p>
          <a:p>
            <a:r>
              <a:rPr lang="en-GB" dirty="0"/>
              <a:t>Highlight verbs</a:t>
            </a:r>
          </a:p>
          <a:p>
            <a:r>
              <a:rPr lang="en-GB" dirty="0"/>
              <a:t>Circle punctuation</a:t>
            </a:r>
          </a:p>
          <a:p>
            <a:r>
              <a:rPr lang="en-GB" dirty="0"/>
              <a:t>Pick out three neon </a:t>
            </a:r>
            <a:r>
              <a:rPr lang="en-GB" dirty="0" smtClean="0"/>
              <a:t>lines</a:t>
            </a:r>
            <a:endParaRPr lang="en-GB" dirty="0"/>
          </a:p>
          <a:p>
            <a:r>
              <a:rPr lang="en-GB" dirty="0"/>
              <a:t>Consider meaning of title</a:t>
            </a:r>
          </a:p>
          <a:p>
            <a:r>
              <a:rPr lang="en-GB" dirty="0"/>
              <a:t>Think about first and last lines</a:t>
            </a:r>
          </a:p>
          <a:p>
            <a:r>
              <a:rPr lang="en-GB" dirty="0"/>
              <a:t>Highlight emotion words</a:t>
            </a:r>
          </a:p>
          <a:p>
            <a:r>
              <a:rPr lang="en-GB" dirty="0"/>
              <a:t>Find examples of imagery</a:t>
            </a:r>
          </a:p>
          <a:p>
            <a:r>
              <a:rPr lang="en-GB" dirty="0"/>
              <a:t>Highlight alliteration, assonance, </a:t>
            </a:r>
            <a:r>
              <a:rPr lang="en-GB" dirty="0" smtClean="0"/>
              <a:t>onomatopoeia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004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about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en-GB" b="1" dirty="0" smtClean="0"/>
          </a:p>
          <a:p>
            <a:pPr lvl="0"/>
            <a:r>
              <a:rPr lang="en-GB" sz="6400" smtClean="0"/>
              <a:t>Is </a:t>
            </a:r>
            <a:r>
              <a:rPr lang="en-GB" sz="6400" dirty="0"/>
              <a:t>the poem divided into stanzas?</a:t>
            </a:r>
          </a:p>
          <a:p>
            <a:pPr lvl="0"/>
            <a:r>
              <a:rPr lang="en-GB" sz="6400" dirty="0"/>
              <a:t>Are the stanzas regular or irregular?</a:t>
            </a:r>
          </a:p>
          <a:p>
            <a:pPr lvl="0"/>
            <a:r>
              <a:rPr lang="en-GB" sz="6400" dirty="0"/>
              <a:t>Can you see why stanzas are ordered as they are?</a:t>
            </a:r>
          </a:p>
          <a:p>
            <a:pPr lvl="0"/>
            <a:r>
              <a:rPr lang="en-GB" sz="6400" dirty="0" smtClean="0"/>
              <a:t>Does the poem make  use </a:t>
            </a:r>
            <a:r>
              <a:rPr lang="en-GB" sz="6400" dirty="0"/>
              <a:t>of rhythm / </a:t>
            </a:r>
            <a:r>
              <a:rPr lang="en-GB" sz="6400" dirty="0" smtClean="0"/>
              <a:t>rhyme?</a:t>
            </a:r>
            <a:endParaRPr lang="en-GB" sz="6400" dirty="0"/>
          </a:p>
          <a:p>
            <a:pPr lvl="0"/>
            <a:r>
              <a:rPr lang="en-GB" sz="6400" dirty="0"/>
              <a:t>Is the layout of the poem important to its meaning?</a:t>
            </a:r>
          </a:p>
          <a:p>
            <a:pPr lvl="0"/>
            <a:r>
              <a:rPr lang="en-GB" sz="6400" b="1" dirty="0"/>
              <a:t>Imagery</a:t>
            </a:r>
            <a:endParaRPr lang="en-GB" sz="6400" dirty="0"/>
          </a:p>
          <a:p>
            <a:pPr lvl="0"/>
            <a:r>
              <a:rPr lang="en-GB" sz="6400" dirty="0"/>
              <a:t>Metaphors</a:t>
            </a:r>
          </a:p>
          <a:p>
            <a:pPr lvl="0"/>
            <a:r>
              <a:rPr lang="en-GB" sz="6400" dirty="0"/>
              <a:t>Similes</a:t>
            </a:r>
          </a:p>
          <a:p>
            <a:pPr lvl="0"/>
            <a:r>
              <a:rPr lang="en-GB" sz="6400" dirty="0"/>
              <a:t>Symbols</a:t>
            </a:r>
          </a:p>
          <a:p>
            <a:pPr lvl="0"/>
            <a:r>
              <a:rPr lang="en-GB" sz="6400" dirty="0"/>
              <a:t>Personification</a:t>
            </a:r>
          </a:p>
          <a:p>
            <a:pPr lvl="0"/>
            <a:r>
              <a:rPr lang="en-GB" sz="6400" dirty="0"/>
              <a:t>Are there any links between the images used?</a:t>
            </a:r>
          </a:p>
          <a:p>
            <a:pPr lvl="0"/>
            <a:r>
              <a:rPr lang="en-GB" sz="6400" b="1" dirty="0"/>
              <a:t>Language</a:t>
            </a:r>
            <a:endParaRPr lang="en-GB" sz="6400" dirty="0"/>
          </a:p>
          <a:p>
            <a:pPr lvl="0"/>
            <a:r>
              <a:rPr lang="en-GB" sz="6400" dirty="0"/>
              <a:t>Semantic </a:t>
            </a:r>
            <a:r>
              <a:rPr lang="en-GB" sz="6400" dirty="0" smtClean="0"/>
              <a:t>fields</a:t>
            </a:r>
          </a:p>
          <a:p>
            <a:pPr lvl="0"/>
            <a:r>
              <a:rPr lang="en-GB" sz="6400" dirty="0" smtClean="0"/>
              <a:t>Parts </a:t>
            </a:r>
            <a:r>
              <a:rPr lang="en-GB" sz="6400" dirty="0"/>
              <a:t>of speech</a:t>
            </a:r>
          </a:p>
          <a:p>
            <a:pPr lvl="0"/>
            <a:r>
              <a:rPr lang="en-GB" sz="6400" dirty="0"/>
              <a:t>Alliteration / Sibilance / Assonance / Onomatopoeia</a:t>
            </a:r>
          </a:p>
          <a:p>
            <a:pPr lvl="0"/>
            <a:r>
              <a:rPr lang="en-GB" sz="6400" dirty="0"/>
              <a:t>Enjambment</a:t>
            </a:r>
          </a:p>
          <a:p>
            <a:pPr lvl="0"/>
            <a:r>
              <a:rPr lang="en-GB" sz="6400" dirty="0"/>
              <a:t>Repetition</a:t>
            </a:r>
          </a:p>
          <a:p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3984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Whenever you write about poetry, your own response will be really important. Don’t write what you think your teachers want to hear! </a:t>
            </a:r>
            <a:r>
              <a:rPr lang="en-GB" b="1" dirty="0" smtClean="0"/>
              <a:t>It’s your response that matters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These questions might help you express your view:</a:t>
            </a:r>
          </a:p>
          <a:p>
            <a:endParaRPr lang="en-GB" dirty="0" smtClean="0"/>
          </a:p>
          <a:p>
            <a:pPr lvl="0"/>
            <a:r>
              <a:rPr lang="en-GB" dirty="0"/>
              <a:t>What do you like about the poem</a:t>
            </a:r>
            <a:r>
              <a:rPr lang="en-GB" dirty="0" smtClean="0"/>
              <a:t>?</a:t>
            </a:r>
            <a:endParaRPr lang="en-GB" dirty="0"/>
          </a:p>
          <a:p>
            <a:pPr lvl="0"/>
            <a:r>
              <a:rPr lang="en-GB" dirty="0"/>
              <a:t>Can you identify with </a:t>
            </a:r>
            <a:r>
              <a:rPr lang="en-GB" dirty="0" smtClean="0"/>
              <a:t>the feelings expressed?</a:t>
            </a:r>
            <a:endParaRPr lang="en-GB" dirty="0"/>
          </a:p>
          <a:p>
            <a:pPr lvl="0"/>
            <a:r>
              <a:rPr lang="en-GB" dirty="0"/>
              <a:t>Which line, phrase or image do you find most powerful / effective?</a:t>
            </a:r>
          </a:p>
          <a:p>
            <a:pPr lvl="0"/>
            <a:r>
              <a:rPr lang="en-GB" dirty="0"/>
              <a:t>Can you think of alternative interpretations?</a:t>
            </a:r>
          </a:p>
          <a:p>
            <a:pPr lvl="0"/>
            <a:r>
              <a:rPr lang="en-GB" dirty="0"/>
              <a:t>How would you describe the overall effect of the poem?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63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Unseen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to approach the unseen poetry question:</a:t>
            </a:r>
          </a:p>
          <a:p>
            <a:r>
              <a:rPr lang="en-GB" dirty="0" smtClean="0"/>
              <a:t>First of all, </a:t>
            </a:r>
            <a:r>
              <a:rPr lang="en-GB" b="1" dirty="0" smtClean="0"/>
              <a:t>read the question carefully </a:t>
            </a:r>
            <a:r>
              <a:rPr lang="en-GB" dirty="0" smtClean="0"/>
              <a:t>as this will you a clue about what to look for. Make sure you focus on the question throughout.</a:t>
            </a:r>
          </a:p>
          <a:p>
            <a:r>
              <a:rPr lang="en-GB" dirty="0" smtClean="0"/>
              <a:t>Then </a:t>
            </a:r>
            <a:r>
              <a:rPr lang="en-GB" b="1" dirty="0" smtClean="0"/>
              <a:t>annotate the poem in detail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If you are stuck, </a:t>
            </a:r>
            <a:r>
              <a:rPr lang="en-GB" b="1" dirty="0" smtClean="0"/>
              <a:t>use the reading strategies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Now </a:t>
            </a:r>
            <a:r>
              <a:rPr lang="en-GB" b="1" dirty="0" smtClean="0"/>
              <a:t>plan your essay </a:t>
            </a:r>
            <a:r>
              <a:rPr lang="en-GB" dirty="0" smtClean="0"/>
              <a:t>to answer the question. </a:t>
            </a:r>
          </a:p>
          <a:p>
            <a:r>
              <a:rPr lang="en-GB" b="1" dirty="0" smtClean="0"/>
              <a:t>The SMILER technique </a:t>
            </a:r>
            <a:r>
              <a:rPr lang="en-GB" dirty="0" smtClean="0"/>
              <a:t>will help you.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03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SMILER approach to poetry!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Subject </a:t>
            </a:r>
            <a:r>
              <a:rPr lang="en-GB" dirty="0" smtClean="0"/>
              <a:t>(These questions will help you write the introduction)</a:t>
            </a:r>
            <a:endParaRPr lang="en-GB" dirty="0"/>
          </a:p>
          <a:p>
            <a:pPr lvl="0"/>
            <a:r>
              <a:rPr lang="en-GB" dirty="0"/>
              <a:t>Who is the narrator (the poet, fictional first person, third person)?</a:t>
            </a:r>
          </a:p>
          <a:p>
            <a:pPr lvl="0"/>
            <a:r>
              <a:rPr lang="en-GB" dirty="0"/>
              <a:t>Are there other characters in the poem?</a:t>
            </a:r>
          </a:p>
          <a:p>
            <a:pPr lvl="0"/>
            <a:r>
              <a:rPr lang="en-GB" dirty="0"/>
              <a:t>Is there a distinctive setting or sense of place?</a:t>
            </a:r>
          </a:p>
          <a:p>
            <a:pPr lvl="0"/>
            <a:r>
              <a:rPr lang="en-GB" dirty="0"/>
              <a:t>Does the poem tell a story?</a:t>
            </a:r>
          </a:p>
          <a:p>
            <a:pPr lvl="0"/>
            <a:r>
              <a:rPr lang="en-GB" dirty="0"/>
              <a:t>Is there a message, moral or conclusion</a:t>
            </a:r>
            <a:r>
              <a:rPr lang="en-GB" dirty="0" smtClean="0"/>
              <a:t>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/>
              <a:t>Movement of </a:t>
            </a:r>
            <a:r>
              <a:rPr lang="en-GB" b="1" dirty="0" smtClean="0"/>
              <a:t>Ideas </a:t>
            </a:r>
            <a:r>
              <a:rPr lang="en-GB" dirty="0" smtClean="0"/>
              <a:t>(This refers to the structure of the poem.)</a:t>
            </a:r>
            <a:endParaRPr lang="en-GB" dirty="0"/>
          </a:p>
          <a:p>
            <a:pPr lvl="0"/>
            <a:r>
              <a:rPr lang="en-GB" dirty="0"/>
              <a:t>Is the poem divided into stanzas?</a:t>
            </a:r>
          </a:p>
          <a:p>
            <a:pPr lvl="0"/>
            <a:r>
              <a:rPr lang="en-GB" dirty="0"/>
              <a:t>Are the stanzas regular or irregular?</a:t>
            </a:r>
          </a:p>
          <a:p>
            <a:pPr lvl="0"/>
            <a:r>
              <a:rPr lang="en-GB" dirty="0"/>
              <a:t>Can you see why stanzas are ordered as they are?</a:t>
            </a:r>
          </a:p>
          <a:p>
            <a:pPr lvl="0"/>
            <a:r>
              <a:rPr lang="en-GB" dirty="0"/>
              <a:t>FORM – use of rhythm / rhyme</a:t>
            </a:r>
          </a:p>
          <a:p>
            <a:pPr lvl="0"/>
            <a:r>
              <a:rPr lang="en-GB" dirty="0"/>
              <a:t>Is the layout of the poem important to its meaning?</a:t>
            </a: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88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SMILER approach to poetry!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GB" b="1" dirty="0"/>
              <a:t>Imagery</a:t>
            </a:r>
            <a:endParaRPr lang="en-GB" dirty="0"/>
          </a:p>
          <a:p>
            <a:pPr lvl="0"/>
            <a:r>
              <a:rPr lang="en-GB" dirty="0"/>
              <a:t>Metaphors</a:t>
            </a:r>
          </a:p>
          <a:p>
            <a:pPr lvl="0"/>
            <a:r>
              <a:rPr lang="en-GB" dirty="0"/>
              <a:t>Similes</a:t>
            </a:r>
          </a:p>
          <a:p>
            <a:pPr lvl="0"/>
            <a:r>
              <a:rPr lang="en-GB" dirty="0"/>
              <a:t>Symbols</a:t>
            </a:r>
          </a:p>
          <a:p>
            <a:pPr lvl="0"/>
            <a:r>
              <a:rPr lang="en-GB" dirty="0"/>
              <a:t>Personification</a:t>
            </a:r>
          </a:p>
          <a:p>
            <a:pPr lvl="0"/>
            <a:r>
              <a:rPr lang="en-GB" dirty="0"/>
              <a:t>Are there any links between the images used</a:t>
            </a:r>
            <a:r>
              <a:rPr lang="en-GB" dirty="0" smtClean="0"/>
              <a:t>?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/>
              <a:t>Language</a:t>
            </a:r>
            <a:endParaRPr lang="en-GB" dirty="0"/>
          </a:p>
          <a:p>
            <a:pPr lvl="0"/>
            <a:r>
              <a:rPr lang="en-GB" dirty="0"/>
              <a:t>Semantic fields / parts of speech</a:t>
            </a:r>
          </a:p>
          <a:p>
            <a:pPr lvl="0"/>
            <a:r>
              <a:rPr lang="en-GB" dirty="0"/>
              <a:t>Alliteration / Sibilance / Assonance / Onomatopoeia</a:t>
            </a:r>
          </a:p>
          <a:p>
            <a:pPr lvl="0"/>
            <a:r>
              <a:rPr lang="en-GB" dirty="0" smtClean="0"/>
              <a:t>Enjambment</a:t>
            </a:r>
            <a:endParaRPr lang="en-GB" dirty="0"/>
          </a:p>
          <a:p>
            <a:pPr lvl="0"/>
            <a:r>
              <a:rPr lang="en-GB" dirty="0"/>
              <a:t>Repetition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18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SMILER approach to poetry!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b="1" dirty="0"/>
              <a:t>Emotion</a:t>
            </a:r>
          </a:p>
          <a:p>
            <a:pPr lvl="0"/>
            <a:r>
              <a:rPr lang="en-GB" dirty="0"/>
              <a:t>Are feelings expressed explicitly in the poem? How?</a:t>
            </a:r>
          </a:p>
          <a:p>
            <a:pPr lvl="0"/>
            <a:r>
              <a:rPr lang="en-GB" dirty="0"/>
              <a:t>If not explicitly, how?</a:t>
            </a:r>
          </a:p>
          <a:p>
            <a:pPr lvl="0"/>
            <a:r>
              <a:rPr lang="en-GB" dirty="0"/>
              <a:t>How does the language / imagery contribute to the expression?</a:t>
            </a:r>
          </a:p>
          <a:p>
            <a:pPr marL="0" lvl="0" indent="0">
              <a:buNone/>
            </a:pPr>
            <a:r>
              <a:rPr lang="en-GB" b="1" dirty="0"/>
              <a:t>Response</a:t>
            </a:r>
            <a:endParaRPr lang="en-GB" dirty="0"/>
          </a:p>
          <a:p>
            <a:pPr lvl="0"/>
            <a:r>
              <a:rPr lang="en-GB" dirty="0"/>
              <a:t>What do you like about the poem?</a:t>
            </a:r>
          </a:p>
          <a:p>
            <a:pPr lvl="0"/>
            <a:r>
              <a:rPr lang="en-GB" dirty="0"/>
              <a:t>Can you identify with feelings?</a:t>
            </a:r>
          </a:p>
          <a:p>
            <a:pPr lvl="0"/>
            <a:r>
              <a:rPr lang="en-GB" dirty="0"/>
              <a:t>Which line, phrase or image do you find most powerful / effective?</a:t>
            </a:r>
          </a:p>
          <a:p>
            <a:pPr lvl="0"/>
            <a:r>
              <a:rPr lang="en-GB" dirty="0"/>
              <a:t>Can you think of alternative interpretations?</a:t>
            </a:r>
          </a:p>
          <a:p>
            <a:pPr lvl="0"/>
            <a:r>
              <a:rPr lang="en-GB" dirty="0"/>
              <a:t>How would you describe the overall effect of the poem?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 smtClean="0"/>
              <a:t>You can use both these headings to help you write your conclusion.</a:t>
            </a:r>
          </a:p>
          <a:p>
            <a:pPr marL="0" indent="0">
              <a:buNone/>
            </a:pPr>
            <a:r>
              <a:rPr lang="en-GB" dirty="0" smtClean="0"/>
              <a:t>Just remember </a:t>
            </a:r>
            <a:r>
              <a:rPr lang="en-GB" b="1" dirty="0" smtClean="0"/>
              <a:t>you don’t need to write about every point</a:t>
            </a:r>
            <a:r>
              <a:rPr lang="en-GB" dirty="0" smtClean="0"/>
              <a:t>! Only use the ones you think are relevant to the poem.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80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530</TotalTime>
  <Words>708</Words>
  <Application>Microsoft Office PowerPoint</Application>
  <PresentationFormat>On-screen Show (4:3)</PresentationFormat>
  <Paragraphs>104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Year 8 Unseen Poetry REVISION</vt:lpstr>
      <vt:lpstr>Use your imagination!</vt:lpstr>
      <vt:lpstr>Reading strategies</vt:lpstr>
      <vt:lpstr>Thinking about techniques</vt:lpstr>
      <vt:lpstr>Your response</vt:lpstr>
      <vt:lpstr>Unseen Poetry</vt:lpstr>
      <vt:lpstr>The SMILER approach to poetry!</vt:lpstr>
      <vt:lpstr>The SMILER approach to poetry!</vt:lpstr>
      <vt:lpstr>The SMILER approach to poetry!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8 Poetry</dc:title>
  <dc:creator>setup-Software Setup Account</dc:creator>
  <cp:lastModifiedBy>Software Setup Account</cp:lastModifiedBy>
  <cp:revision>59</cp:revision>
  <dcterms:created xsi:type="dcterms:W3CDTF">2017-12-01T10:00:34Z</dcterms:created>
  <dcterms:modified xsi:type="dcterms:W3CDTF">2019-02-12T14:11:06Z</dcterms:modified>
</cp:coreProperties>
</file>