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303" r:id="rId5"/>
    <p:sldId id="259" r:id="rId6"/>
    <p:sldId id="260" r:id="rId7"/>
    <p:sldId id="262" r:id="rId8"/>
    <p:sldId id="261" r:id="rId9"/>
    <p:sldId id="266" r:id="rId10"/>
    <p:sldId id="267" r:id="rId11"/>
    <p:sldId id="263" r:id="rId12"/>
    <p:sldId id="264" r:id="rId13"/>
    <p:sldId id="265" r:id="rId14"/>
    <p:sldId id="268" r:id="rId15"/>
    <p:sldId id="269" r:id="rId16"/>
    <p:sldId id="270" r:id="rId17"/>
    <p:sldId id="272" r:id="rId18"/>
    <p:sldId id="273" r:id="rId19"/>
    <p:sldId id="271" r:id="rId20"/>
    <p:sldId id="274" r:id="rId21"/>
    <p:sldId id="275" r:id="rId22"/>
    <p:sldId id="300" r:id="rId23"/>
    <p:sldId id="302" r:id="rId24"/>
    <p:sldId id="301" r:id="rId25"/>
    <p:sldId id="282" r:id="rId26"/>
    <p:sldId id="304" r:id="rId27"/>
    <p:sldId id="286" r:id="rId28"/>
    <p:sldId id="287" r:id="rId29"/>
    <p:sldId id="288" r:id="rId30"/>
    <p:sldId id="283" r:id="rId31"/>
    <p:sldId id="284" r:id="rId32"/>
    <p:sldId id="285" r:id="rId33"/>
    <p:sldId id="289" r:id="rId34"/>
    <p:sldId id="294" r:id="rId35"/>
    <p:sldId id="290" r:id="rId36"/>
    <p:sldId id="295" r:id="rId37"/>
    <p:sldId id="291" r:id="rId38"/>
    <p:sldId id="297" r:id="rId39"/>
    <p:sldId id="296" r:id="rId40"/>
    <p:sldId id="292" r:id="rId41"/>
    <p:sldId id="298" r:id="rId42"/>
    <p:sldId id="299" r:id="rId43"/>
    <p:sldId id="293" r:id="rId44"/>
    <p:sldId id="276" r:id="rId45"/>
    <p:sldId id="277" r:id="rId46"/>
    <p:sldId id="278" r:id="rId47"/>
    <p:sldId id="279" r:id="rId48"/>
    <p:sldId id="280" r:id="rId49"/>
    <p:sldId id="281"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6BED9B-6270-4EF6-BCFD-DF45A15C41D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992772EF-A0CE-454A-AAAF-BD28B9A9CD26}">
      <dgm:prSet phldrT="[Text]"/>
      <dgm:spPr/>
      <dgm:t>
        <a:bodyPr/>
        <a:lstStyle/>
        <a:p>
          <a:r>
            <a:rPr lang="en-GB" dirty="0" smtClean="0"/>
            <a:t>1.Introduction</a:t>
          </a:r>
          <a:endParaRPr lang="en-GB" dirty="0"/>
        </a:p>
      </dgm:t>
    </dgm:pt>
    <dgm:pt modelId="{B36F8A7B-0512-4330-B06D-86D5D5B14F06}" type="parTrans" cxnId="{C5781529-3B18-4142-B8C0-7888742BE568}">
      <dgm:prSet/>
      <dgm:spPr/>
      <dgm:t>
        <a:bodyPr/>
        <a:lstStyle/>
        <a:p>
          <a:endParaRPr lang="en-GB"/>
        </a:p>
      </dgm:t>
    </dgm:pt>
    <dgm:pt modelId="{7FE2F3D4-6D6F-4ADB-8C91-438CC2B13F06}" type="sibTrans" cxnId="{C5781529-3B18-4142-B8C0-7888742BE568}">
      <dgm:prSet/>
      <dgm:spPr/>
      <dgm:t>
        <a:bodyPr/>
        <a:lstStyle/>
        <a:p>
          <a:endParaRPr lang="en-GB"/>
        </a:p>
      </dgm:t>
    </dgm:pt>
    <dgm:pt modelId="{39464034-A7C1-4D28-AD79-A28A093866DE}">
      <dgm:prSet phldrT="[Text]"/>
      <dgm:spPr/>
      <dgm:t>
        <a:bodyPr/>
        <a:lstStyle/>
        <a:p>
          <a:r>
            <a:rPr lang="en-GB" dirty="0" smtClean="0"/>
            <a:t>2.Build up towards extract</a:t>
          </a:r>
          <a:endParaRPr lang="en-GB" dirty="0"/>
        </a:p>
      </dgm:t>
    </dgm:pt>
    <dgm:pt modelId="{3C2AF000-025A-4362-BE9E-5486516165A6}" type="parTrans" cxnId="{18575775-DEB0-48B5-BB87-213DA26B58AB}">
      <dgm:prSet/>
      <dgm:spPr/>
      <dgm:t>
        <a:bodyPr/>
        <a:lstStyle/>
        <a:p>
          <a:endParaRPr lang="en-GB"/>
        </a:p>
      </dgm:t>
    </dgm:pt>
    <dgm:pt modelId="{DD8F097D-47F6-40B3-BD51-A98AE94107A2}" type="sibTrans" cxnId="{18575775-DEB0-48B5-BB87-213DA26B58AB}">
      <dgm:prSet/>
      <dgm:spPr/>
      <dgm:t>
        <a:bodyPr/>
        <a:lstStyle/>
        <a:p>
          <a:endParaRPr lang="en-GB"/>
        </a:p>
      </dgm:t>
    </dgm:pt>
    <dgm:pt modelId="{11C221AE-CF11-4A32-97FF-DB9D43205D99}">
      <dgm:prSet phldrT="[Text]"/>
      <dgm:spPr/>
      <dgm:t>
        <a:bodyPr/>
        <a:lstStyle/>
        <a:p>
          <a:r>
            <a:rPr lang="en-GB" dirty="0" smtClean="0"/>
            <a:t>3.Extract focus</a:t>
          </a:r>
          <a:endParaRPr lang="en-GB" dirty="0"/>
        </a:p>
      </dgm:t>
    </dgm:pt>
    <dgm:pt modelId="{49A57797-A30A-4DD9-9A90-DCABFD94060C}" type="parTrans" cxnId="{D9836D58-88DC-4BE9-A02C-29B8E14EE0DD}">
      <dgm:prSet/>
      <dgm:spPr/>
      <dgm:t>
        <a:bodyPr/>
        <a:lstStyle/>
        <a:p>
          <a:endParaRPr lang="en-GB"/>
        </a:p>
      </dgm:t>
    </dgm:pt>
    <dgm:pt modelId="{670E6175-D851-458D-9F8B-BF041CE81FC0}" type="sibTrans" cxnId="{D9836D58-88DC-4BE9-A02C-29B8E14EE0DD}">
      <dgm:prSet/>
      <dgm:spPr/>
      <dgm:t>
        <a:bodyPr/>
        <a:lstStyle/>
        <a:p>
          <a:endParaRPr lang="en-GB"/>
        </a:p>
      </dgm:t>
    </dgm:pt>
    <dgm:pt modelId="{ABF580D9-6E7C-462F-8935-F7584C986056}">
      <dgm:prSet phldrT="[Text]"/>
      <dgm:spPr/>
      <dgm:t>
        <a:bodyPr/>
        <a:lstStyle/>
        <a:p>
          <a:r>
            <a:rPr lang="en-GB" dirty="0" smtClean="0"/>
            <a:t>4. Following extract</a:t>
          </a:r>
          <a:endParaRPr lang="en-GB" dirty="0"/>
        </a:p>
      </dgm:t>
    </dgm:pt>
    <dgm:pt modelId="{C209B431-2C15-4C55-878C-8BD7496A5BC5}" type="parTrans" cxnId="{4BEAC039-B4C8-4DDC-879F-FC6D95B64EA2}">
      <dgm:prSet/>
      <dgm:spPr/>
      <dgm:t>
        <a:bodyPr/>
        <a:lstStyle/>
        <a:p>
          <a:endParaRPr lang="en-GB"/>
        </a:p>
      </dgm:t>
    </dgm:pt>
    <dgm:pt modelId="{4C9743E1-7545-46F6-8E29-42C7C7BDF0B4}" type="sibTrans" cxnId="{4BEAC039-B4C8-4DDC-879F-FC6D95B64EA2}">
      <dgm:prSet/>
      <dgm:spPr/>
      <dgm:t>
        <a:bodyPr/>
        <a:lstStyle/>
        <a:p>
          <a:endParaRPr lang="en-GB"/>
        </a:p>
      </dgm:t>
    </dgm:pt>
    <dgm:pt modelId="{60F19D39-C894-4CE1-9586-3AC33316DA9F}">
      <dgm:prSet phldrT="[Text]"/>
      <dgm:spPr/>
      <dgm:t>
        <a:bodyPr/>
        <a:lstStyle/>
        <a:p>
          <a:r>
            <a:rPr lang="en-GB" dirty="0" smtClean="0"/>
            <a:t>5. Conclusion</a:t>
          </a:r>
          <a:endParaRPr lang="en-GB" dirty="0"/>
        </a:p>
      </dgm:t>
    </dgm:pt>
    <dgm:pt modelId="{E793F9B7-0C37-469B-AF7F-A9AFD73D7D72}" type="parTrans" cxnId="{81A55832-6405-4D5A-9216-B9DD653214C0}">
      <dgm:prSet/>
      <dgm:spPr/>
      <dgm:t>
        <a:bodyPr/>
        <a:lstStyle/>
        <a:p>
          <a:endParaRPr lang="en-GB"/>
        </a:p>
      </dgm:t>
    </dgm:pt>
    <dgm:pt modelId="{A3ED3ADF-6D5B-43D7-9AFD-7FD5D7B24860}" type="sibTrans" cxnId="{81A55832-6405-4D5A-9216-B9DD653214C0}">
      <dgm:prSet/>
      <dgm:spPr/>
      <dgm:t>
        <a:bodyPr/>
        <a:lstStyle/>
        <a:p>
          <a:endParaRPr lang="en-GB"/>
        </a:p>
      </dgm:t>
    </dgm:pt>
    <dgm:pt modelId="{52DD1F11-3023-411F-97A9-08554F60364F}" type="pres">
      <dgm:prSet presAssocID="{376BED9B-6270-4EF6-BCFD-DF45A15C41D7}" presName="linear" presStyleCnt="0">
        <dgm:presLayoutVars>
          <dgm:dir/>
          <dgm:animLvl val="lvl"/>
          <dgm:resizeHandles val="exact"/>
        </dgm:presLayoutVars>
      </dgm:prSet>
      <dgm:spPr/>
      <dgm:t>
        <a:bodyPr/>
        <a:lstStyle/>
        <a:p>
          <a:endParaRPr lang="en-GB"/>
        </a:p>
      </dgm:t>
    </dgm:pt>
    <dgm:pt modelId="{68A28E0F-3BE4-445F-86A6-F7DB2D8FD6D8}" type="pres">
      <dgm:prSet presAssocID="{992772EF-A0CE-454A-AAAF-BD28B9A9CD26}" presName="parentLin" presStyleCnt="0"/>
      <dgm:spPr/>
    </dgm:pt>
    <dgm:pt modelId="{3BC9EAF8-F083-4924-B721-5D6DFB762675}" type="pres">
      <dgm:prSet presAssocID="{992772EF-A0CE-454A-AAAF-BD28B9A9CD26}" presName="parentLeftMargin" presStyleLbl="node1" presStyleIdx="0" presStyleCnt="5"/>
      <dgm:spPr/>
      <dgm:t>
        <a:bodyPr/>
        <a:lstStyle/>
        <a:p>
          <a:endParaRPr lang="en-GB"/>
        </a:p>
      </dgm:t>
    </dgm:pt>
    <dgm:pt modelId="{77242740-CDE6-49EF-B081-B2614180C79B}" type="pres">
      <dgm:prSet presAssocID="{992772EF-A0CE-454A-AAAF-BD28B9A9CD26}" presName="parentText" presStyleLbl="node1" presStyleIdx="0" presStyleCnt="5">
        <dgm:presLayoutVars>
          <dgm:chMax val="0"/>
          <dgm:bulletEnabled val="1"/>
        </dgm:presLayoutVars>
      </dgm:prSet>
      <dgm:spPr/>
      <dgm:t>
        <a:bodyPr/>
        <a:lstStyle/>
        <a:p>
          <a:endParaRPr lang="en-GB"/>
        </a:p>
      </dgm:t>
    </dgm:pt>
    <dgm:pt modelId="{04499225-EFCE-4C64-BE73-60D14BDEB180}" type="pres">
      <dgm:prSet presAssocID="{992772EF-A0CE-454A-AAAF-BD28B9A9CD26}" presName="negativeSpace" presStyleCnt="0"/>
      <dgm:spPr/>
    </dgm:pt>
    <dgm:pt modelId="{367E45AA-6A0B-417E-8102-221914F17AB3}" type="pres">
      <dgm:prSet presAssocID="{992772EF-A0CE-454A-AAAF-BD28B9A9CD26}" presName="childText" presStyleLbl="conFgAcc1" presStyleIdx="0" presStyleCnt="5">
        <dgm:presLayoutVars>
          <dgm:bulletEnabled val="1"/>
        </dgm:presLayoutVars>
      </dgm:prSet>
      <dgm:spPr/>
    </dgm:pt>
    <dgm:pt modelId="{94BE241C-8354-4690-B82D-BBADF34D99E9}" type="pres">
      <dgm:prSet presAssocID="{7FE2F3D4-6D6F-4ADB-8C91-438CC2B13F06}" presName="spaceBetweenRectangles" presStyleCnt="0"/>
      <dgm:spPr/>
    </dgm:pt>
    <dgm:pt modelId="{023B9975-73BC-4829-8C8E-1775E7B22538}" type="pres">
      <dgm:prSet presAssocID="{39464034-A7C1-4D28-AD79-A28A093866DE}" presName="parentLin" presStyleCnt="0"/>
      <dgm:spPr/>
    </dgm:pt>
    <dgm:pt modelId="{9BE04749-078B-4BBA-8990-EE1EF6C4DEF2}" type="pres">
      <dgm:prSet presAssocID="{39464034-A7C1-4D28-AD79-A28A093866DE}" presName="parentLeftMargin" presStyleLbl="node1" presStyleIdx="0" presStyleCnt="5"/>
      <dgm:spPr/>
      <dgm:t>
        <a:bodyPr/>
        <a:lstStyle/>
        <a:p>
          <a:endParaRPr lang="en-GB"/>
        </a:p>
      </dgm:t>
    </dgm:pt>
    <dgm:pt modelId="{6F0CF6D2-3547-4309-97B7-F28CA88F3373}" type="pres">
      <dgm:prSet presAssocID="{39464034-A7C1-4D28-AD79-A28A093866DE}" presName="parentText" presStyleLbl="node1" presStyleIdx="1" presStyleCnt="5">
        <dgm:presLayoutVars>
          <dgm:chMax val="0"/>
          <dgm:bulletEnabled val="1"/>
        </dgm:presLayoutVars>
      </dgm:prSet>
      <dgm:spPr/>
      <dgm:t>
        <a:bodyPr/>
        <a:lstStyle/>
        <a:p>
          <a:endParaRPr lang="en-GB"/>
        </a:p>
      </dgm:t>
    </dgm:pt>
    <dgm:pt modelId="{61962C11-6E28-4B71-857B-2E9057CA956D}" type="pres">
      <dgm:prSet presAssocID="{39464034-A7C1-4D28-AD79-A28A093866DE}" presName="negativeSpace" presStyleCnt="0"/>
      <dgm:spPr/>
    </dgm:pt>
    <dgm:pt modelId="{26EE01F7-5DE8-4E71-8DB7-3A30D7E67D58}" type="pres">
      <dgm:prSet presAssocID="{39464034-A7C1-4D28-AD79-A28A093866DE}" presName="childText" presStyleLbl="conFgAcc1" presStyleIdx="1" presStyleCnt="5">
        <dgm:presLayoutVars>
          <dgm:bulletEnabled val="1"/>
        </dgm:presLayoutVars>
      </dgm:prSet>
      <dgm:spPr/>
    </dgm:pt>
    <dgm:pt modelId="{4E451AA0-7322-4C02-A92F-59DA6DA87C9B}" type="pres">
      <dgm:prSet presAssocID="{DD8F097D-47F6-40B3-BD51-A98AE94107A2}" presName="spaceBetweenRectangles" presStyleCnt="0"/>
      <dgm:spPr/>
    </dgm:pt>
    <dgm:pt modelId="{2C60393A-8648-4EBF-A9C5-949A15D2A40D}" type="pres">
      <dgm:prSet presAssocID="{11C221AE-CF11-4A32-97FF-DB9D43205D99}" presName="parentLin" presStyleCnt="0"/>
      <dgm:spPr/>
    </dgm:pt>
    <dgm:pt modelId="{87765FDE-43B0-4524-A7FA-7362C34094C4}" type="pres">
      <dgm:prSet presAssocID="{11C221AE-CF11-4A32-97FF-DB9D43205D99}" presName="parentLeftMargin" presStyleLbl="node1" presStyleIdx="1" presStyleCnt="5"/>
      <dgm:spPr/>
      <dgm:t>
        <a:bodyPr/>
        <a:lstStyle/>
        <a:p>
          <a:endParaRPr lang="en-GB"/>
        </a:p>
      </dgm:t>
    </dgm:pt>
    <dgm:pt modelId="{89B05281-8CE2-4A3B-8760-0D30820F7494}" type="pres">
      <dgm:prSet presAssocID="{11C221AE-CF11-4A32-97FF-DB9D43205D99}" presName="parentText" presStyleLbl="node1" presStyleIdx="2" presStyleCnt="5">
        <dgm:presLayoutVars>
          <dgm:chMax val="0"/>
          <dgm:bulletEnabled val="1"/>
        </dgm:presLayoutVars>
      </dgm:prSet>
      <dgm:spPr/>
      <dgm:t>
        <a:bodyPr/>
        <a:lstStyle/>
        <a:p>
          <a:endParaRPr lang="en-GB"/>
        </a:p>
      </dgm:t>
    </dgm:pt>
    <dgm:pt modelId="{8E8A5A59-7C32-4B7B-9051-A91E3DE635D0}" type="pres">
      <dgm:prSet presAssocID="{11C221AE-CF11-4A32-97FF-DB9D43205D99}" presName="negativeSpace" presStyleCnt="0"/>
      <dgm:spPr/>
    </dgm:pt>
    <dgm:pt modelId="{26317A4E-6826-4086-8A49-1368B3FE3A42}" type="pres">
      <dgm:prSet presAssocID="{11C221AE-CF11-4A32-97FF-DB9D43205D99}" presName="childText" presStyleLbl="conFgAcc1" presStyleIdx="2" presStyleCnt="5">
        <dgm:presLayoutVars>
          <dgm:bulletEnabled val="1"/>
        </dgm:presLayoutVars>
      </dgm:prSet>
      <dgm:spPr/>
    </dgm:pt>
    <dgm:pt modelId="{A52D433E-B0E8-4CDF-B20A-50C08C2203D2}" type="pres">
      <dgm:prSet presAssocID="{670E6175-D851-458D-9F8B-BF041CE81FC0}" presName="spaceBetweenRectangles" presStyleCnt="0"/>
      <dgm:spPr/>
    </dgm:pt>
    <dgm:pt modelId="{167BD93A-4F27-44C3-969C-C26097DE441D}" type="pres">
      <dgm:prSet presAssocID="{ABF580D9-6E7C-462F-8935-F7584C986056}" presName="parentLin" presStyleCnt="0"/>
      <dgm:spPr/>
    </dgm:pt>
    <dgm:pt modelId="{893BEB16-262A-4934-9405-154EBE1AD031}" type="pres">
      <dgm:prSet presAssocID="{ABF580D9-6E7C-462F-8935-F7584C986056}" presName="parentLeftMargin" presStyleLbl="node1" presStyleIdx="2" presStyleCnt="5"/>
      <dgm:spPr/>
      <dgm:t>
        <a:bodyPr/>
        <a:lstStyle/>
        <a:p>
          <a:endParaRPr lang="en-GB"/>
        </a:p>
      </dgm:t>
    </dgm:pt>
    <dgm:pt modelId="{81EF9CC1-7119-49CC-A1D9-8CFCD17BCC4D}" type="pres">
      <dgm:prSet presAssocID="{ABF580D9-6E7C-462F-8935-F7584C986056}" presName="parentText" presStyleLbl="node1" presStyleIdx="3" presStyleCnt="5">
        <dgm:presLayoutVars>
          <dgm:chMax val="0"/>
          <dgm:bulletEnabled val="1"/>
        </dgm:presLayoutVars>
      </dgm:prSet>
      <dgm:spPr/>
      <dgm:t>
        <a:bodyPr/>
        <a:lstStyle/>
        <a:p>
          <a:endParaRPr lang="en-GB"/>
        </a:p>
      </dgm:t>
    </dgm:pt>
    <dgm:pt modelId="{ACDF94C6-6884-4EEF-A3C0-D0886ACE4DC1}" type="pres">
      <dgm:prSet presAssocID="{ABF580D9-6E7C-462F-8935-F7584C986056}" presName="negativeSpace" presStyleCnt="0"/>
      <dgm:spPr/>
    </dgm:pt>
    <dgm:pt modelId="{6AE3F6E4-63BE-4A14-886F-9D214201D236}" type="pres">
      <dgm:prSet presAssocID="{ABF580D9-6E7C-462F-8935-F7584C986056}" presName="childText" presStyleLbl="conFgAcc1" presStyleIdx="3" presStyleCnt="5">
        <dgm:presLayoutVars>
          <dgm:bulletEnabled val="1"/>
        </dgm:presLayoutVars>
      </dgm:prSet>
      <dgm:spPr/>
    </dgm:pt>
    <dgm:pt modelId="{BBF26D04-17C9-415C-9B95-5FA2B4DD88F1}" type="pres">
      <dgm:prSet presAssocID="{4C9743E1-7545-46F6-8E29-42C7C7BDF0B4}" presName="spaceBetweenRectangles" presStyleCnt="0"/>
      <dgm:spPr/>
    </dgm:pt>
    <dgm:pt modelId="{74D8530C-CE91-4E20-A4F0-4C9E558AB231}" type="pres">
      <dgm:prSet presAssocID="{60F19D39-C894-4CE1-9586-3AC33316DA9F}" presName="parentLin" presStyleCnt="0"/>
      <dgm:spPr/>
    </dgm:pt>
    <dgm:pt modelId="{AA9B6194-3521-45E6-BED6-EA4B959CB140}" type="pres">
      <dgm:prSet presAssocID="{60F19D39-C894-4CE1-9586-3AC33316DA9F}" presName="parentLeftMargin" presStyleLbl="node1" presStyleIdx="3" presStyleCnt="5"/>
      <dgm:spPr/>
      <dgm:t>
        <a:bodyPr/>
        <a:lstStyle/>
        <a:p>
          <a:endParaRPr lang="en-GB"/>
        </a:p>
      </dgm:t>
    </dgm:pt>
    <dgm:pt modelId="{A0384375-91A9-4C79-B33B-4C880DE8CAE5}" type="pres">
      <dgm:prSet presAssocID="{60F19D39-C894-4CE1-9586-3AC33316DA9F}" presName="parentText" presStyleLbl="node1" presStyleIdx="4" presStyleCnt="5">
        <dgm:presLayoutVars>
          <dgm:chMax val="0"/>
          <dgm:bulletEnabled val="1"/>
        </dgm:presLayoutVars>
      </dgm:prSet>
      <dgm:spPr/>
      <dgm:t>
        <a:bodyPr/>
        <a:lstStyle/>
        <a:p>
          <a:endParaRPr lang="en-GB"/>
        </a:p>
      </dgm:t>
    </dgm:pt>
    <dgm:pt modelId="{1671D9BE-0F87-42B1-A367-7231FD4DDADA}" type="pres">
      <dgm:prSet presAssocID="{60F19D39-C894-4CE1-9586-3AC33316DA9F}" presName="negativeSpace" presStyleCnt="0"/>
      <dgm:spPr/>
    </dgm:pt>
    <dgm:pt modelId="{D37C0E0F-436F-4449-B747-CD2D56D26A93}" type="pres">
      <dgm:prSet presAssocID="{60F19D39-C894-4CE1-9586-3AC33316DA9F}" presName="childText" presStyleLbl="conFgAcc1" presStyleIdx="4" presStyleCnt="5">
        <dgm:presLayoutVars>
          <dgm:bulletEnabled val="1"/>
        </dgm:presLayoutVars>
      </dgm:prSet>
      <dgm:spPr/>
    </dgm:pt>
  </dgm:ptLst>
  <dgm:cxnLst>
    <dgm:cxn modelId="{D9836D58-88DC-4BE9-A02C-29B8E14EE0DD}" srcId="{376BED9B-6270-4EF6-BCFD-DF45A15C41D7}" destId="{11C221AE-CF11-4A32-97FF-DB9D43205D99}" srcOrd="2" destOrd="0" parTransId="{49A57797-A30A-4DD9-9A90-DCABFD94060C}" sibTransId="{670E6175-D851-458D-9F8B-BF041CE81FC0}"/>
    <dgm:cxn modelId="{6D60F4E7-71C5-48D6-93A3-AEA0A26EE4BB}" type="presOf" srcId="{39464034-A7C1-4D28-AD79-A28A093866DE}" destId="{9BE04749-078B-4BBA-8990-EE1EF6C4DEF2}" srcOrd="0" destOrd="0" presId="urn:microsoft.com/office/officeart/2005/8/layout/list1"/>
    <dgm:cxn modelId="{76E91F96-5AFE-46A7-AC60-8AD2A834C8D1}" type="presOf" srcId="{39464034-A7C1-4D28-AD79-A28A093866DE}" destId="{6F0CF6D2-3547-4309-97B7-F28CA88F3373}" srcOrd="1" destOrd="0" presId="urn:microsoft.com/office/officeart/2005/8/layout/list1"/>
    <dgm:cxn modelId="{2012406B-760E-4AB0-BFFF-E74386FA4222}" type="presOf" srcId="{11C221AE-CF11-4A32-97FF-DB9D43205D99}" destId="{87765FDE-43B0-4524-A7FA-7362C34094C4}" srcOrd="0" destOrd="0" presId="urn:microsoft.com/office/officeart/2005/8/layout/list1"/>
    <dgm:cxn modelId="{4BEAC039-B4C8-4DDC-879F-FC6D95B64EA2}" srcId="{376BED9B-6270-4EF6-BCFD-DF45A15C41D7}" destId="{ABF580D9-6E7C-462F-8935-F7584C986056}" srcOrd="3" destOrd="0" parTransId="{C209B431-2C15-4C55-878C-8BD7496A5BC5}" sibTransId="{4C9743E1-7545-46F6-8E29-42C7C7BDF0B4}"/>
    <dgm:cxn modelId="{635DDFAC-676C-4569-914A-CA77BD8752B8}" type="presOf" srcId="{ABF580D9-6E7C-462F-8935-F7584C986056}" destId="{893BEB16-262A-4934-9405-154EBE1AD031}" srcOrd="0" destOrd="0" presId="urn:microsoft.com/office/officeart/2005/8/layout/list1"/>
    <dgm:cxn modelId="{C5781529-3B18-4142-B8C0-7888742BE568}" srcId="{376BED9B-6270-4EF6-BCFD-DF45A15C41D7}" destId="{992772EF-A0CE-454A-AAAF-BD28B9A9CD26}" srcOrd="0" destOrd="0" parTransId="{B36F8A7B-0512-4330-B06D-86D5D5B14F06}" sibTransId="{7FE2F3D4-6D6F-4ADB-8C91-438CC2B13F06}"/>
    <dgm:cxn modelId="{81A55832-6405-4D5A-9216-B9DD653214C0}" srcId="{376BED9B-6270-4EF6-BCFD-DF45A15C41D7}" destId="{60F19D39-C894-4CE1-9586-3AC33316DA9F}" srcOrd="4" destOrd="0" parTransId="{E793F9B7-0C37-469B-AF7F-A9AFD73D7D72}" sibTransId="{A3ED3ADF-6D5B-43D7-9AFD-7FD5D7B24860}"/>
    <dgm:cxn modelId="{9E2D0063-71D7-4A1C-A5C4-21D80E2F2A45}" type="presOf" srcId="{60F19D39-C894-4CE1-9586-3AC33316DA9F}" destId="{A0384375-91A9-4C79-B33B-4C880DE8CAE5}" srcOrd="1" destOrd="0" presId="urn:microsoft.com/office/officeart/2005/8/layout/list1"/>
    <dgm:cxn modelId="{1640C7E9-2546-442C-9D7E-5DEAA25A4E75}" type="presOf" srcId="{ABF580D9-6E7C-462F-8935-F7584C986056}" destId="{81EF9CC1-7119-49CC-A1D9-8CFCD17BCC4D}" srcOrd="1" destOrd="0" presId="urn:microsoft.com/office/officeart/2005/8/layout/list1"/>
    <dgm:cxn modelId="{967C56BF-FD7B-4FE7-9E9D-56DBE8862AE4}" type="presOf" srcId="{992772EF-A0CE-454A-AAAF-BD28B9A9CD26}" destId="{77242740-CDE6-49EF-B081-B2614180C79B}" srcOrd="1" destOrd="0" presId="urn:microsoft.com/office/officeart/2005/8/layout/list1"/>
    <dgm:cxn modelId="{E4F8B43B-8F0A-434C-B3DA-43AF846CC737}" type="presOf" srcId="{376BED9B-6270-4EF6-BCFD-DF45A15C41D7}" destId="{52DD1F11-3023-411F-97A9-08554F60364F}" srcOrd="0" destOrd="0" presId="urn:microsoft.com/office/officeart/2005/8/layout/list1"/>
    <dgm:cxn modelId="{18575775-DEB0-48B5-BB87-213DA26B58AB}" srcId="{376BED9B-6270-4EF6-BCFD-DF45A15C41D7}" destId="{39464034-A7C1-4D28-AD79-A28A093866DE}" srcOrd="1" destOrd="0" parTransId="{3C2AF000-025A-4362-BE9E-5486516165A6}" sibTransId="{DD8F097D-47F6-40B3-BD51-A98AE94107A2}"/>
    <dgm:cxn modelId="{606C26BE-5443-452E-86F4-C61DE0B20347}" type="presOf" srcId="{11C221AE-CF11-4A32-97FF-DB9D43205D99}" destId="{89B05281-8CE2-4A3B-8760-0D30820F7494}" srcOrd="1" destOrd="0" presId="urn:microsoft.com/office/officeart/2005/8/layout/list1"/>
    <dgm:cxn modelId="{B37C6A93-CAB7-4865-B99E-FD3CB44B3EDA}" type="presOf" srcId="{60F19D39-C894-4CE1-9586-3AC33316DA9F}" destId="{AA9B6194-3521-45E6-BED6-EA4B959CB140}" srcOrd="0" destOrd="0" presId="urn:microsoft.com/office/officeart/2005/8/layout/list1"/>
    <dgm:cxn modelId="{C07B83B7-B5E7-4239-92A8-FE38C105E8EC}" type="presOf" srcId="{992772EF-A0CE-454A-AAAF-BD28B9A9CD26}" destId="{3BC9EAF8-F083-4924-B721-5D6DFB762675}" srcOrd="0" destOrd="0" presId="urn:microsoft.com/office/officeart/2005/8/layout/list1"/>
    <dgm:cxn modelId="{76B3FE89-CD72-4741-8A6B-627C0C887181}" type="presParOf" srcId="{52DD1F11-3023-411F-97A9-08554F60364F}" destId="{68A28E0F-3BE4-445F-86A6-F7DB2D8FD6D8}" srcOrd="0" destOrd="0" presId="urn:microsoft.com/office/officeart/2005/8/layout/list1"/>
    <dgm:cxn modelId="{82EE69E5-C866-47CE-A5F1-11D00866DDF3}" type="presParOf" srcId="{68A28E0F-3BE4-445F-86A6-F7DB2D8FD6D8}" destId="{3BC9EAF8-F083-4924-B721-5D6DFB762675}" srcOrd="0" destOrd="0" presId="urn:microsoft.com/office/officeart/2005/8/layout/list1"/>
    <dgm:cxn modelId="{3053E101-4629-4A6D-A7FF-BA8958683575}" type="presParOf" srcId="{68A28E0F-3BE4-445F-86A6-F7DB2D8FD6D8}" destId="{77242740-CDE6-49EF-B081-B2614180C79B}" srcOrd="1" destOrd="0" presId="urn:microsoft.com/office/officeart/2005/8/layout/list1"/>
    <dgm:cxn modelId="{00995860-C5B9-47FB-A894-979E2A00BC95}" type="presParOf" srcId="{52DD1F11-3023-411F-97A9-08554F60364F}" destId="{04499225-EFCE-4C64-BE73-60D14BDEB180}" srcOrd="1" destOrd="0" presId="urn:microsoft.com/office/officeart/2005/8/layout/list1"/>
    <dgm:cxn modelId="{0C05DA1D-E6B4-4BF5-BC69-B85910E78E60}" type="presParOf" srcId="{52DD1F11-3023-411F-97A9-08554F60364F}" destId="{367E45AA-6A0B-417E-8102-221914F17AB3}" srcOrd="2" destOrd="0" presId="urn:microsoft.com/office/officeart/2005/8/layout/list1"/>
    <dgm:cxn modelId="{C572CDA0-2539-457A-A7AE-04E548F5E3B5}" type="presParOf" srcId="{52DD1F11-3023-411F-97A9-08554F60364F}" destId="{94BE241C-8354-4690-B82D-BBADF34D99E9}" srcOrd="3" destOrd="0" presId="urn:microsoft.com/office/officeart/2005/8/layout/list1"/>
    <dgm:cxn modelId="{4B6FC5F0-5A75-4ABF-87B2-C06835BFEBFA}" type="presParOf" srcId="{52DD1F11-3023-411F-97A9-08554F60364F}" destId="{023B9975-73BC-4829-8C8E-1775E7B22538}" srcOrd="4" destOrd="0" presId="urn:microsoft.com/office/officeart/2005/8/layout/list1"/>
    <dgm:cxn modelId="{36139844-1D25-4B69-BC69-F074FD63D958}" type="presParOf" srcId="{023B9975-73BC-4829-8C8E-1775E7B22538}" destId="{9BE04749-078B-4BBA-8990-EE1EF6C4DEF2}" srcOrd="0" destOrd="0" presId="urn:microsoft.com/office/officeart/2005/8/layout/list1"/>
    <dgm:cxn modelId="{5D353676-974B-42CA-BBAA-5A615F705002}" type="presParOf" srcId="{023B9975-73BC-4829-8C8E-1775E7B22538}" destId="{6F0CF6D2-3547-4309-97B7-F28CA88F3373}" srcOrd="1" destOrd="0" presId="urn:microsoft.com/office/officeart/2005/8/layout/list1"/>
    <dgm:cxn modelId="{CEB1D432-1B38-4D37-9BF4-EC4E975F2FE1}" type="presParOf" srcId="{52DD1F11-3023-411F-97A9-08554F60364F}" destId="{61962C11-6E28-4B71-857B-2E9057CA956D}" srcOrd="5" destOrd="0" presId="urn:microsoft.com/office/officeart/2005/8/layout/list1"/>
    <dgm:cxn modelId="{C1D67B2A-1075-4872-9A21-F045C8822ABB}" type="presParOf" srcId="{52DD1F11-3023-411F-97A9-08554F60364F}" destId="{26EE01F7-5DE8-4E71-8DB7-3A30D7E67D58}" srcOrd="6" destOrd="0" presId="urn:microsoft.com/office/officeart/2005/8/layout/list1"/>
    <dgm:cxn modelId="{5B536F0B-80C4-4878-B057-DF130170525B}" type="presParOf" srcId="{52DD1F11-3023-411F-97A9-08554F60364F}" destId="{4E451AA0-7322-4C02-A92F-59DA6DA87C9B}" srcOrd="7" destOrd="0" presId="urn:microsoft.com/office/officeart/2005/8/layout/list1"/>
    <dgm:cxn modelId="{26E639D3-C69F-4CFD-A52B-313A37C3F7A9}" type="presParOf" srcId="{52DD1F11-3023-411F-97A9-08554F60364F}" destId="{2C60393A-8648-4EBF-A9C5-949A15D2A40D}" srcOrd="8" destOrd="0" presId="urn:microsoft.com/office/officeart/2005/8/layout/list1"/>
    <dgm:cxn modelId="{EDF76DCD-FFA9-4EB9-AA29-22E2D1BD2EFB}" type="presParOf" srcId="{2C60393A-8648-4EBF-A9C5-949A15D2A40D}" destId="{87765FDE-43B0-4524-A7FA-7362C34094C4}" srcOrd="0" destOrd="0" presId="urn:microsoft.com/office/officeart/2005/8/layout/list1"/>
    <dgm:cxn modelId="{F02499B3-9A7A-46C3-97E4-611DBCA30112}" type="presParOf" srcId="{2C60393A-8648-4EBF-A9C5-949A15D2A40D}" destId="{89B05281-8CE2-4A3B-8760-0D30820F7494}" srcOrd="1" destOrd="0" presId="urn:microsoft.com/office/officeart/2005/8/layout/list1"/>
    <dgm:cxn modelId="{3937B532-AEE1-4497-98F6-DC6A811E0221}" type="presParOf" srcId="{52DD1F11-3023-411F-97A9-08554F60364F}" destId="{8E8A5A59-7C32-4B7B-9051-A91E3DE635D0}" srcOrd="9" destOrd="0" presId="urn:microsoft.com/office/officeart/2005/8/layout/list1"/>
    <dgm:cxn modelId="{5E526B41-EEC3-496C-83DB-17112B21A039}" type="presParOf" srcId="{52DD1F11-3023-411F-97A9-08554F60364F}" destId="{26317A4E-6826-4086-8A49-1368B3FE3A42}" srcOrd="10" destOrd="0" presId="urn:microsoft.com/office/officeart/2005/8/layout/list1"/>
    <dgm:cxn modelId="{7FA6D2C9-C8CA-4685-AA7A-416355E4CED4}" type="presParOf" srcId="{52DD1F11-3023-411F-97A9-08554F60364F}" destId="{A52D433E-B0E8-4CDF-B20A-50C08C2203D2}" srcOrd="11" destOrd="0" presId="urn:microsoft.com/office/officeart/2005/8/layout/list1"/>
    <dgm:cxn modelId="{133E2B05-FF57-4D63-8841-7B064501C7C4}" type="presParOf" srcId="{52DD1F11-3023-411F-97A9-08554F60364F}" destId="{167BD93A-4F27-44C3-969C-C26097DE441D}" srcOrd="12" destOrd="0" presId="urn:microsoft.com/office/officeart/2005/8/layout/list1"/>
    <dgm:cxn modelId="{6783A539-DD17-4D84-8285-79241935F9E4}" type="presParOf" srcId="{167BD93A-4F27-44C3-969C-C26097DE441D}" destId="{893BEB16-262A-4934-9405-154EBE1AD031}" srcOrd="0" destOrd="0" presId="urn:microsoft.com/office/officeart/2005/8/layout/list1"/>
    <dgm:cxn modelId="{4ED84026-9AC9-4D46-A66A-D87A52946AA7}" type="presParOf" srcId="{167BD93A-4F27-44C3-969C-C26097DE441D}" destId="{81EF9CC1-7119-49CC-A1D9-8CFCD17BCC4D}" srcOrd="1" destOrd="0" presId="urn:microsoft.com/office/officeart/2005/8/layout/list1"/>
    <dgm:cxn modelId="{973ACCE7-65A9-4665-BC0A-766D1BCF4FC3}" type="presParOf" srcId="{52DD1F11-3023-411F-97A9-08554F60364F}" destId="{ACDF94C6-6884-4EEF-A3C0-D0886ACE4DC1}" srcOrd="13" destOrd="0" presId="urn:microsoft.com/office/officeart/2005/8/layout/list1"/>
    <dgm:cxn modelId="{830EB74D-CC62-4F13-8A3E-296DB8C2E393}" type="presParOf" srcId="{52DD1F11-3023-411F-97A9-08554F60364F}" destId="{6AE3F6E4-63BE-4A14-886F-9D214201D236}" srcOrd="14" destOrd="0" presId="urn:microsoft.com/office/officeart/2005/8/layout/list1"/>
    <dgm:cxn modelId="{D88999BD-EC10-431B-81AA-A12C8A7C03BE}" type="presParOf" srcId="{52DD1F11-3023-411F-97A9-08554F60364F}" destId="{BBF26D04-17C9-415C-9B95-5FA2B4DD88F1}" srcOrd="15" destOrd="0" presId="urn:microsoft.com/office/officeart/2005/8/layout/list1"/>
    <dgm:cxn modelId="{0ADF7EAD-17BC-4091-817B-F709AB993A3C}" type="presParOf" srcId="{52DD1F11-3023-411F-97A9-08554F60364F}" destId="{74D8530C-CE91-4E20-A4F0-4C9E558AB231}" srcOrd="16" destOrd="0" presId="urn:microsoft.com/office/officeart/2005/8/layout/list1"/>
    <dgm:cxn modelId="{9CB30722-A833-471B-B656-2F63856AAD59}" type="presParOf" srcId="{74D8530C-CE91-4E20-A4F0-4C9E558AB231}" destId="{AA9B6194-3521-45E6-BED6-EA4B959CB140}" srcOrd="0" destOrd="0" presId="urn:microsoft.com/office/officeart/2005/8/layout/list1"/>
    <dgm:cxn modelId="{67916360-A6A7-459D-8E88-11BD1A1D4E66}" type="presParOf" srcId="{74D8530C-CE91-4E20-A4F0-4C9E558AB231}" destId="{A0384375-91A9-4C79-B33B-4C880DE8CAE5}" srcOrd="1" destOrd="0" presId="urn:microsoft.com/office/officeart/2005/8/layout/list1"/>
    <dgm:cxn modelId="{C3D74A79-5949-47BF-A62C-916E4CC1827B}" type="presParOf" srcId="{52DD1F11-3023-411F-97A9-08554F60364F}" destId="{1671D9BE-0F87-42B1-A367-7231FD4DDADA}" srcOrd="17" destOrd="0" presId="urn:microsoft.com/office/officeart/2005/8/layout/list1"/>
    <dgm:cxn modelId="{09024496-A61A-4F08-9604-C375484D0CB8}" type="presParOf" srcId="{52DD1F11-3023-411F-97A9-08554F60364F}" destId="{D37C0E0F-436F-4449-B747-CD2D56D26A93}"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6BED9B-6270-4EF6-BCFD-DF45A15C41D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992772EF-A0CE-454A-AAAF-BD28B9A9CD26}">
      <dgm:prSet phldrT="[Text]"/>
      <dgm:spPr/>
      <dgm:t>
        <a:bodyPr/>
        <a:lstStyle/>
        <a:p>
          <a:r>
            <a:rPr lang="en-GB" dirty="0" smtClean="0"/>
            <a:t>1.Introduction</a:t>
          </a:r>
          <a:endParaRPr lang="en-GB" dirty="0"/>
        </a:p>
      </dgm:t>
    </dgm:pt>
    <dgm:pt modelId="{B36F8A7B-0512-4330-B06D-86D5D5B14F06}" type="parTrans" cxnId="{C5781529-3B18-4142-B8C0-7888742BE568}">
      <dgm:prSet/>
      <dgm:spPr/>
      <dgm:t>
        <a:bodyPr/>
        <a:lstStyle/>
        <a:p>
          <a:endParaRPr lang="en-GB"/>
        </a:p>
      </dgm:t>
    </dgm:pt>
    <dgm:pt modelId="{7FE2F3D4-6D6F-4ADB-8C91-438CC2B13F06}" type="sibTrans" cxnId="{C5781529-3B18-4142-B8C0-7888742BE568}">
      <dgm:prSet/>
      <dgm:spPr/>
      <dgm:t>
        <a:bodyPr/>
        <a:lstStyle/>
        <a:p>
          <a:endParaRPr lang="en-GB"/>
        </a:p>
      </dgm:t>
    </dgm:pt>
    <dgm:pt modelId="{39464034-A7C1-4D28-AD79-A28A093866DE}">
      <dgm:prSet phldrT="[Text]"/>
      <dgm:spPr/>
      <dgm:t>
        <a:bodyPr/>
        <a:lstStyle/>
        <a:p>
          <a:r>
            <a:rPr lang="en-GB" dirty="0" smtClean="0"/>
            <a:t>2.Build up towards extract</a:t>
          </a:r>
          <a:endParaRPr lang="en-GB" dirty="0"/>
        </a:p>
      </dgm:t>
    </dgm:pt>
    <dgm:pt modelId="{3C2AF000-025A-4362-BE9E-5486516165A6}" type="parTrans" cxnId="{18575775-DEB0-48B5-BB87-213DA26B58AB}">
      <dgm:prSet/>
      <dgm:spPr/>
      <dgm:t>
        <a:bodyPr/>
        <a:lstStyle/>
        <a:p>
          <a:endParaRPr lang="en-GB"/>
        </a:p>
      </dgm:t>
    </dgm:pt>
    <dgm:pt modelId="{DD8F097D-47F6-40B3-BD51-A98AE94107A2}" type="sibTrans" cxnId="{18575775-DEB0-48B5-BB87-213DA26B58AB}">
      <dgm:prSet/>
      <dgm:spPr/>
      <dgm:t>
        <a:bodyPr/>
        <a:lstStyle/>
        <a:p>
          <a:endParaRPr lang="en-GB"/>
        </a:p>
      </dgm:t>
    </dgm:pt>
    <dgm:pt modelId="{11C221AE-CF11-4A32-97FF-DB9D43205D99}">
      <dgm:prSet phldrT="[Text]"/>
      <dgm:spPr/>
      <dgm:t>
        <a:bodyPr/>
        <a:lstStyle/>
        <a:p>
          <a:r>
            <a:rPr lang="en-GB" dirty="0" smtClean="0"/>
            <a:t>3.Extract focus</a:t>
          </a:r>
          <a:endParaRPr lang="en-GB" dirty="0"/>
        </a:p>
      </dgm:t>
    </dgm:pt>
    <dgm:pt modelId="{49A57797-A30A-4DD9-9A90-DCABFD94060C}" type="parTrans" cxnId="{D9836D58-88DC-4BE9-A02C-29B8E14EE0DD}">
      <dgm:prSet/>
      <dgm:spPr/>
      <dgm:t>
        <a:bodyPr/>
        <a:lstStyle/>
        <a:p>
          <a:endParaRPr lang="en-GB"/>
        </a:p>
      </dgm:t>
    </dgm:pt>
    <dgm:pt modelId="{670E6175-D851-458D-9F8B-BF041CE81FC0}" type="sibTrans" cxnId="{D9836D58-88DC-4BE9-A02C-29B8E14EE0DD}">
      <dgm:prSet/>
      <dgm:spPr/>
      <dgm:t>
        <a:bodyPr/>
        <a:lstStyle/>
        <a:p>
          <a:endParaRPr lang="en-GB"/>
        </a:p>
      </dgm:t>
    </dgm:pt>
    <dgm:pt modelId="{ABF580D9-6E7C-462F-8935-F7584C986056}">
      <dgm:prSet phldrT="[Text]"/>
      <dgm:spPr/>
      <dgm:t>
        <a:bodyPr/>
        <a:lstStyle/>
        <a:p>
          <a:r>
            <a:rPr lang="en-GB" dirty="0" smtClean="0"/>
            <a:t>4. Following extract</a:t>
          </a:r>
          <a:endParaRPr lang="en-GB" dirty="0"/>
        </a:p>
      </dgm:t>
    </dgm:pt>
    <dgm:pt modelId="{C209B431-2C15-4C55-878C-8BD7496A5BC5}" type="parTrans" cxnId="{4BEAC039-B4C8-4DDC-879F-FC6D95B64EA2}">
      <dgm:prSet/>
      <dgm:spPr/>
      <dgm:t>
        <a:bodyPr/>
        <a:lstStyle/>
        <a:p>
          <a:endParaRPr lang="en-GB"/>
        </a:p>
      </dgm:t>
    </dgm:pt>
    <dgm:pt modelId="{4C9743E1-7545-46F6-8E29-42C7C7BDF0B4}" type="sibTrans" cxnId="{4BEAC039-B4C8-4DDC-879F-FC6D95B64EA2}">
      <dgm:prSet/>
      <dgm:spPr/>
      <dgm:t>
        <a:bodyPr/>
        <a:lstStyle/>
        <a:p>
          <a:endParaRPr lang="en-GB"/>
        </a:p>
      </dgm:t>
    </dgm:pt>
    <dgm:pt modelId="{60F19D39-C894-4CE1-9586-3AC33316DA9F}">
      <dgm:prSet phldrT="[Text]"/>
      <dgm:spPr/>
      <dgm:t>
        <a:bodyPr/>
        <a:lstStyle/>
        <a:p>
          <a:r>
            <a:rPr lang="en-GB" dirty="0" smtClean="0"/>
            <a:t>5. Conclusion</a:t>
          </a:r>
          <a:endParaRPr lang="en-GB" dirty="0"/>
        </a:p>
      </dgm:t>
    </dgm:pt>
    <dgm:pt modelId="{E793F9B7-0C37-469B-AF7F-A9AFD73D7D72}" type="parTrans" cxnId="{81A55832-6405-4D5A-9216-B9DD653214C0}">
      <dgm:prSet/>
      <dgm:spPr/>
      <dgm:t>
        <a:bodyPr/>
        <a:lstStyle/>
        <a:p>
          <a:endParaRPr lang="en-GB"/>
        </a:p>
      </dgm:t>
    </dgm:pt>
    <dgm:pt modelId="{A3ED3ADF-6D5B-43D7-9AFD-7FD5D7B24860}" type="sibTrans" cxnId="{81A55832-6405-4D5A-9216-B9DD653214C0}">
      <dgm:prSet/>
      <dgm:spPr/>
      <dgm:t>
        <a:bodyPr/>
        <a:lstStyle/>
        <a:p>
          <a:endParaRPr lang="en-GB"/>
        </a:p>
      </dgm:t>
    </dgm:pt>
    <dgm:pt modelId="{52DD1F11-3023-411F-97A9-08554F60364F}" type="pres">
      <dgm:prSet presAssocID="{376BED9B-6270-4EF6-BCFD-DF45A15C41D7}" presName="linear" presStyleCnt="0">
        <dgm:presLayoutVars>
          <dgm:dir/>
          <dgm:animLvl val="lvl"/>
          <dgm:resizeHandles val="exact"/>
        </dgm:presLayoutVars>
      </dgm:prSet>
      <dgm:spPr/>
      <dgm:t>
        <a:bodyPr/>
        <a:lstStyle/>
        <a:p>
          <a:endParaRPr lang="en-GB"/>
        </a:p>
      </dgm:t>
    </dgm:pt>
    <dgm:pt modelId="{68A28E0F-3BE4-445F-86A6-F7DB2D8FD6D8}" type="pres">
      <dgm:prSet presAssocID="{992772EF-A0CE-454A-AAAF-BD28B9A9CD26}" presName="parentLin" presStyleCnt="0"/>
      <dgm:spPr/>
    </dgm:pt>
    <dgm:pt modelId="{3BC9EAF8-F083-4924-B721-5D6DFB762675}" type="pres">
      <dgm:prSet presAssocID="{992772EF-A0CE-454A-AAAF-BD28B9A9CD26}" presName="parentLeftMargin" presStyleLbl="node1" presStyleIdx="0" presStyleCnt="5"/>
      <dgm:spPr/>
      <dgm:t>
        <a:bodyPr/>
        <a:lstStyle/>
        <a:p>
          <a:endParaRPr lang="en-GB"/>
        </a:p>
      </dgm:t>
    </dgm:pt>
    <dgm:pt modelId="{77242740-CDE6-49EF-B081-B2614180C79B}" type="pres">
      <dgm:prSet presAssocID="{992772EF-A0CE-454A-AAAF-BD28B9A9CD26}" presName="parentText" presStyleLbl="node1" presStyleIdx="0" presStyleCnt="5">
        <dgm:presLayoutVars>
          <dgm:chMax val="0"/>
          <dgm:bulletEnabled val="1"/>
        </dgm:presLayoutVars>
      </dgm:prSet>
      <dgm:spPr/>
      <dgm:t>
        <a:bodyPr/>
        <a:lstStyle/>
        <a:p>
          <a:endParaRPr lang="en-GB"/>
        </a:p>
      </dgm:t>
    </dgm:pt>
    <dgm:pt modelId="{04499225-EFCE-4C64-BE73-60D14BDEB180}" type="pres">
      <dgm:prSet presAssocID="{992772EF-A0CE-454A-AAAF-BD28B9A9CD26}" presName="negativeSpace" presStyleCnt="0"/>
      <dgm:spPr/>
    </dgm:pt>
    <dgm:pt modelId="{367E45AA-6A0B-417E-8102-221914F17AB3}" type="pres">
      <dgm:prSet presAssocID="{992772EF-A0CE-454A-AAAF-BD28B9A9CD26}" presName="childText" presStyleLbl="conFgAcc1" presStyleIdx="0" presStyleCnt="5">
        <dgm:presLayoutVars>
          <dgm:bulletEnabled val="1"/>
        </dgm:presLayoutVars>
      </dgm:prSet>
      <dgm:spPr/>
    </dgm:pt>
    <dgm:pt modelId="{94BE241C-8354-4690-B82D-BBADF34D99E9}" type="pres">
      <dgm:prSet presAssocID="{7FE2F3D4-6D6F-4ADB-8C91-438CC2B13F06}" presName="spaceBetweenRectangles" presStyleCnt="0"/>
      <dgm:spPr/>
    </dgm:pt>
    <dgm:pt modelId="{023B9975-73BC-4829-8C8E-1775E7B22538}" type="pres">
      <dgm:prSet presAssocID="{39464034-A7C1-4D28-AD79-A28A093866DE}" presName="parentLin" presStyleCnt="0"/>
      <dgm:spPr/>
    </dgm:pt>
    <dgm:pt modelId="{9BE04749-078B-4BBA-8990-EE1EF6C4DEF2}" type="pres">
      <dgm:prSet presAssocID="{39464034-A7C1-4D28-AD79-A28A093866DE}" presName="parentLeftMargin" presStyleLbl="node1" presStyleIdx="0" presStyleCnt="5"/>
      <dgm:spPr/>
      <dgm:t>
        <a:bodyPr/>
        <a:lstStyle/>
        <a:p>
          <a:endParaRPr lang="en-GB"/>
        </a:p>
      </dgm:t>
    </dgm:pt>
    <dgm:pt modelId="{6F0CF6D2-3547-4309-97B7-F28CA88F3373}" type="pres">
      <dgm:prSet presAssocID="{39464034-A7C1-4D28-AD79-A28A093866DE}" presName="parentText" presStyleLbl="node1" presStyleIdx="1" presStyleCnt="5">
        <dgm:presLayoutVars>
          <dgm:chMax val="0"/>
          <dgm:bulletEnabled val="1"/>
        </dgm:presLayoutVars>
      </dgm:prSet>
      <dgm:spPr/>
      <dgm:t>
        <a:bodyPr/>
        <a:lstStyle/>
        <a:p>
          <a:endParaRPr lang="en-GB"/>
        </a:p>
      </dgm:t>
    </dgm:pt>
    <dgm:pt modelId="{61962C11-6E28-4B71-857B-2E9057CA956D}" type="pres">
      <dgm:prSet presAssocID="{39464034-A7C1-4D28-AD79-A28A093866DE}" presName="negativeSpace" presStyleCnt="0"/>
      <dgm:spPr/>
    </dgm:pt>
    <dgm:pt modelId="{26EE01F7-5DE8-4E71-8DB7-3A30D7E67D58}" type="pres">
      <dgm:prSet presAssocID="{39464034-A7C1-4D28-AD79-A28A093866DE}" presName="childText" presStyleLbl="conFgAcc1" presStyleIdx="1" presStyleCnt="5">
        <dgm:presLayoutVars>
          <dgm:bulletEnabled val="1"/>
        </dgm:presLayoutVars>
      </dgm:prSet>
      <dgm:spPr/>
    </dgm:pt>
    <dgm:pt modelId="{4E451AA0-7322-4C02-A92F-59DA6DA87C9B}" type="pres">
      <dgm:prSet presAssocID="{DD8F097D-47F6-40B3-BD51-A98AE94107A2}" presName="spaceBetweenRectangles" presStyleCnt="0"/>
      <dgm:spPr/>
    </dgm:pt>
    <dgm:pt modelId="{2C60393A-8648-4EBF-A9C5-949A15D2A40D}" type="pres">
      <dgm:prSet presAssocID="{11C221AE-CF11-4A32-97FF-DB9D43205D99}" presName="parentLin" presStyleCnt="0"/>
      <dgm:spPr/>
    </dgm:pt>
    <dgm:pt modelId="{87765FDE-43B0-4524-A7FA-7362C34094C4}" type="pres">
      <dgm:prSet presAssocID="{11C221AE-CF11-4A32-97FF-DB9D43205D99}" presName="parentLeftMargin" presStyleLbl="node1" presStyleIdx="1" presStyleCnt="5"/>
      <dgm:spPr/>
      <dgm:t>
        <a:bodyPr/>
        <a:lstStyle/>
        <a:p>
          <a:endParaRPr lang="en-GB"/>
        </a:p>
      </dgm:t>
    </dgm:pt>
    <dgm:pt modelId="{89B05281-8CE2-4A3B-8760-0D30820F7494}" type="pres">
      <dgm:prSet presAssocID="{11C221AE-CF11-4A32-97FF-DB9D43205D99}" presName="parentText" presStyleLbl="node1" presStyleIdx="2" presStyleCnt="5">
        <dgm:presLayoutVars>
          <dgm:chMax val="0"/>
          <dgm:bulletEnabled val="1"/>
        </dgm:presLayoutVars>
      </dgm:prSet>
      <dgm:spPr/>
      <dgm:t>
        <a:bodyPr/>
        <a:lstStyle/>
        <a:p>
          <a:endParaRPr lang="en-GB"/>
        </a:p>
      </dgm:t>
    </dgm:pt>
    <dgm:pt modelId="{8E8A5A59-7C32-4B7B-9051-A91E3DE635D0}" type="pres">
      <dgm:prSet presAssocID="{11C221AE-CF11-4A32-97FF-DB9D43205D99}" presName="negativeSpace" presStyleCnt="0"/>
      <dgm:spPr/>
    </dgm:pt>
    <dgm:pt modelId="{26317A4E-6826-4086-8A49-1368B3FE3A42}" type="pres">
      <dgm:prSet presAssocID="{11C221AE-CF11-4A32-97FF-DB9D43205D99}" presName="childText" presStyleLbl="conFgAcc1" presStyleIdx="2" presStyleCnt="5">
        <dgm:presLayoutVars>
          <dgm:bulletEnabled val="1"/>
        </dgm:presLayoutVars>
      </dgm:prSet>
      <dgm:spPr/>
    </dgm:pt>
    <dgm:pt modelId="{A52D433E-B0E8-4CDF-B20A-50C08C2203D2}" type="pres">
      <dgm:prSet presAssocID="{670E6175-D851-458D-9F8B-BF041CE81FC0}" presName="spaceBetweenRectangles" presStyleCnt="0"/>
      <dgm:spPr/>
    </dgm:pt>
    <dgm:pt modelId="{167BD93A-4F27-44C3-969C-C26097DE441D}" type="pres">
      <dgm:prSet presAssocID="{ABF580D9-6E7C-462F-8935-F7584C986056}" presName="parentLin" presStyleCnt="0"/>
      <dgm:spPr/>
    </dgm:pt>
    <dgm:pt modelId="{893BEB16-262A-4934-9405-154EBE1AD031}" type="pres">
      <dgm:prSet presAssocID="{ABF580D9-6E7C-462F-8935-F7584C986056}" presName="parentLeftMargin" presStyleLbl="node1" presStyleIdx="2" presStyleCnt="5"/>
      <dgm:spPr/>
      <dgm:t>
        <a:bodyPr/>
        <a:lstStyle/>
        <a:p>
          <a:endParaRPr lang="en-GB"/>
        </a:p>
      </dgm:t>
    </dgm:pt>
    <dgm:pt modelId="{81EF9CC1-7119-49CC-A1D9-8CFCD17BCC4D}" type="pres">
      <dgm:prSet presAssocID="{ABF580D9-6E7C-462F-8935-F7584C986056}" presName="parentText" presStyleLbl="node1" presStyleIdx="3" presStyleCnt="5">
        <dgm:presLayoutVars>
          <dgm:chMax val="0"/>
          <dgm:bulletEnabled val="1"/>
        </dgm:presLayoutVars>
      </dgm:prSet>
      <dgm:spPr/>
      <dgm:t>
        <a:bodyPr/>
        <a:lstStyle/>
        <a:p>
          <a:endParaRPr lang="en-GB"/>
        </a:p>
      </dgm:t>
    </dgm:pt>
    <dgm:pt modelId="{ACDF94C6-6884-4EEF-A3C0-D0886ACE4DC1}" type="pres">
      <dgm:prSet presAssocID="{ABF580D9-6E7C-462F-8935-F7584C986056}" presName="negativeSpace" presStyleCnt="0"/>
      <dgm:spPr/>
    </dgm:pt>
    <dgm:pt modelId="{6AE3F6E4-63BE-4A14-886F-9D214201D236}" type="pres">
      <dgm:prSet presAssocID="{ABF580D9-6E7C-462F-8935-F7584C986056}" presName="childText" presStyleLbl="conFgAcc1" presStyleIdx="3" presStyleCnt="5">
        <dgm:presLayoutVars>
          <dgm:bulletEnabled val="1"/>
        </dgm:presLayoutVars>
      </dgm:prSet>
      <dgm:spPr/>
    </dgm:pt>
    <dgm:pt modelId="{BBF26D04-17C9-415C-9B95-5FA2B4DD88F1}" type="pres">
      <dgm:prSet presAssocID="{4C9743E1-7545-46F6-8E29-42C7C7BDF0B4}" presName="spaceBetweenRectangles" presStyleCnt="0"/>
      <dgm:spPr/>
    </dgm:pt>
    <dgm:pt modelId="{74D8530C-CE91-4E20-A4F0-4C9E558AB231}" type="pres">
      <dgm:prSet presAssocID="{60F19D39-C894-4CE1-9586-3AC33316DA9F}" presName="parentLin" presStyleCnt="0"/>
      <dgm:spPr/>
    </dgm:pt>
    <dgm:pt modelId="{AA9B6194-3521-45E6-BED6-EA4B959CB140}" type="pres">
      <dgm:prSet presAssocID="{60F19D39-C894-4CE1-9586-3AC33316DA9F}" presName="parentLeftMargin" presStyleLbl="node1" presStyleIdx="3" presStyleCnt="5"/>
      <dgm:spPr/>
      <dgm:t>
        <a:bodyPr/>
        <a:lstStyle/>
        <a:p>
          <a:endParaRPr lang="en-GB"/>
        </a:p>
      </dgm:t>
    </dgm:pt>
    <dgm:pt modelId="{A0384375-91A9-4C79-B33B-4C880DE8CAE5}" type="pres">
      <dgm:prSet presAssocID="{60F19D39-C894-4CE1-9586-3AC33316DA9F}" presName="parentText" presStyleLbl="node1" presStyleIdx="4" presStyleCnt="5">
        <dgm:presLayoutVars>
          <dgm:chMax val="0"/>
          <dgm:bulletEnabled val="1"/>
        </dgm:presLayoutVars>
      </dgm:prSet>
      <dgm:spPr/>
      <dgm:t>
        <a:bodyPr/>
        <a:lstStyle/>
        <a:p>
          <a:endParaRPr lang="en-GB"/>
        </a:p>
      </dgm:t>
    </dgm:pt>
    <dgm:pt modelId="{1671D9BE-0F87-42B1-A367-7231FD4DDADA}" type="pres">
      <dgm:prSet presAssocID="{60F19D39-C894-4CE1-9586-3AC33316DA9F}" presName="negativeSpace" presStyleCnt="0"/>
      <dgm:spPr/>
    </dgm:pt>
    <dgm:pt modelId="{D37C0E0F-436F-4449-B747-CD2D56D26A93}" type="pres">
      <dgm:prSet presAssocID="{60F19D39-C894-4CE1-9586-3AC33316DA9F}" presName="childText" presStyleLbl="conFgAcc1" presStyleIdx="4" presStyleCnt="5">
        <dgm:presLayoutVars>
          <dgm:bulletEnabled val="1"/>
        </dgm:presLayoutVars>
      </dgm:prSet>
      <dgm:spPr/>
    </dgm:pt>
  </dgm:ptLst>
  <dgm:cxnLst>
    <dgm:cxn modelId="{311470ED-C3F3-4B76-8759-CCA2506A3BC8}" type="presOf" srcId="{ABF580D9-6E7C-462F-8935-F7584C986056}" destId="{893BEB16-262A-4934-9405-154EBE1AD031}" srcOrd="0" destOrd="0" presId="urn:microsoft.com/office/officeart/2005/8/layout/list1"/>
    <dgm:cxn modelId="{D9836D58-88DC-4BE9-A02C-29B8E14EE0DD}" srcId="{376BED9B-6270-4EF6-BCFD-DF45A15C41D7}" destId="{11C221AE-CF11-4A32-97FF-DB9D43205D99}" srcOrd="2" destOrd="0" parTransId="{49A57797-A30A-4DD9-9A90-DCABFD94060C}" sibTransId="{670E6175-D851-458D-9F8B-BF041CE81FC0}"/>
    <dgm:cxn modelId="{62B6BAC1-0C1A-4CEF-B7B3-E3535F588FAB}" type="presOf" srcId="{11C221AE-CF11-4A32-97FF-DB9D43205D99}" destId="{89B05281-8CE2-4A3B-8760-0D30820F7494}" srcOrd="1" destOrd="0" presId="urn:microsoft.com/office/officeart/2005/8/layout/list1"/>
    <dgm:cxn modelId="{6F85F06D-C613-4C8F-B928-D6E120EC12FE}" type="presOf" srcId="{60F19D39-C894-4CE1-9586-3AC33316DA9F}" destId="{AA9B6194-3521-45E6-BED6-EA4B959CB140}" srcOrd="0" destOrd="0" presId="urn:microsoft.com/office/officeart/2005/8/layout/list1"/>
    <dgm:cxn modelId="{4BEAC039-B4C8-4DDC-879F-FC6D95B64EA2}" srcId="{376BED9B-6270-4EF6-BCFD-DF45A15C41D7}" destId="{ABF580D9-6E7C-462F-8935-F7584C986056}" srcOrd="3" destOrd="0" parTransId="{C209B431-2C15-4C55-878C-8BD7496A5BC5}" sibTransId="{4C9743E1-7545-46F6-8E29-42C7C7BDF0B4}"/>
    <dgm:cxn modelId="{3B31521A-4FDD-4A7D-9A21-82C3433408FF}" type="presOf" srcId="{60F19D39-C894-4CE1-9586-3AC33316DA9F}" destId="{A0384375-91A9-4C79-B33B-4C880DE8CAE5}" srcOrd="1" destOrd="0" presId="urn:microsoft.com/office/officeart/2005/8/layout/list1"/>
    <dgm:cxn modelId="{59A16EE1-ACEB-4B93-9883-9E087A887942}" type="presOf" srcId="{ABF580D9-6E7C-462F-8935-F7584C986056}" destId="{81EF9CC1-7119-49CC-A1D9-8CFCD17BCC4D}" srcOrd="1" destOrd="0" presId="urn:microsoft.com/office/officeart/2005/8/layout/list1"/>
    <dgm:cxn modelId="{C5781529-3B18-4142-B8C0-7888742BE568}" srcId="{376BED9B-6270-4EF6-BCFD-DF45A15C41D7}" destId="{992772EF-A0CE-454A-AAAF-BD28B9A9CD26}" srcOrd="0" destOrd="0" parTransId="{B36F8A7B-0512-4330-B06D-86D5D5B14F06}" sibTransId="{7FE2F3D4-6D6F-4ADB-8C91-438CC2B13F06}"/>
    <dgm:cxn modelId="{81A55832-6405-4D5A-9216-B9DD653214C0}" srcId="{376BED9B-6270-4EF6-BCFD-DF45A15C41D7}" destId="{60F19D39-C894-4CE1-9586-3AC33316DA9F}" srcOrd="4" destOrd="0" parTransId="{E793F9B7-0C37-469B-AF7F-A9AFD73D7D72}" sibTransId="{A3ED3ADF-6D5B-43D7-9AFD-7FD5D7B24860}"/>
    <dgm:cxn modelId="{1A9379C0-BD6A-49DD-AC50-E5AB691C7BAE}" type="presOf" srcId="{376BED9B-6270-4EF6-BCFD-DF45A15C41D7}" destId="{52DD1F11-3023-411F-97A9-08554F60364F}" srcOrd="0" destOrd="0" presId="urn:microsoft.com/office/officeart/2005/8/layout/list1"/>
    <dgm:cxn modelId="{237764EA-BE7D-4AC5-AE04-96CA022F99F4}" type="presOf" srcId="{11C221AE-CF11-4A32-97FF-DB9D43205D99}" destId="{87765FDE-43B0-4524-A7FA-7362C34094C4}" srcOrd="0" destOrd="0" presId="urn:microsoft.com/office/officeart/2005/8/layout/list1"/>
    <dgm:cxn modelId="{78057C9B-9B6A-457F-928E-4749676AA3AB}" type="presOf" srcId="{39464034-A7C1-4D28-AD79-A28A093866DE}" destId="{9BE04749-078B-4BBA-8990-EE1EF6C4DEF2}" srcOrd="0" destOrd="0" presId="urn:microsoft.com/office/officeart/2005/8/layout/list1"/>
    <dgm:cxn modelId="{53FFC078-C216-442F-8686-46F90C741BD3}" type="presOf" srcId="{992772EF-A0CE-454A-AAAF-BD28B9A9CD26}" destId="{77242740-CDE6-49EF-B081-B2614180C79B}" srcOrd="1" destOrd="0" presId="urn:microsoft.com/office/officeart/2005/8/layout/list1"/>
    <dgm:cxn modelId="{18575775-DEB0-48B5-BB87-213DA26B58AB}" srcId="{376BED9B-6270-4EF6-BCFD-DF45A15C41D7}" destId="{39464034-A7C1-4D28-AD79-A28A093866DE}" srcOrd="1" destOrd="0" parTransId="{3C2AF000-025A-4362-BE9E-5486516165A6}" sibTransId="{DD8F097D-47F6-40B3-BD51-A98AE94107A2}"/>
    <dgm:cxn modelId="{C4F8186C-6AB7-4D46-A2A2-CE439451DBA3}" type="presOf" srcId="{992772EF-A0CE-454A-AAAF-BD28B9A9CD26}" destId="{3BC9EAF8-F083-4924-B721-5D6DFB762675}" srcOrd="0" destOrd="0" presId="urn:microsoft.com/office/officeart/2005/8/layout/list1"/>
    <dgm:cxn modelId="{54954F4E-64DA-417E-A9D2-B767306697E5}" type="presOf" srcId="{39464034-A7C1-4D28-AD79-A28A093866DE}" destId="{6F0CF6D2-3547-4309-97B7-F28CA88F3373}" srcOrd="1" destOrd="0" presId="urn:microsoft.com/office/officeart/2005/8/layout/list1"/>
    <dgm:cxn modelId="{2E0CC6FF-269E-46FF-82E5-ED819033BC4D}" type="presParOf" srcId="{52DD1F11-3023-411F-97A9-08554F60364F}" destId="{68A28E0F-3BE4-445F-86A6-F7DB2D8FD6D8}" srcOrd="0" destOrd="0" presId="urn:microsoft.com/office/officeart/2005/8/layout/list1"/>
    <dgm:cxn modelId="{DD20CC1F-D989-441D-805A-EA73DE11A14E}" type="presParOf" srcId="{68A28E0F-3BE4-445F-86A6-F7DB2D8FD6D8}" destId="{3BC9EAF8-F083-4924-B721-5D6DFB762675}" srcOrd="0" destOrd="0" presId="urn:microsoft.com/office/officeart/2005/8/layout/list1"/>
    <dgm:cxn modelId="{39EE0315-3F22-4531-B4B6-252606CF283C}" type="presParOf" srcId="{68A28E0F-3BE4-445F-86A6-F7DB2D8FD6D8}" destId="{77242740-CDE6-49EF-B081-B2614180C79B}" srcOrd="1" destOrd="0" presId="urn:microsoft.com/office/officeart/2005/8/layout/list1"/>
    <dgm:cxn modelId="{25451EA3-1304-4D27-964F-880F3C10F469}" type="presParOf" srcId="{52DD1F11-3023-411F-97A9-08554F60364F}" destId="{04499225-EFCE-4C64-BE73-60D14BDEB180}" srcOrd="1" destOrd="0" presId="urn:microsoft.com/office/officeart/2005/8/layout/list1"/>
    <dgm:cxn modelId="{B1F95553-E88A-447F-8896-F8ACBF082A9A}" type="presParOf" srcId="{52DD1F11-3023-411F-97A9-08554F60364F}" destId="{367E45AA-6A0B-417E-8102-221914F17AB3}" srcOrd="2" destOrd="0" presId="urn:microsoft.com/office/officeart/2005/8/layout/list1"/>
    <dgm:cxn modelId="{66B03DE3-8C5B-464F-BF6C-A96F8C111681}" type="presParOf" srcId="{52DD1F11-3023-411F-97A9-08554F60364F}" destId="{94BE241C-8354-4690-B82D-BBADF34D99E9}" srcOrd="3" destOrd="0" presId="urn:microsoft.com/office/officeart/2005/8/layout/list1"/>
    <dgm:cxn modelId="{FEC8C5EA-E96A-4B04-A0A7-42B6B82461ED}" type="presParOf" srcId="{52DD1F11-3023-411F-97A9-08554F60364F}" destId="{023B9975-73BC-4829-8C8E-1775E7B22538}" srcOrd="4" destOrd="0" presId="urn:microsoft.com/office/officeart/2005/8/layout/list1"/>
    <dgm:cxn modelId="{5BAF7017-7BF9-4CDA-A843-D12D57D2E63F}" type="presParOf" srcId="{023B9975-73BC-4829-8C8E-1775E7B22538}" destId="{9BE04749-078B-4BBA-8990-EE1EF6C4DEF2}" srcOrd="0" destOrd="0" presId="urn:microsoft.com/office/officeart/2005/8/layout/list1"/>
    <dgm:cxn modelId="{EF16441F-435B-44BF-AFC0-9E36CE918CDC}" type="presParOf" srcId="{023B9975-73BC-4829-8C8E-1775E7B22538}" destId="{6F0CF6D2-3547-4309-97B7-F28CA88F3373}" srcOrd="1" destOrd="0" presId="urn:microsoft.com/office/officeart/2005/8/layout/list1"/>
    <dgm:cxn modelId="{70A98926-6626-4164-8252-DC2DF1B9EF5B}" type="presParOf" srcId="{52DD1F11-3023-411F-97A9-08554F60364F}" destId="{61962C11-6E28-4B71-857B-2E9057CA956D}" srcOrd="5" destOrd="0" presId="urn:microsoft.com/office/officeart/2005/8/layout/list1"/>
    <dgm:cxn modelId="{E0795BB2-50F2-4C42-BD68-DAC88C543388}" type="presParOf" srcId="{52DD1F11-3023-411F-97A9-08554F60364F}" destId="{26EE01F7-5DE8-4E71-8DB7-3A30D7E67D58}" srcOrd="6" destOrd="0" presId="urn:microsoft.com/office/officeart/2005/8/layout/list1"/>
    <dgm:cxn modelId="{939F4719-4194-4BEC-9019-F86BC74616C8}" type="presParOf" srcId="{52DD1F11-3023-411F-97A9-08554F60364F}" destId="{4E451AA0-7322-4C02-A92F-59DA6DA87C9B}" srcOrd="7" destOrd="0" presId="urn:microsoft.com/office/officeart/2005/8/layout/list1"/>
    <dgm:cxn modelId="{D14C9E04-8A54-4D9D-BFFC-2CC77ABBC3BF}" type="presParOf" srcId="{52DD1F11-3023-411F-97A9-08554F60364F}" destId="{2C60393A-8648-4EBF-A9C5-949A15D2A40D}" srcOrd="8" destOrd="0" presId="urn:microsoft.com/office/officeart/2005/8/layout/list1"/>
    <dgm:cxn modelId="{7A094EB4-0AB2-4C5C-AC41-DE9D4F4C91AE}" type="presParOf" srcId="{2C60393A-8648-4EBF-A9C5-949A15D2A40D}" destId="{87765FDE-43B0-4524-A7FA-7362C34094C4}" srcOrd="0" destOrd="0" presId="urn:microsoft.com/office/officeart/2005/8/layout/list1"/>
    <dgm:cxn modelId="{D50C687E-A9BB-4AD5-8B74-1D28BEB7FD0E}" type="presParOf" srcId="{2C60393A-8648-4EBF-A9C5-949A15D2A40D}" destId="{89B05281-8CE2-4A3B-8760-0D30820F7494}" srcOrd="1" destOrd="0" presId="urn:microsoft.com/office/officeart/2005/8/layout/list1"/>
    <dgm:cxn modelId="{75C43186-EAEC-42EC-A647-1F460BC4CF90}" type="presParOf" srcId="{52DD1F11-3023-411F-97A9-08554F60364F}" destId="{8E8A5A59-7C32-4B7B-9051-A91E3DE635D0}" srcOrd="9" destOrd="0" presId="urn:microsoft.com/office/officeart/2005/8/layout/list1"/>
    <dgm:cxn modelId="{67F55D8C-4EBB-4F0B-917E-EB4C7DEBCDA1}" type="presParOf" srcId="{52DD1F11-3023-411F-97A9-08554F60364F}" destId="{26317A4E-6826-4086-8A49-1368B3FE3A42}" srcOrd="10" destOrd="0" presId="urn:microsoft.com/office/officeart/2005/8/layout/list1"/>
    <dgm:cxn modelId="{DFC427A7-9C71-4281-95BA-AAD958B2449E}" type="presParOf" srcId="{52DD1F11-3023-411F-97A9-08554F60364F}" destId="{A52D433E-B0E8-4CDF-B20A-50C08C2203D2}" srcOrd="11" destOrd="0" presId="urn:microsoft.com/office/officeart/2005/8/layout/list1"/>
    <dgm:cxn modelId="{0988D381-8BBD-4AD6-A6D3-8D69CE223509}" type="presParOf" srcId="{52DD1F11-3023-411F-97A9-08554F60364F}" destId="{167BD93A-4F27-44C3-969C-C26097DE441D}" srcOrd="12" destOrd="0" presId="urn:microsoft.com/office/officeart/2005/8/layout/list1"/>
    <dgm:cxn modelId="{B81AA94C-A1DF-4B39-BA2B-4884784E1BE1}" type="presParOf" srcId="{167BD93A-4F27-44C3-969C-C26097DE441D}" destId="{893BEB16-262A-4934-9405-154EBE1AD031}" srcOrd="0" destOrd="0" presId="urn:microsoft.com/office/officeart/2005/8/layout/list1"/>
    <dgm:cxn modelId="{CA81BA75-649A-43A2-8B29-A0AC97624E83}" type="presParOf" srcId="{167BD93A-4F27-44C3-969C-C26097DE441D}" destId="{81EF9CC1-7119-49CC-A1D9-8CFCD17BCC4D}" srcOrd="1" destOrd="0" presId="urn:microsoft.com/office/officeart/2005/8/layout/list1"/>
    <dgm:cxn modelId="{5FDE1575-FADA-41F4-9DFF-5B7150EA8322}" type="presParOf" srcId="{52DD1F11-3023-411F-97A9-08554F60364F}" destId="{ACDF94C6-6884-4EEF-A3C0-D0886ACE4DC1}" srcOrd="13" destOrd="0" presId="urn:microsoft.com/office/officeart/2005/8/layout/list1"/>
    <dgm:cxn modelId="{B9096D9F-42DD-4E16-BA59-24E6A2FB84F7}" type="presParOf" srcId="{52DD1F11-3023-411F-97A9-08554F60364F}" destId="{6AE3F6E4-63BE-4A14-886F-9D214201D236}" srcOrd="14" destOrd="0" presId="urn:microsoft.com/office/officeart/2005/8/layout/list1"/>
    <dgm:cxn modelId="{51FACADA-3D50-49A2-9DEC-95646680890A}" type="presParOf" srcId="{52DD1F11-3023-411F-97A9-08554F60364F}" destId="{BBF26D04-17C9-415C-9B95-5FA2B4DD88F1}" srcOrd="15" destOrd="0" presId="urn:microsoft.com/office/officeart/2005/8/layout/list1"/>
    <dgm:cxn modelId="{21139018-48F8-4104-94B0-B51F38D89C6E}" type="presParOf" srcId="{52DD1F11-3023-411F-97A9-08554F60364F}" destId="{74D8530C-CE91-4E20-A4F0-4C9E558AB231}" srcOrd="16" destOrd="0" presId="urn:microsoft.com/office/officeart/2005/8/layout/list1"/>
    <dgm:cxn modelId="{D6B3F17C-9CC2-42F2-827C-89C364B290FA}" type="presParOf" srcId="{74D8530C-CE91-4E20-A4F0-4C9E558AB231}" destId="{AA9B6194-3521-45E6-BED6-EA4B959CB140}" srcOrd="0" destOrd="0" presId="urn:microsoft.com/office/officeart/2005/8/layout/list1"/>
    <dgm:cxn modelId="{2AFEFBF6-BE7A-4759-86C0-B0FEC077DB7C}" type="presParOf" srcId="{74D8530C-CE91-4E20-A4F0-4C9E558AB231}" destId="{A0384375-91A9-4C79-B33B-4C880DE8CAE5}" srcOrd="1" destOrd="0" presId="urn:microsoft.com/office/officeart/2005/8/layout/list1"/>
    <dgm:cxn modelId="{1E3D2FFA-D2D1-41C2-A79A-F14169816976}" type="presParOf" srcId="{52DD1F11-3023-411F-97A9-08554F60364F}" destId="{1671D9BE-0F87-42B1-A367-7231FD4DDADA}" srcOrd="17" destOrd="0" presId="urn:microsoft.com/office/officeart/2005/8/layout/list1"/>
    <dgm:cxn modelId="{445B2902-4372-4AC8-83B2-985FA16BDF91}" type="presParOf" srcId="{52DD1F11-3023-411F-97A9-08554F60364F}" destId="{D37C0E0F-436F-4449-B747-CD2D56D26A93}"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7E45AA-6A0B-417E-8102-221914F17AB3}">
      <dsp:nvSpPr>
        <dsp:cNvPr id="0" name=""/>
        <dsp:cNvSpPr/>
      </dsp:nvSpPr>
      <dsp:spPr>
        <a:xfrm>
          <a:off x="0" y="394187"/>
          <a:ext cx="8229600" cy="504000"/>
        </a:xfrm>
        <a:prstGeom prst="rect">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7242740-CDE6-49EF-B081-B2614180C79B}">
      <dsp:nvSpPr>
        <dsp:cNvPr id="0" name=""/>
        <dsp:cNvSpPr/>
      </dsp:nvSpPr>
      <dsp:spPr>
        <a:xfrm>
          <a:off x="411480" y="98987"/>
          <a:ext cx="5760720" cy="59040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89000">
            <a:lnSpc>
              <a:spcPct val="90000"/>
            </a:lnSpc>
            <a:spcBef>
              <a:spcPct val="0"/>
            </a:spcBef>
            <a:spcAft>
              <a:spcPct val="35000"/>
            </a:spcAft>
          </a:pPr>
          <a:r>
            <a:rPr lang="en-GB" sz="2000" kern="1200" dirty="0" smtClean="0"/>
            <a:t>1.Introduction</a:t>
          </a:r>
          <a:endParaRPr lang="en-GB" sz="2000" kern="1200" dirty="0"/>
        </a:p>
      </dsp:txBody>
      <dsp:txXfrm>
        <a:off x="440301" y="127808"/>
        <a:ext cx="5703078" cy="532758"/>
      </dsp:txXfrm>
    </dsp:sp>
    <dsp:sp modelId="{26EE01F7-5DE8-4E71-8DB7-3A30D7E67D58}">
      <dsp:nvSpPr>
        <dsp:cNvPr id="0" name=""/>
        <dsp:cNvSpPr/>
      </dsp:nvSpPr>
      <dsp:spPr>
        <a:xfrm>
          <a:off x="0" y="1301387"/>
          <a:ext cx="8229600" cy="504000"/>
        </a:xfrm>
        <a:prstGeom prst="rect">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F0CF6D2-3547-4309-97B7-F28CA88F3373}">
      <dsp:nvSpPr>
        <dsp:cNvPr id="0" name=""/>
        <dsp:cNvSpPr/>
      </dsp:nvSpPr>
      <dsp:spPr>
        <a:xfrm>
          <a:off x="411480" y="1006187"/>
          <a:ext cx="5760720" cy="59040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89000">
            <a:lnSpc>
              <a:spcPct val="90000"/>
            </a:lnSpc>
            <a:spcBef>
              <a:spcPct val="0"/>
            </a:spcBef>
            <a:spcAft>
              <a:spcPct val="35000"/>
            </a:spcAft>
          </a:pPr>
          <a:r>
            <a:rPr lang="en-GB" sz="2000" kern="1200" dirty="0" smtClean="0"/>
            <a:t>2.Build up towards extract</a:t>
          </a:r>
          <a:endParaRPr lang="en-GB" sz="2000" kern="1200" dirty="0"/>
        </a:p>
      </dsp:txBody>
      <dsp:txXfrm>
        <a:off x="440301" y="1035008"/>
        <a:ext cx="5703078" cy="532758"/>
      </dsp:txXfrm>
    </dsp:sp>
    <dsp:sp modelId="{26317A4E-6826-4086-8A49-1368B3FE3A42}">
      <dsp:nvSpPr>
        <dsp:cNvPr id="0" name=""/>
        <dsp:cNvSpPr/>
      </dsp:nvSpPr>
      <dsp:spPr>
        <a:xfrm>
          <a:off x="0" y="2208587"/>
          <a:ext cx="8229600" cy="504000"/>
        </a:xfrm>
        <a:prstGeom prst="rect">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9B05281-8CE2-4A3B-8760-0D30820F7494}">
      <dsp:nvSpPr>
        <dsp:cNvPr id="0" name=""/>
        <dsp:cNvSpPr/>
      </dsp:nvSpPr>
      <dsp:spPr>
        <a:xfrm>
          <a:off x="411480" y="1913387"/>
          <a:ext cx="5760720" cy="59040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89000">
            <a:lnSpc>
              <a:spcPct val="90000"/>
            </a:lnSpc>
            <a:spcBef>
              <a:spcPct val="0"/>
            </a:spcBef>
            <a:spcAft>
              <a:spcPct val="35000"/>
            </a:spcAft>
          </a:pPr>
          <a:r>
            <a:rPr lang="en-GB" sz="2000" kern="1200" dirty="0" smtClean="0"/>
            <a:t>3.Extract focus</a:t>
          </a:r>
          <a:endParaRPr lang="en-GB" sz="2000" kern="1200" dirty="0"/>
        </a:p>
      </dsp:txBody>
      <dsp:txXfrm>
        <a:off x="440301" y="1942208"/>
        <a:ext cx="5703078" cy="532758"/>
      </dsp:txXfrm>
    </dsp:sp>
    <dsp:sp modelId="{6AE3F6E4-63BE-4A14-886F-9D214201D236}">
      <dsp:nvSpPr>
        <dsp:cNvPr id="0" name=""/>
        <dsp:cNvSpPr/>
      </dsp:nvSpPr>
      <dsp:spPr>
        <a:xfrm>
          <a:off x="0" y="3115787"/>
          <a:ext cx="8229600" cy="504000"/>
        </a:xfrm>
        <a:prstGeom prst="rect">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1EF9CC1-7119-49CC-A1D9-8CFCD17BCC4D}">
      <dsp:nvSpPr>
        <dsp:cNvPr id="0" name=""/>
        <dsp:cNvSpPr/>
      </dsp:nvSpPr>
      <dsp:spPr>
        <a:xfrm>
          <a:off x="411480" y="2820587"/>
          <a:ext cx="5760720" cy="59040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89000">
            <a:lnSpc>
              <a:spcPct val="90000"/>
            </a:lnSpc>
            <a:spcBef>
              <a:spcPct val="0"/>
            </a:spcBef>
            <a:spcAft>
              <a:spcPct val="35000"/>
            </a:spcAft>
          </a:pPr>
          <a:r>
            <a:rPr lang="en-GB" sz="2000" kern="1200" dirty="0" smtClean="0"/>
            <a:t>4. Following extract</a:t>
          </a:r>
          <a:endParaRPr lang="en-GB" sz="2000" kern="1200" dirty="0"/>
        </a:p>
      </dsp:txBody>
      <dsp:txXfrm>
        <a:off x="440301" y="2849408"/>
        <a:ext cx="5703078" cy="532758"/>
      </dsp:txXfrm>
    </dsp:sp>
    <dsp:sp modelId="{D37C0E0F-436F-4449-B747-CD2D56D26A93}">
      <dsp:nvSpPr>
        <dsp:cNvPr id="0" name=""/>
        <dsp:cNvSpPr/>
      </dsp:nvSpPr>
      <dsp:spPr>
        <a:xfrm>
          <a:off x="0" y="4022987"/>
          <a:ext cx="8229600" cy="504000"/>
        </a:xfrm>
        <a:prstGeom prst="rect">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384375-91A9-4C79-B33B-4C880DE8CAE5}">
      <dsp:nvSpPr>
        <dsp:cNvPr id="0" name=""/>
        <dsp:cNvSpPr/>
      </dsp:nvSpPr>
      <dsp:spPr>
        <a:xfrm>
          <a:off x="411480" y="3727787"/>
          <a:ext cx="5760720" cy="59040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89000">
            <a:lnSpc>
              <a:spcPct val="90000"/>
            </a:lnSpc>
            <a:spcBef>
              <a:spcPct val="0"/>
            </a:spcBef>
            <a:spcAft>
              <a:spcPct val="35000"/>
            </a:spcAft>
          </a:pPr>
          <a:r>
            <a:rPr lang="en-GB" sz="2000" kern="1200" dirty="0" smtClean="0"/>
            <a:t>5. Conclusion</a:t>
          </a:r>
          <a:endParaRPr lang="en-GB" sz="2000" kern="1200" dirty="0"/>
        </a:p>
      </dsp:txBody>
      <dsp:txXfrm>
        <a:off x="440301" y="3756608"/>
        <a:ext cx="5703078" cy="5327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7E45AA-6A0B-417E-8102-221914F17AB3}">
      <dsp:nvSpPr>
        <dsp:cNvPr id="0" name=""/>
        <dsp:cNvSpPr/>
      </dsp:nvSpPr>
      <dsp:spPr>
        <a:xfrm>
          <a:off x="0" y="394187"/>
          <a:ext cx="8229600" cy="504000"/>
        </a:xfrm>
        <a:prstGeom prst="rect">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7242740-CDE6-49EF-B081-B2614180C79B}">
      <dsp:nvSpPr>
        <dsp:cNvPr id="0" name=""/>
        <dsp:cNvSpPr/>
      </dsp:nvSpPr>
      <dsp:spPr>
        <a:xfrm>
          <a:off x="411480" y="98987"/>
          <a:ext cx="5760720" cy="59040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89000">
            <a:lnSpc>
              <a:spcPct val="90000"/>
            </a:lnSpc>
            <a:spcBef>
              <a:spcPct val="0"/>
            </a:spcBef>
            <a:spcAft>
              <a:spcPct val="35000"/>
            </a:spcAft>
          </a:pPr>
          <a:r>
            <a:rPr lang="en-GB" sz="2000" kern="1200" dirty="0" smtClean="0"/>
            <a:t>1.Introduction</a:t>
          </a:r>
          <a:endParaRPr lang="en-GB" sz="2000" kern="1200" dirty="0"/>
        </a:p>
      </dsp:txBody>
      <dsp:txXfrm>
        <a:off x="440301" y="127808"/>
        <a:ext cx="5703078" cy="532758"/>
      </dsp:txXfrm>
    </dsp:sp>
    <dsp:sp modelId="{26EE01F7-5DE8-4E71-8DB7-3A30D7E67D58}">
      <dsp:nvSpPr>
        <dsp:cNvPr id="0" name=""/>
        <dsp:cNvSpPr/>
      </dsp:nvSpPr>
      <dsp:spPr>
        <a:xfrm>
          <a:off x="0" y="1301387"/>
          <a:ext cx="8229600" cy="504000"/>
        </a:xfrm>
        <a:prstGeom prst="rect">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F0CF6D2-3547-4309-97B7-F28CA88F3373}">
      <dsp:nvSpPr>
        <dsp:cNvPr id="0" name=""/>
        <dsp:cNvSpPr/>
      </dsp:nvSpPr>
      <dsp:spPr>
        <a:xfrm>
          <a:off x="411480" y="1006187"/>
          <a:ext cx="5760720" cy="59040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89000">
            <a:lnSpc>
              <a:spcPct val="90000"/>
            </a:lnSpc>
            <a:spcBef>
              <a:spcPct val="0"/>
            </a:spcBef>
            <a:spcAft>
              <a:spcPct val="35000"/>
            </a:spcAft>
          </a:pPr>
          <a:r>
            <a:rPr lang="en-GB" sz="2000" kern="1200" dirty="0" smtClean="0"/>
            <a:t>2.Build up towards extract</a:t>
          </a:r>
          <a:endParaRPr lang="en-GB" sz="2000" kern="1200" dirty="0"/>
        </a:p>
      </dsp:txBody>
      <dsp:txXfrm>
        <a:off x="440301" y="1035008"/>
        <a:ext cx="5703078" cy="532758"/>
      </dsp:txXfrm>
    </dsp:sp>
    <dsp:sp modelId="{26317A4E-6826-4086-8A49-1368B3FE3A42}">
      <dsp:nvSpPr>
        <dsp:cNvPr id="0" name=""/>
        <dsp:cNvSpPr/>
      </dsp:nvSpPr>
      <dsp:spPr>
        <a:xfrm>
          <a:off x="0" y="2208587"/>
          <a:ext cx="8229600" cy="504000"/>
        </a:xfrm>
        <a:prstGeom prst="rect">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9B05281-8CE2-4A3B-8760-0D30820F7494}">
      <dsp:nvSpPr>
        <dsp:cNvPr id="0" name=""/>
        <dsp:cNvSpPr/>
      </dsp:nvSpPr>
      <dsp:spPr>
        <a:xfrm>
          <a:off x="411480" y="1913387"/>
          <a:ext cx="5760720" cy="59040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89000">
            <a:lnSpc>
              <a:spcPct val="90000"/>
            </a:lnSpc>
            <a:spcBef>
              <a:spcPct val="0"/>
            </a:spcBef>
            <a:spcAft>
              <a:spcPct val="35000"/>
            </a:spcAft>
          </a:pPr>
          <a:r>
            <a:rPr lang="en-GB" sz="2000" kern="1200" dirty="0" smtClean="0"/>
            <a:t>3.Extract focus</a:t>
          </a:r>
          <a:endParaRPr lang="en-GB" sz="2000" kern="1200" dirty="0"/>
        </a:p>
      </dsp:txBody>
      <dsp:txXfrm>
        <a:off x="440301" y="1942208"/>
        <a:ext cx="5703078" cy="532758"/>
      </dsp:txXfrm>
    </dsp:sp>
    <dsp:sp modelId="{6AE3F6E4-63BE-4A14-886F-9D214201D236}">
      <dsp:nvSpPr>
        <dsp:cNvPr id="0" name=""/>
        <dsp:cNvSpPr/>
      </dsp:nvSpPr>
      <dsp:spPr>
        <a:xfrm>
          <a:off x="0" y="3115787"/>
          <a:ext cx="8229600" cy="504000"/>
        </a:xfrm>
        <a:prstGeom prst="rect">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1EF9CC1-7119-49CC-A1D9-8CFCD17BCC4D}">
      <dsp:nvSpPr>
        <dsp:cNvPr id="0" name=""/>
        <dsp:cNvSpPr/>
      </dsp:nvSpPr>
      <dsp:spPr>
        <a:xfrm>
          <a:off x="411480" y="2820587"/>
          <a:ext cx="5760720" cy="59040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89000">
            <a:lnSpc>
              <a:spcPct val="90000"/>
            </a:lnSpc>
            <a:spcBef>
              <a:spcPct val="0"/>
            </a:spcBef>
            <a:spcAft>
              <a:spcPct val="35000"/>
            </a:spcAft>
          </a:pPr>
          <a:r>
            <a:rPr lang="en-GB" sz="2000" kern="1200" dirty="0" smtClean="0"/>
            <a:t>4. Following extract</a:t>
          </a:r>
          <a:endParaRPr lang="en-GB" sz="2000" kern="1200" dirty="0"/>
        </a:p>
      </dsp:txBody>
      <dsp:txXfrm>
        <a:off x="440301" y="2849408"/>
        <a:ext cx="5703078" cy="532758"/>
      </dsp:txXfrm>
    </dsp:sp>
    <dsp:sp modelId="{D37C0E0F-436F-4449-B747-CD2D56D26A93}">
      <dsp:nvSpPr>
        <dsp:cNvPr id="0" name=""/>
        <dsp:cNvSpPr/>
      </dsp:nvSpPr>
      <dsp:spPr>
        <a:xfrm>
          <a:off x="0" y="4022987"/>
          <a:ext cx="8229600" cy="504000"/>
        </a:xfrm>
        <a:prstGeom prst="rect">
          <a:avLst/>
        </a:prstGeom>
        <a:solidFill>
          <a:schemeClr val="lt1">
            <a:alpha val="90000"/>
            <a:hueOff val="0"/>
            <a:satOff val="0"/>
            <a:lumOff val="0"/>
            <a:alphaOff val="0"/>
          </a:schemeClr>
        </a:solidFill>
        <a:ln w="48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384375-91A9-4C79-B33B-4C880DE8CAE5}">
      <dsp:nvSpPr>
        <dsp:cNvPr id="0" name=""/>
        <dsp:cNvSpPr/>
      </dsp:nvSpPr>
      <dsp:spPr>
        <a:xfrm>
          <a:off x="411480" y="3727787"/>
          <a:ext cx="5760720" cy="59040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89000">
            <a:lnSpc>
              <a:spcPct val="90000"/>
            </a:lnSpc>
            <a:spcBef>
              <a:spcPct val="0"/>
            </a:spcBef>
            <a:spcAft>
              <a:spcPct val="35000"/>
            </a:spcAft>
          </a:pPr>
          <a:r>
            <a:rPr lang="en-GB" sz="2000" kern="1200" dirty="0" smtClean="0"/>
            <a:t>5. Conclusion</a:t>
          </a:r>
          <a:endParaRPr lang="en-GB" sz="2000" kern="1200" dirty="0"/>
        </a:p>
      </dsp:txBody>
      <dsp:txXfrm>
        <a:off x="440301" y="3756608"/>
        <a:ext cx="5703078" cy="53275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72E870D0-5D4A-4391-8011-0F9CD9783683}" type="datetimeFigureOut">
              <a:rPr lang="en-GB" smtClean="0"/>
              <a:t>15/05/2019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46DB00A-2860-496D-82CE-99D27960E818}" type="slidenum">
              <a:rPr lang="en-GB" smtClean="0"/>
              <a:t>‹#›</a:t>
            </a:fld>
            <a:endParaRPr lang="en-GB"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E870D0-5D4A-4391-8011-0F9CD9783683}" type="datetimeFigureOut">
              <a:rPr lang="en-GB" smtClean="0"/>
              <a:t>15/05/2019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46DB00A-2860-496D-82CE-99D27960E818}"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E870D0-5D4A-4391-8011-0F9CD9783683}" type="datetimeFigureOut">
              <a:rPr lang="en-GB" smtClean="0"/>
              <a:t>15/05/2019</a:t>
            </a:fld>
            <a:endParaRPr lang="en-GB" dirty="0"/>
          </a:p>
        </p:txBody>
      </p:sp>
      <p:sp>
        <p:nvSpPr>
          <p:cNvPr id="5" name="Footer Placeholder 4"/>
          <p:cNvSpPr>
            <a:spLocks noGrp="1"/>
          </p:cNvSpPr>
          <p:nvPr>
            <p:ph type="ftr" sz="quarter" idx="11"/>
          </p:nvPr>
        </p:nvSpPr>
        <p:spPr>
          <a:xfrm>
            <a:off x="2640597" y="6377459"/>
            <a:ext cx="3836404" cy="365125"/>
          </a:xfrm>
        </p:spPr>
        <p:txBody>
          <a:bodyPr/>
          <a:lstStyle/>
          <a:p>
            <a:endParaRPr lang="en-GB" dirty="0"/>
          </a:p>
        </p:txBody>
      </p:sp>
      <p:sp>
        <p:nvSpPr>
          <p:cNvPr id="6" name="Slide Number Placeholder 5"/>
          <p:cNvSpPr>
            <a:spLocks noGrp="1"/>
          </p:cNvSpPr>
          <p:nvPr>
            <p:ph type="sldNum" sz="quarter" idx="12"/>
          </p:nvPr>
        </p:nvSpPr>
        <p:spPr/>
        <p:txBody>
          <a:bodyPr/>
          <a:lstStyle/>
          <a:p>
            <a:fld id="{B46DB00A-2860-496D-82CE-99D27960E818}"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E870D0-5D4A-4391-8011-0F9CD9783683}" type="datetimeFigureOut">
              <a:rPr lang="en-GB" smtClean="0"/>
              <a:t>15/05/2019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46DB00A-2860-496D-82CE-99D27960E818}" type="slidenum">
              <a:rPr lang="en-GB" smtClean="0"/>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2E870D0-5D4A-4391-8011-0F9CD9783683}" type="datetimeFigureOut">
              <a:rPr lang="en-GB" smtClean="0"/>
              <a:t>15/05/2019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46DB00A-2860-496D-82CE-99D27960E818}" type="slidenum">
              <a:rPr lang="en-GB" smtClean="0"/>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2E870D0-5D4A-4391-8011-0F9CD9783683}" type="datetimeFigureOut">
              <a:rPr lang="en-GB" smtClean="0"/>
              <a:t>15/05/2019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46DB00A-2860-496D-82CE-99D27960E818}" type="slidenum">
              <a:rPr lang="en-GB" smtClean="0"/>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2E870D0-5D4A-4391-8011-0F9CD9783683}" type="datetimeFigureOut">
              <a:rPr lang="en-GB" smtClean="0"/>
              <a:t>15/05/2019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46DB00A-2860-496D-82CE-99D27960E818}" type="slidenum">
              <a:rPr lang="en-GB" smtClean="0"/>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2E870D0-5D4A-4391-8011-0F9CD9783683}" type="datetimeFigureOut">
              <a:rPr lang="en-GB" smtClean="0"/>
              <a:t>15/05/2019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46DB00A-2860-496D-82CE-99D27960E818}" type="slidenum">
              <a:rPr lang="en-GB" smtClean="0"/>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870D0-5D4A-4391-8011-0F9CD9783683}" type="datetimeFigureOut">
              <a:rPr lang="en-GB" smtClean="0"/>
              <a:t>15/05/2019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46DB00A-2860-496D-82CE-99D27960E818}"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2E870D0-5D4A-4391-8011-0F9CD9783683}" type="datetimeFigureOut">
              <a:rPr lang="en-GB" smtClean="0"/>
              <a:t>15/05/2019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46DB00A-2860-496D-82CE-99D27960E818}" type="slidenum">
              <a:rPr lang="en-GB" smtClean="0"/>
              <a:t>‹#›</a:t>
            </a:fld>
            <a:endParaRPr lang="en-GB"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72E870D0-5D4A-4391-8011-0F9CD9783683}" type="datetimeFigureOut">
              <a:rPr lang="en-GB" smtClean="0"/>
              <a:t>15/05/2019</a:t>
            </a:fld>
            <a:endParaRPr lang="en-GB"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GB" dirty="0"/>
          </a:p>
        </p:txBody>
      </p:sp>
      <p:sp>
        <p:nvSpPr>
          <p:cNvPr id="7" name="Slide Number Placeholder 6"/>
          <p:cNvSpPr>
            <a:spLocks noGrp="1"/>
          </p:cNvSpPr>
          <p:nvPr>
            <p:ph type="sldNum" sz="quarter" idx="12"/>
          </p:nvPr>
        </p:nvSpPr>
        <p:spPr>
          <a:xfrm>
            <a:off x="8339328" y="1170432"/>
            <a:ext cx="733864" cy="201168"/>
          </a:xfrm>
        </p:spPr>
        <p:txBody>
          <a:bodyPr/>
          <a:lstStyle/>
          <a:p>
            <a:fld id="{B46DB00A-2860-496D-82CE-99D27960E818}" type="slidenum">
              <a:rPr lang="en-GB" smtClean="0"/>
              <a:t>‹#›</a:t>
            </a:fld>
            <a:endParaRPr lang="en-GB"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72E870D0-5D4A-4391-8011-0F9CD9783683}" type="datetimeFigureOut">
              <a:rPr lang="en-GB" smtClean="0"/>
              <a:t>15/05/2019</a:t>
            </a:fld>
            <a:endParaRPr lang="en-GB"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GB"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46DB00A-2860-496D-82CE-99D27960E818}" type="slidenum">
              <a:rPr lang="en-GB" smtClean="0"/>
              <a:t>‹#›</a:t>
            </a:fld>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AQA English Lit Paper 1</a:t>
            </a:r>
            <a:endParaRPr lang="en-GB" dirty="0"/>
          </a:p>
        </p:txBody>
      </p:sp>
      <p:sp>
        <p:nvSpPr>
          <p:cNvPr id="3" name="Subtitle 2"/>
          <p:cNvSpPr>
            <a:spLocks noGrp="1"/>
          </p:cNvSpPr>
          <p:nvPr>
            <p:ph type="subTitle" idx="1"/>
          </p:nvPr>
        </p:nvSpPr>
        <p:spPr/>
        <p:txBody>
          <a:bodyPr/>
          <a:lstStyle/>
          <a:p>
            <a:r>
              <a:rPr lang="en-GB" dirty="0" smtClean="0"/>
              <a:t>‘Macbeth’</a:t>
            </a:r>
            <a:endParaRPr lang="en-GB" dirty="0"/>
          </a:p>
        </p:txBody>
      </p:sp>
    </p:spTree>
    <p:extLst>
      <p:ext uri="{BB962C8B-B14F-4D97-AF65-F5344CB8AC3E}">
        <p14:creationId xmlns:p14="http://schemas.microsoft.com/office/powerpoint/2010/main" val="19791984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Major </a:t>
            </a:r>
            <a:r>
              <a:rPr lang="en-GB" i="1" dirty="0" smtClean="0"/>
              <a:t>CHARACTERS</a:t>
            </a:r>
            <a:endParaRPr lang="en-GB" dirty="0"/>
          </a:p>
        </p:txBody>
      </p:sp>
      <p:sp>
        <p:nvSpPr>
          <p:cNvPr id="3" name="Vertical Text Placeholder 2"/>
          <p:cNvSpPr>
            <a:spLocks noGrp="1"/>
          </p:cNvSpPr>
          <p:nvPr>
            <p:ph type="body" orient="vert" idx="1"/>
          </p:nvPr>
        </p:nvSpPr>
        <p:spPr>
          <a:xfrm rot="16200000">
            <a:off x="1357013" y="739332"/>
            <a:ext cx="6501986" cy="8424940"/>
          </a:xfrm>
        </p:spPr>
        <p:txBody>
          <a:bodyPr/>
          <a:lstStyle/>
          <a:p>
            <a:r>
              <a:rPr lang="en-GB" dirty="0" smtClean="0"/>
              <a:t>Macbeth</a:t>
            </a:r>
          </a:p>
          <a:p>
            <a:r>
              <a:rPr lang="en-GB" dirty="0" smtClean="0"/>
              <a:t>Lady Macbeth</a:t>
            </a:r>
          </a:p>
          <a:p>
            <a:r>
              <a:rPr lang="en-GB" dirty="0" smtClean="0"/>
              <a:t>King Duncan </a:t>
            </a:r>
          </a:p>
          <a:p>
            <a:r>
              <a:rPr lang="en-GB" dirty="0" smtClean="0"/>
              <a:t>Banquo</a:t>
            </a:r>
          </a:p>
          <a:p>
            <a:r>
              <a:rPr lang="en-GB" dirty="0" smtClean="0"/>
              <a:t>Macduff</a:t>
            </a:r>
          </a:p>
          <a:p>
            <a:r>
              <a:rPr lang="en-GB" dirty="0" smtClean="0"/>
              <a:t>Witches</a:t>
            </a:r>
          </a:p>
          <a:p>
            <a:r>
              <a:rPr lang="en-GB" dirty="0" smtClean="0"/>
              <a:t>_________</a:t>
            </a:r>
          </a:p>
          <a:p>
            <a:r>
              <a:rPr lang="en-GB" dirty="0" smtClean="0"/>
              <a:t>Malcolm</a:t>
            </a:r>
          </a:p>
          <a:p>
            <a:r>
              <a:rPr lang="en-GB" dirty="0" smtClean="0"/>
              <a:t>Lady Macduff</a:t>
            </a:r>
          </a:p>
          <a:p>
            <a:r>
              <a:rPr lang="en-GB" dirty="0" smtClean="0"/>
              <a:t>Fleance</a:t>
            </a:r>
          </a:p>
          <a:p>
            <a:pPr marL="118872" indent="0">
              <a:buNone/>
            </a:pPr>
            <a:endParaRPr lang="en-GB" dirty="0" smtClean="0"/>
          </a:p>
          <a:p>
            <a:endParaRPr lang="en-GB" dirty="0"/>
          </a:p>
        </p:txBody>
      </p:sp>
    </p:spTree>
    <p:extLst>
      <p:ext uri="{BB962C8B-B14F-4D97-AF65-F5344CB8AC3E}">
        <p14:creationId xmlns:p14="http://schemas.microsoft.com/office/powerpoint/2010/main" val="2069207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Suggested structure with examples</a:t>
            </a:r>
            <a:endParaRPr lang="en-GB" dirty="0"/>
          </a:p>
        </p:txBody>
      </p:sp>
      <p:sp>
        <p:nvSpPr>
          <p:cNvPr id="5" name="Subtitle 4"/>
          <p:cNvSpPr>
            <a:spLocks noGrp="1"/>
          </p:cNvSpPr>
          <p:nvPr>
            <p:ph type="subTitle" idx="1"/>
          </p:nvPr>
        </p:nvSpPr>
        <p:spPr/>
        <p:txBody>
          <a:bodyPr/>
          <a:lstStyle/>
          <a:p>
            <a:r>
              <a:rPr lang="en-GB" dirty="0" smtClean="0"/>
              <a:t>‘Macbeth’ essay:</a:t>
            </a:r>
            <a:endParaRPr lang="en-GB" dirty="0"/>
          </a:p>
        </p:txBody>
      </p:sp>
    </p:spTree>
    <p:extLst>
      <p:ext uri="{BB962C8B-B14F-4D97-AF65-F5344CB8AC3E}">
        <p14:creationId xmlns:p14="http://schemas.microsoft.com/office/powerpoint/2010/main" val="4275368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5-part essay – keep your eye on the main theme!</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15029577"/>
              </p:ext>
            </p:extLst>
          </p:nvPr>
        </p:nvGraphicFramePr>
        <p:xfrm>
          <a:off x="457200" y="1774825"/>
          <a:ext cx="8229600" cy="4625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3814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 Introduction</a:t>
            </a:r>
            <a:endParaRPr lang="en-GB" dirty="0"/>
          </a:p>
        </p:txBody>
      </p:sp>
      <p:sp>
        <p:nvSpPr>
          <p:cNvPr id="3" name="Content Placeholder 2"/>
          <p:cNvSpPr>
            <a:spLocks noGrp="1"/>
          </p:cNvSpPr>
          <p:nvPr>
            <p:ph idx="1"/>
          </p:nvPr>
        </p:nvSpPr>
        <p:spPr/>
        <p:txBody>
          <a:bodyPr/>
          <a:lstStyle/>
          <a:p>
            <a:endParaRPr lang="en-GB" dirty="0"/>
          </a:p>
        </p:txBody>
      </p:sp>
      <p:sp>
        <p:nvSpPr>
          <p:cNvPr id="4" name="Text Box 2"/>
          <p:cNvSpPr txBox="1">
            <a:spLocks noChangeArrowheads="1"/>
          </p:cNvSpPr>
          <p:nvPr/>
        </p:nvSpPr>
        <p:spPr bwMode="auto">
          <a:xfrm>
            <a:off x="539552" y="1628800"/>
            <a:ext cx="8208912" cy="259712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spcAft>
                <a:spcPts val="1000"/>
              </a:spcAft>
            </a:pPr>
            <a:r>
              <a:rPr lang="en-GB" sz="3200" dirty="0" smtClean="0">
                <a:effectLst/>
                <a:latin typeface="Calibri"/>
                <a:ea typeface="Calibri"/>
                <a:cs typeface="Times New Roman"/>
              </a:rPr>
              <a:t>Your </a:t>
            </a:r>
            <a:r>
              <a:rPr lang="en-GB" sz="3200" dirty="0">
                <a:effectLst/>
                <a:latin typeface="Calibri"/>
                <a:ea typeface="Calibri"/>
                <a:cs typeface="Times New Roman"/>
              </a:rPr>
              <a:t>first sentence should state the point in the play that the extract comes from (it comes before / after which other key events?  Your next sentence should say why the passage is important in terms of its connection to the theme or character.  Your third sentence should comment on an important aspect of </a:t>
            </a:r>
            <a:r>
              <a:rPr lang="en-GB" sz="3200" b="1" dirty="0">
                <a:effectLst/>
                <a:latin typeface="Calibri"/>
                <a:ea typeface="Calibri"/>
                <a:cs typeface="Times New Roman"/>
              </a:rPr>
              <a:t>CONTEXT</a:t>
            </a:r>
            <a:r>
              <a:rPr lang="en-GB" sz="3200" dirty="0">
                <a:effectLst/>
                <a:latin typeface="Calibri"/>
                <a:ea typeface="Calibri"/>
                <a:cs typeface="Times New Roman"/>
              </a:rPr>
              <a:t> with the passage and its link to theme /character.</a:t>
            </a:r>
          </a:p>
        </p:txBody>
      </p:sp>
    </p:spTree>
    <p:extLst>
      <p:ext uri="{BB962C8B-B14F-4D97-AF65-F5344CB8AC3E}">
        <p14:creationId xmlns:p14="http://schemas.microsoft.com/office/powerpoint/2010/main" val="186201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 Introduction</a:t>
            </a:r>
            <a:endParaRPr lang="en-GB" dirty="0"/>
          </a:p>
        </p:txBody>
      </p:sp>
      <p:sp>
        <p:nvSpPr>
          <p:cNvPr id="3" name="Content Placeholder 2"/>
          <p:cNvSpPr>
            <a:spLocks noGrp="1"/>
          </p:cNvSpPr>
          <p:nvPr>
            <p:ph idx="1"/>
          </p:nvPr>
        </p:nvSpPr>
        <p:spPr/>
        <p:txBody>
          <a:bodyPr/>
          <a:lstStyle/>
          <a:p>
            <a:endParaRPr lang="en-GB" dirty="0"/>
          </a:p>
        </p:txBody>
      </p:sp>
      <p:sp>
        <p:nvSpPr>
          <p:cNvPr id="4" name="Text Box 2"/>
          <p:cNvSpPr txBox="1">
            <a:spLocks noChangeArrowheads="1"/>
          </p:cNvSpPr>
          <p:nvPr/>
        </p:nvSpPr>
        <p:spPr bwMode="auto">
          <a:xfrm>
            <a:off x="539552" y="1628800"/>
            <a:ext cx="8208912" cy="259712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r>
              <a:rPr lang="en-GB" sz="2800" dirty="0"/>
              <a:t>In </a:t>
            </a:r>
            <a:r>
              <a:rPr lang="en-GB" sz="2800" dirty="0" smtClean="0"/>
              <a:t>this </a:t>
            </a:r>
            <a:r>
              <a:rPr lang="en-GB" sz="2800" b="1" dirty="0" smtClean="0">
                <a:solidFill>
                  <a:srgbClr val="FF0000"/>
                </a:solidFill>
              </a:rPr>
              <a:t>tense</a:t>
            </a:r>
            <a:r>
              <a:rPr lang="en-GB" sz="2800" dirty="0" smtClean="0"/>
              <a:t> </a:t>
            </a:r>
            <a:r>
              <a:rPr lang="en-GB" sz="2800" dirty="0"/>
              <a:t>extract, Lady Macbeth has just received Macbeth’s letter which details the witches’ predictions; here, she summons evil supernatural powers to overcome her husband’s </a:t>
            </a:r>
            <a:r>
              <a:rPr lang="en-GB" sz="2800" dirty="0">
                <a:solidFill>
                  <a:srgbClr val="FF0000"/>
                </a:solidFill>
              </a:rPr>
              <a:t>‘human kindness’ </a:t>
            </a:r>
            <a:r>
              <a:rPr lang="en-GB" sz="2800" dirty="0"/>
              <a:t>and find the resolve to help him kill Duncan.  As the introduction to her character, the moment is </a:t>
            </a:r>
            <a:r>
              <a:rPr lang="en-GB" sz="2800" dirty="0">
                <a:solidFill>
                  <a:srgbClr val="FF0000"/>
                </a:solidFill>
              </a:rPr>
              <a:t>an important one for the audience</a:t>
            </a:r>
            <a:r>
              <a:rPr lang="en-GB" sz="2800" dirty="0"/>
              <a:t>.  Indeed, Lady Macbeth’s powerful tone would be all the more </a:t>
            </a:r>
            <a:r>
              <a:rPr lang="en-GB" sz="2800" dirty="0">
                <a:solidFill>
                  <a:srgbClr val="FF0000"/>
                </a:solidFill>
              </a:rPr>
              <a:t>surprising for a Jacobean audience</a:t>
            </a:r>
            <a:r>
              <a:rPr lang="en-GB" sz="2800" dirty="0"/>
              <a:t>, who would assume a more subservient tone from a wife is a patriarchal society.</a:t>
            </a:r>
          </a:p>
        </p:txBody>
      </p:sp>
    </p:spTree>
    <p:extLst>
      <p:ext uri="{BB962C8B-B14F-4D97-AF65-F5344CB8AC3E}">
        <p14:creationId xmlns:p14="http://schemas.microsoft.com/office/powerpoint/2010/main" val="4061974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Section 2: </a:t>
            </a:r>
            <a:r>
              <a:rPr lang="en-GB" i="1" dirty="0" smtClean="0"/>
              <a:t>The Build-Up (if relevant)</a:t>
            </a:r>
            <a:endParaRPr lang="en-GB" dirty="0"/>
          </a:p>
        </p:txBody>
      </p:sp>
      <p:sp>
        <p:nvSpPr>
          <p:cNvPr id="3" name="Content Placeholder 2"/>
          <p:cNvSpPr>
            <a:spLocks noGrp="1"/>
          </p:cNvSpPr>
          <p:nvPr>
            <p:ph idx="1"/>
          </p:nvPr>
        </p:nvSpPr>
        <p:spPr/>
        <p:txBody>
          <a:bodyPr/>
          <a:lstStyle/>
          <a:p>
            <a:pPr marL="118872" indent="0">
              <a:buNone/>
            </a:pPr>
            <a:r>
              <a:rPr lang="en-GB" dirty="0"/>
              <a:t>Your next section should focus on how the character / theme in the question is developed up to the point of the extract.  You should be able to pick out the key moments, and use quotations from these moments to back up your ideas.  There may be opportunities to write about </a:t>
            </a:r>
            <a:r>
              <a:rPr lang="en-GB" b="1" dirty="0"/>
              <a:t>IMAGERY</a:t>
            </a:r>
            <a:r>
              <a:rPr lang="en-GB" dirty="0"/>
              <a:t> and </a:t>
            </a:r>
            <a:r>
              <a:rPr lang="en-GB" b="1" dirty="0"/>
              <a:t>DRAMATIC EFFECTS</a:t>
            </a:r>
            <a:r>
              <a:rPr lang="en-GB" dirty="0"/>
              <a:t> with these moments as well</a:t>
            </a:r>
          </a:p>
        </p:txBody>
      </p:sp>
    </p:spTree>
    <p:extLst>
      <p:ext uri="{BB962C8B-B14F-4D97-AF65-F5344CB8AC3E}">
        <p14:creationId xmlns:p14="http://schemas.microsoft.com/office/powerpoint/2010/main" val="1682396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Section 3: </a:t>
            </a:r>
            <a:r>
              <a:rPr lang="en-GB" i="1" dirty="0" smtClean="0"/>
              <a:t>EXTRACT focus</a:t>
            </a:r>
            <a:endParaRPr lang="en-GB" dirty="0"/>
          </a:p>
        </p:txBody>
      </p:sp>
      <p:sp>
        <p:nvSpPr>
          <p:cNvPr id="3" name="Content Placeholder 2"/>
          <p:cNvSpPr>
            <a:spLocks noGrp="1"/>
          </p:cNvSpPr>
          <p:nvPr>
            <p:ph idx="1"/>
          </p:nvPr>
        </p:nvSpPr>
        <p:spPr/>
        <p:txBody>
          <a:bodyPr/>
          <a:lstStyle/>
          <a:p>
            <a:pPr marL="118872" indent="0">
              <a:buNone/>
            </a:pPr>
            <a:r>
              <a:rPr lang="en-GB" dirty="0"/>
              <a:t>You should then lead into a detailed focus on the extract.  This gives you the chance to refer to details of </a:t>
            </a:r>
            <a:r>
              <a:rPr lang="en-GB" b="1" dirty="0"/>
              <a:t>LANGUAGE</a:t>
            </a:r>
            <a:r>
              <a:rPr lang="en-GB" dirty="0"/>
              <a:t> and key </a:t>
            </a:r>
            <a:r>
              <a:rPr lang="en-GB" b="1" dirty="0"/>
              <a:t>IMAGERY</a:t>
            </a:r>
            <a:r>
              <a:rPr lang="en-GB" dirty="0"/>
              <a:t>, making sure that you relate back all the time to the main focus (character or theme) of the question.  </a:t>
            </a:r>
          </a:p>
          <a:p>
            <a:pPr marL="118872" indent="0">
              <a:buNone/>
            </a:pPr>
            <a:endParaRPr lang="en-GB" dirty="0"/>
          </a:p>
        </p:txBody>
      </p:sp>
    </p:spTree>
    <p:extLst>
      <p:ext uri="{BB962C8B-B14F-4D97-AF65-F5344CB8AC3E}">
        <p14:creationId xmlns:p14="http://schemas.microsoft.com/office/powerpoint/2010/main" val="281945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GB" dirty="0" smtClean="0"/>
          </a:p>
          <a:p>
            <a:endParaRPr lang="en-GB" dirty="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4524" t="25896" r="35567" b="34801"/>
          <a:stretch/>
        </p:blipFill>
        <p:spPr bwMode="auto">
          <a:xfrm>
            <a:off x="-26002" y="32008"/>
            <a:ext cx="5485931" cy="51251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956" t="75791" r="19374" b="18205"/>
          <a:stretch/>
        </p:blipFill>
        <p:spPr bwMode="auto">
          <a:xfrm>
            <a:off x="-39007" y="5575336"/>
            <a:ext cx="9135435" cy="7547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89149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Section 3: </a:t>
            </a:r>
            <a:r>
              <a:rPr lang="en-GB" i="1" dirty="0" smtClean="0"/>
              <a:t>EXTRACT focus</a:t>
            </a:r>
            <a:endParaRPr lang="en-GB" dirty="0"/>
          </a:p>
        </p:txBody>
      </p:sp>
      <p:sp>
        <p:nvSpPr>
          <p:cNvPr id="3" name="Content Placeholder 2"/>
          <p:cNvSpPr>
            <a:spLocks noGrp="1"/>
          </p:cNvSpPr>
          <p:nvPr>
            <p:ph idx="1"/>
          </p:nvPr>
        </p:nvSpPr>
        <p:spPr/>
        <p:txBody>
          <a:bodyPr/>
          <a:lstStyle/>
          <a:p>
            <a:pPr marL="118872" indent="0">
              <a:buNone/>
            </a:pPr>
            <a:r>
              <a:rPr lang="en-GB" dirty="0" smtClean="0"/>
              <a:t>“The passage in question is packed full of chilling images of evil and violence.  Through series of powerful commands initiated through the repetition of the imperative ‘Come…’, she conjures a dark semantic field of nouns such as ‘blood’ , ‘hell’ , ‘knife’ and ‘cruelty’.  These serve not only to present a powerful character, and of her willingness to allow evil to invade her body.” </a:t>
            </a:r>
            <a:endParaRPr lang="en-GB" dirty="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956" t="75791" r="19374" b="18205"/>
          <a:stretch/>
        </p:blipFill>
        <p:spPr bwMode="auto">
          <a:xfrm>
            <a:off x="-43812" y="1196752"/>
            <a:ext cx="9135435" cy="7547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68225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Section 4: </a:t>
            </a:r>
            <a:r>
              <a:rPr lang="en-GB" i="1" dirty="0" smtClean="0"/>
              <a:t>The Aftermath</a:t>
            </a:r>
            <a:endParaRPr lang="en-GB" dirty="0"/>
          </a:p>
        </p:txBody>
      </p:sp>
      <p:sp>
        <p:nvSpPr>
          <p:cNvPr id="3" name="Content Placeholder 2"/>
          <p:cNvSpPr>
            <a:spLocks noGrp="1"/>
          </p:cNvSpPr>
          <p:nvPr>
            <p:ph idx="1"/>
          </p:nvPr>
        </p:nvSpPr>
        <p:spPr/>
        <p:txBody>
          <a:bodyPr/>
          <a:lstStyle/>
          <a:p>
            <a:r>
              <a:rPr lang="en-GB" dirty="0"/>
              <a:t>From the extract, go on to explain how the theme or character is developed from that point onwards.  Again, focus on specific moments in the play and work in references to</a:t>
            </a:r>
            <a:r>
              <a:rPr lang="en-GB" b="1" dirty="0"/>
              <a:t> LANGUAGE</a:t>
            </a:r>
            <a:r>
              <a:rPr lang="en-GB" dirty="0"/>
              <a:t> and </a:t>
            </a:r>
            <a:r>
              <a:rPr lang="en-GB" b="1" dirty="0"/>
              <a:t>DRAMATIC </a:t>
            </a:r>
            <a:r>
              <a:rPr lang="en-GB" b="1" dirty="0" smtClean="0"/>
              <a:t>EFFECTS.  </a:t>
            </a:r>
            <a:r>
              <a:rPr lang="en-GB" dirty="0" smtClean="0"/>
              <a:t>Also try to involve </a:t>
            </a:r>
            <a:r>
              <a:rPr lang="en-GB" b="1" dirty="0" smtClean="0"/>
              <a:t>CONTEXT </a:t>
            </a:r>
            <a:r>
              <a:rPr lang="en-GB" dirty="0" smtClean="0"/>
              <a:t>where relevant…</a:t>
            </a:r>
            <a:endParaRPr lang="en-GB" dirty="0"/>
          </a:p>
        </p:txBody>
      </p:sp>
    </p:spTree>
    <p:extLst>
      <p:ext uri="{BB962C8B-B14F-4D97-AF65-F5344CB8AC3E}">
        <p14:creationId xmlns:p14="http://schemas.microsoft.com/office/powerpoint/2010/main" val="3447780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Paper 1 comprises of:</a:t>
            </a:r>
            <a:endParaRPr lang="en-GB" dirty="0"/>
          </a:p>
        </p:txBody>
      </p:sp>
      <p:sp>
        <p:nvSpPr>
          <p:cNvPr id="3" name="Content Placeholder 2"/>
          <p:cNvSpPr>
            <a:spLocks noGrp="1"/>
          </p:cNvSpPr>
          <p:nvPr>
            <p:ph idx="1"/>
          </p:nvPr>
        </p:nvSpPr>
        <p:spPr/>
        <p:txBody>
          <a:bodyPr/>
          <a:lstStyle/>
          <a:p>
            <a:r>
              <a:rPr lang="en-GB" dirty="0" smtClean="0"/>
              <a:t>One question on your Shakespeare play (choose ‘Macbeth’!)</a:t>
            </a:r>
          </a:p>
          <a:p>
            <a:r>
              <a:rPr lang="en-GB" dirty="0" smtClean="0"/>
              <a:t>One question on your preC20th text (choose ‘Jekyll and Hyde’!)</a:t>
            </a:r>
          </a:p>
          <a:p>
            <a:r>
              <a:rPr lang="en-GB" dirty="0" smtClean="0"/>
              <a:t>For each question, you write in detail about an extract, then you write about the text as a whole.</a:t>
            </a:r>
            <a:endParaRPr lang="en-GB" dirty="0"/>
          </a:p>
        </p:txBody>
      </p:sp>
    </p:spTree>
    <p:extLst>
      <p:ext uri="{BB962C8B-B14F-4D97-AF65-F5344CB8AC3E}">
        <p14:creationId xmlns:p14="http://schemas.microsoft.com/office/powerpoint/2010/main" val="21052358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Section 5: </a:t>
            </a:r>
            <a:r>
              <a:rPr lang="en-GB" i="1" dirty="0" smtClean="0"/>
              <a:t>Conclusion</a:t>
            </a:r>
            <a:endParaRPr lang="en-GB" dirty="0"/>
          </a:p>
        </p:txBody>
      </p:sp>
      <p:sp>
        <p:nvSpPr>
          <p:cNvPr id="3" name="Content Placeholder 2"/>
          <p:cNvSpPr>
            <a:spLocks noGrp="1"/>
          </p:cNvSpPr>
          <p:nvPr>
            <p:ph idx="1"/>
          </p:nvPr>
        </p:nvSpPr>
        <p:spPr/>
        <p:txBody>
          <a:bodyPr/>
          <a:lstStyle/>
          <a:p>
            <a:r>
              <a:rPr lang="en-GB" dirty="0"/>
              <a:t>State why the central theme / character is so important / fascinating for the audience, perhaps with a</a:t>
            </a:r>
            <a:r>
              <a:rPr lang="en-GB" b="1" dirty="0"/>
              <a:t> CONTEXT</a:t>
            </a:r>
            <a:r>
              <a:rPr lang="en-GB" dirty="0"/>
              <a:t>-related comment about why a Jacobean audience might respond differently.</a:t>
            </a:r>
          </a:p>
        </p:txBody>
      </p:sp>
    </p:spTree>
    <p:extLst>
      <p:ext uri="{BB962C8B-B14F-4D97-AF65-F5344CB8AC3E}">
        <p14:creationId xmlns:p14="http://schemas.microsoft.com/office/powerpoint/2010/main" val="3023522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Section 5: </a:t>
            </a:r>
            <a:r>
              <a:rPr lang="en-GB" i="1" dirty="0" smtClean="0"/>
              <a:t>Conclusion</a:t>
            </a:r>
            <a:endParaRPr lang="en-GB" dirty="0"/>
          </a:p>
        </p:txBody>
      </p:sp>
      <p:sp>
        <p:nvSpPr>
          <p:cNvPr id="3" name="Content Placeholder 2"/>
          <p:cNvSpPr>
            <a:spLocks noGrp="1"/>
          </p:cNvSpPr>
          <p:nvPr>
            <p:ph idx="1"/>
          </p:nvPr>
        </p:nvSpPr>
        <p:spPr/>
        <p:txBody>
          <a:bodyPr>
            <a:normAutofit fontScale="85000" lnSpcReduction="10000"/>
          </a:bodyPr>
          <a:lstStyle/>
          <a:p>
            <a:pPr marL="118872" indent="0">
              <a:buNone/>
            </a:pPr>
            <a:r>
              <a:rPr lang="en-GB" dirty="0" smtClean="0"/>
              <a:t>“</a:t>
            </a:r>
            <a:r>
              <a:rPr lang="en-GB" dirty="0"/>
              <a:t>With a fall from grace even </a:t>
            </a:r>
            <a:r>
              <a:rPr lang="en-GB" dirty="0">
                <a:solidFill>
                  <a:srgbClr val="FF0000"/>
                </a:solidFill>
              </a:rPr>
              <a:t>more dramatic </a:t>
            </a:r>
            <a:r>
              <a:rPr lang="en-GB" dirty="0"/>
              <a:t>than her husband’s, </a:t>
            </a:r>
            <a:r>
              <a:rPr lang="en-GB" dirty="0" smtClean="0"/>
              <a:t>the ‘</a:t>
            </a:r>
            <a:r>
              <a:rPr lang="en-GB" dirty="0" smtClean="0">
                <a:solidFill>
                  <a:srgbClr val="FF0000"/>
                </a:solidFill>
              </a:rPr>
              <a:t>fiend-like queen’ </a:t>
            </a:r>
            <a:r>
              <a:rPr lang="en-GB" dirty="0" smtClean="0"/>
              <a:t>will </a:t>
            </a:r>
            <a:r>
              <a:rPr lang="en-GB" dirty="0"/>
              <a:t>always be </a:t>
            </a:r>
            <a:r>
              <a:rPr lang="en-GB" dirty="0">
                <a:solidFill>
                  <a:srgbClr val="FF0000"/>
                </a:solidFill>
              </a:rPr>
              <a:t>a fascinating </a:t>
            </a:r>
            <a:r>
              <a:rPr lang="en-GB" dirty="0"/>
              <a:t>central character.  Her initial denial of guilt becomes her ultimate downfall as, in her attempts to support her husband, her initial power wanes and insanity results in the famous ‘sleepwalking scene’ in the final act.  </a:t>
            </a:r>
            <a:r>
              <a:rPr lang="en-GB" dirty="0">
                <a:solidFill>
                  <a:srgbClr val="FF0000"/>
                </a:solidFill>
              </a:rPr>
              <a:t>In Shakespeare’s time (when the Gunpowder Plot was still fresh in the minds of the audience), her treachery towards a king chosen by God to rule Scotland would have been chilling;</a:t>
            </a:r>
            <a:r>
              <a:rPr lang="en-GB" dirty="0"/>
              <a:t> yet today, she remains a powerful and </a:t>
            </a:r>
            <a:r>
              <a:rPr lang="en-GB" dirty="0">
                <a:solidFill>
                  <a:srgbClr val="FF0000"/>
                </a:solidFill>
              </a:rPr>
              <a:t>controversial</a:t>
            </a:r>
            <a:r>
              <a:rPr lang="en-GB" dirty="0"/>
              <a:t> dramatic character for the modern audience</a:t>
            </a:r>
            <a:r>
              <a:rPr lang="en-GB" dirty="0" smtClean="0"/>
              <a:t>.”</a:t>
            </a:r>
            <a:endParaRPr lang="en-GB" dirty="0"/>
          </a:p>
          <a:p>
            <a:pPr marL="118872" indent="0">
              <a:buNone/>
            </a:pPr>
            <a:endParaRPr lang="en-GB" dirty="0"/>
          </a:p>
        </p:txBody>
      </p:sp>
    </p:spTree>
    <p:extLst>
      <p:ext uri="{BB962C8B-B14F-4D97-AF65-F5344CB8AC3E}">
        <p14:creationId xmlns:p14="http://schemas.microsoft.com/office/powerpoint/2010/main" val="12657216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560" y="116632"/>
            <a:ext cx="8229600" cy="1252728"/>
          </a:xfrm>
        </p:spPr>
        <p:txBody>
          <a:bodyPr>
            <a:normAutofit fontScale="90000"/>
          </a:bodyPr>
          <a:lstStyle/>
          <a:p>
            <a:r>
              <a:rPr lang="en-GB" i="1" dirty="0" smtClean="0"/>
              <a:t>think backwards  - </a:t>
            </a:r>
            <a:r>
              <a:rPr lang="en-GB" dirty="0" smtClean="0"/>
              <a:t>essay structure </a:t>
            </a:r>
            <a:endParaRPr lang="en-GB" dirty="0"/>
          </a:p>
        </p:txBody>
      </p:sp>
      <p:sp>
        <p:nvSpPr>
          <p:cNvPr id="8" name="TextBox 7"/>
          <p:cNvSpPr txBox="1"/>
          <p:nvPr/>
        </p:nvSpPr>
        <p:spPr>
          <a:xfrm>
            <a:off x="0" y="2380604"/>
            <a:ext cx="4104456" cy="646331"/>
          </a:xfrm>
          <a:prstGeom prst="rect">
            <a:avLst/>
          </a:prstGeom>
          <a:noFill/>
        </p:spPr>
        <p:txBody>
          <a:bodyPr wrap="square" rtlCol="0">
            <a:spAutoFit/>
          </a:bodyPr>
          <a:lstStyle/>
          <a:p>
            <a:r>
              <a:rPr lang="en-GB" dirty="0" smtClean="0"/>
              <a:t>1. Identify the theme / character  in the question</a:t>
            </a:r>
          </a:p>
        </p:txBody>
      </p:sp>
      <p:sp>
        <p:nvSpPr>
          <p:cNvPr id="9" name="TextBox 8"/>
          <p:cNvSpPr txBox="1"/>
          <p:nvPr/>
        </p:nvSpPr>
        <p:spPr>
          <a:xfrm>
            <a:off x="0" y="2952874"/>
            <a:ext cx="4104456" cy="923330"/>
          </a:xfrm>
          <a:prstGeom prst="rect">
            <a:avLst/>
          </a:prstGeom>
          <a:noFill/>
        </p:spPr>
        <p:txBody>
          <a:bodyPr wrap="square" rtlCol="0">
            <a:spAutoFit/>
          </a:bodyPr>
          <a:lstStyle/>
          <a:p>
            <a:r>
              <a:rPr lang="en-GB" dirty="0" smtClean="0"/>
              <a:t>2. Think through 3-4 conceptualised points about why the theme / character is important in the whole text.</a:t>
            </a:r>
          </a:p>
        </p:txBody>
      </p:sp>
      <p:sp>
        <p:nvSpPr>
          <p:cNvPr id="13" name="TextBox 12"/>
          <p:cNvSpPr txBox="1"/>
          <p:nvPr/>
        </p:nvSpPr>
        <p:spPr>
          <a:xfrm>
            <a:off x="0" y="3789040"/>
            <a:ext cx="4104456" cy="1200329"/>
          </a:xfrm>
          <a:prstGeom prst="rect">
            <a:avLst/>
          </a:prstGeom>
          <a:noFill/>
        </p:spPr>
        <p:txBody>
          <a:bodyPr wrap="square" rtlCol="0">
            <a:spAutoFit/>
          </a:bodyPr>
          <a:lstStyle/>
          <a:p>
            <a:r>
              <a:rPr lang="en-GB" dirty="0"/>
              <a:t>3</a:t>
            </a:r>
            <a:r>
              <a:rPr lang="en-GB" dirty="0" smtClean="0"/>
              <a:t>. Annotate the extract, looking for where your 3-4 points become significant – remember to highlight techniques  and their effect here also</a:t>
            </a:r>
          </a:p>
        </p:txBody>
      </p:sp>
      <p:sp>
        <p:nvSpPr>
          <p:cNvPr id="11" name="TextBox 10"/>
          <p:cNvSpPr txBox="1"/>
          <p:nvPr/>
        </p:nvSpPr>
        <p:spPr>
          <a:xfrm>
            <a:off x="0" y="4966591"/>
            <a:ext cx="4104456" cy="369332"/>
          </a:xfrm>
          <a:prstGeom prst="rect">
            <a:avLst/>
          </a:prstGeom>
          <a:noFill/>
        </p:spPr>
        <p:txBody>
          <a:bodyPr wrap="square" rtlCol="0">
            <a:spAutoFit/>
          </a:bodyPr>
          <a:lstStyle/>
          <a:p>
            <a:r>
              <a:rPr lang="en-GB" dirty="0" smtClean="0"/>
              <a:t>4. Begin writing, sequencing as shown</a:t>
            </a:r>
          </a:p>
        </p:txBody>
      </p:sp>
      <p:sp>
        <p:nvSpPr>
          <p:cNvPr id="3" name="TextBox 2"/>
          <p:cNvSpPr txBox="1"/>
          <p:nvPr/>
        </p:nvSpPr>
        <p:spPr>
          <a:xfrm>
            <a:off x="115927" y="1340768"/>
            <a:ext cx="3888432" cy="523220"/>
          </a:xfrm>
          <a:prstGeom prst="rect">
            <a:avLst/>
          </a:prstGeom>
          <a:noFill/>
        </p:spPr>
        <p:txBody>
          <a:bodyPr wrap="square" rtlCol="0">
            <a:spAutoFit/>
          </a:bodyPr>
          <a:lstStyle/>
          <a:p>
            <a:pPr algn="ctr"/>
            <a:r>
              <a:rPr lang="en-GB" sz="2800" dirty="0" smtClean="0">
                <a:solidFill>
                  <a:srgbClr val="FF0000"/>
                </a:solidFill>
                <a:latin typeface="Arial Black" panose="020B0A04020102020204" pitchFamily="34" charset="0"/>
              </a:rPr>
              <a:t>PLANNING</a:t>
            </a:r>
            <a:endParaRPr lang="en-GB" sz="2800" dirty="0">
              <a:solidFill>
                <a:srgbClr val="FF0000"/>
              </a:solidFill>
              <a:latin typeface="Arial Black" panose="020B0A04020102020204" pitchFamily="34" charset="0"/>
            </a:endParaRPr>
          </a:p>
        </p:txBody>
      </p:sp>
      <p:sp>
        <p:nvSpPr>
          <p:cNvPr id="12" name="TextBox 11"/>
          <p:cNvSpPr txBox="1"/>
          <p:nvPr/>
        </p:nvSpPr>
        <p:spPr>
          <a:xfrm>
            <a:off x="4643397" y="1295163"/>
            <a:ext cx="3888432" cy="523220"/>
          </a:xfrm>
          <a:prstGeom prst="rect">
            <a:avLst/>
          </a:prstGeom>
          <a:noFill/>
        </p:spPr>
        <p:txBody>
          <a:bodyPr wrap="square" rtlCol="0">
            <a:spAutoFit/>
          </a:bodyPr>
          <a:lstStyle/>
          <a:p>
            <a:pPr algn="ctr"/>
            <a:r>
              <a:rPr lang="en-GB" sz="2800" dirty="0" smtClean="0">
                <a:solidFill>
                  <a:srgbClr val="FF0000"/>
                </a:solidFill>
                <a:latin typeface="Arial Black" panose="020B0A04020102020204" pitchFamily="34" charset="0"/>
              </a:rPr>
              <a:t>WRITING</a:t>
            </a:r>
            <a:endParaRPr lang="en-GB" sz="2800" dirty="0">
              <a:solidFill>
                <a:srgbClr val="FF0000"/>
              </a:solidFill>
              <a:latin typeface="Arial Black" panose="020B0A04020102020204" pitchFamily="34" charset="0"/>
            </a:endParaRPr>
          </a:p>
        </p:txBody>
      </p:sp>
      <p:sp>
        <p:nvSpPr>
          <p:cNvPr id="4" name="Rounded Rectangle 3"/>
          <p:cNvSpPr/>
          <p:nvPr/>
        </p:nvSpPr>
        <p:spPr>
          <a:xfrm>
            <a:off x="5622337" y="1782146"/>
            <a:ext cx="2088232" cy="422718"/>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a:t>
            </a:r>
            <a:r>
              <a:rPr lang="en-GB" dirty="0" smtClean="0"/>
              <a:t>NTRO</a:t>
            </a:r>
            <a:endParaRPr lang="en-GB" dirty="0"/>
          </a:p>
        </p:txBody>
      </p:sp>
      <p:sp>
        <p:nvSpPr>
          <p:cNvPr id="15" name="Rounded Rectangle 14"/>
          <p:cNvSpPr/>
          <p:nvPr/>
        </p:nvSpPr>
        <p:spPr>
          <a:xfrm>
            <a:off x="5554972" y="6487311"/>
            <a:ext cx="2088232" cy="286135"/>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CONCLUSION</a:t>
            </a:r>
            <a:endParaRPr lang="en-GB" dirty="0"/>
          </a:p>
        </p:txBody>
      </p:sp>
      <p:sp>
        <p:nvSpPr>
          <p:cNvPr id="5" name="Rounded Rectangle 4"/>
          <p:cNvSpPr/>
          <p:nvPr/>
        </p:nvSpPr>
        <p:spPr>
          <a:xfrm>
            <a:off x="4283968" y="2491451"/>
            <a:ext cx="1800200" cy="8492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Topic sentence for concept point #1</a:t>
            </a:r>
            <a:endParaRPr lang="en-GB" sz="1400" dirty="0">
              <a:solidFill>
                <a:schemeClr val="tx1"/>
              </a:solidFill>
            </a:endParaRPr>
          </a:p>
        </p:txBody>
      </p:sp>
      <p:cxnSp>
        <p:nvCxnSpPr>
          <p:cNvPr id="16" name="Straight Arrow Connector 15"/>
          <p:cNvCxnSpPr>
            <a:stCxn id="5" idx="3"/>
            <a:endCxn id="19" idx="1"/>
          </p:cNvCxnSpPr>
          <p:nvPr/>
        </p:nvCxnSpPr>
        <p:spPr>
          <a:xfrm flipV="1">
            <a:off x="6084168" y="2634914"/>
            <a:ext cx="741961" cy="281172"/>
          </a:xfrm>
          <a:prstGeom prst="straightConnector1">
            <a:avLst/>
          </a:prstGeom>
          <a:ln w="571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9" name="Rounded Rectangle 18"/>
          <p:cNvSpPr/>
          <p:nvPr/>
        </p:nvSpPr>
        <p:spPr>
          <a:xfrm>
            <a:off x="6826129" y="2416669"/>
            <a:ext cx="1932639" cy="43649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How concept point features in extract</a:t>
            </a:r>
            <a:endParaRPr lang="en-GB" sz="1400" dirty="0">
              <a:solidFill>
                <a:schemeClr val="tx1"/>
              </a:solidFill>
            </a:endParaRPr>
          </a:p>
        </p:txBody>
      </p:sp>
      <p:sp>
        <p:nvSpPr>
          <p:cNvPr id="20" name="Rounded Rectangle 19"/>
          <p:cNvSpPr/>
          <p:nvPr/>
        </p:nvSpPr>
        <p:spPr>
          <a:xfrm>
            <a:off x="6948264" y="2913480"/>
            <a:ext cx="1944215" cy="42463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How concept point features in wider text</a:t>
            </a:r>
            <a:endParaRPr lang="en-GB" sz="1400" dirty="0">
              <a:solidFill>
                <a:schemeClr val="tx1"/>
              </a:solidFill>
            </a:endParaRPr>
          </a:p>
        </p:txBody>
      </p:sp>
      <p:cxnSp>
        <p:nvCxnSpPr>
          <p:cNvPr id="21" name="Straight Arrow Connector 20"/>
          <p:cNvCxnSpPr>
            <a:stCxn id="5" idx="3"/>
            <a:endCxn id="20" idx="1"/>
          </p:cNvCxnSpPr>
          <p:nvPr/>
        </p:nvCxnSpPr>
        <p:spPr>
          <a:xfrm>
            <a:off x="6084168" y="2916086"/>
            <a:ext cx="864096" cy="209712"/>
          </a:xfrm>
          <a:prstGeom prst="straightConnector1">
            <a:avLst/>
          </a:prstGeom>
          <a:ln w="571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48" name="Rounded Rectangle 47"/>
          <p:cNvSpPr/>
          <p:nvPr/>
        </p:nvSpPr>
        <p:spPr>
          <a:xfrm>
            <a:off x="4296474" y="3451569"/>
            <a:ext cx="1800200" cy="8492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Topic sentence for concept point #2</a:t>
            </a:r>
            <a:endParaRPr lang="en-GB" sz="1400" dirty="0">
              <a:solidFill>
                <a:schemeClr val="tx1"/>
              </a:solidFill>
            </a:endParaRPr>
          </a:p>
        </p:txBody>
      </p:sp>
      <p:cxnSp>
        <p:nvCxnSpPr>
          <p:cNvPr id="49" name="Straight Arrow Connector 48"/>
          <p:cNvCxnSpPr>
            <a:stCxn id="48" idx="3"/>
            <a:endCxn id="50" idx="1"/>
          </p:cNvCxnSpPr>
          <p:nvPr/>
        </p:nvCxnSpPr>
        <p:spPr>
          <a:xfrm flipV="1">
            <a:off x="6096674" y="3595032"/>
            <a:ext cx="741961" cy="281172"/>
          </a:xfrm>
          <a:prstGeom prst="straightConnector1">
            <a:avLst/>
          </a:prstGeom>
          <a:ln w="571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50" name="Rounded Rectangle 49"/>
          <p:cNvSpPr/>
          <p:nvPr/>
        </p:nvSpPr>
        <p:spPr>
          <a:xfrm>
            <a:off x="6838635" y="3376787"/>
            <a:ext cx="1932639" cy="43649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How concept point features in extract</a:t>
            </a:r>
            <a:endParaRPr lang="en-GB" sz="1400" dirty="0">
              <a:solidFill>
                <a:schemeClr val="tx1"/>
              </a:solidFill>
            </a:endParaRPr>
          </a:p>
        </p:txBody>
      </p:sp>
      <p:sp>
        <p:nvSpPr>
          <p:cNvPr id="51" name="Rounded Rectangle 50"/>
          <p:cNvSpPr/>
          <p:nvPr/>
        </p:nvSpPr>
        <p:spPr>
          <a:xfrm>
            <a:off x="6960770" y="3873598"/>
            <a:ext cx="1944215" cy="42463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How concept point features in wider text</a:t>
            </a:r>
            <a:endParaRPr lang="en-GB" sz="1400" dirty="0">
              <a:solidFill>
                <a:schemeClr val="tx1"/>
              </a:solidFill>
            </a:endParaRPr>
          </a:p>
        </p:txBody>
      </p:sp>
      <p:cxnSp>
        <p:nvCxnSpPr>
          <p:cNvPr id="52" name="Straight Arrow Connector 51"/>
          <p:cNvCxnSpPr>
            <a:stCxn id="48" idx="3"/>
            <a:endCxn id="51" idx="1"/>
          </p:cNvCxnSpPr>
          <p:nvPr/>
        </p:nvCxnSpPr>
        <p:spPr>
          <a:xfrm>
            <a:off x="6096674" y="3876204"/>
            <a:ext cx="864096" cy="209712"/>
          </a:xfrm>
          <a:prstGeom prst="straightConnector1">
            <a:avLst/>
          </a:prstGeom>
          <a:ln w="571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53" name="Rounded Rectangle 52"/>
          <p:cNvSpPr/>
          <p:nvPr/>
        </p:nvSpPr>
        <p:spPr>
          <a:xfrm>
            <a:off x="4298357" y="4389204"/>
            <a:ext cx="1800200" cy="8492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Topic sentence for concept point #3</a:t>
            </a:r>
            <a:endParaRPr lang="en-GB" sz="1400" dirty="0">
              <a:solidFill>
                <a:schemeClr val="tx1"/>
              </a:solidFill>
            </a:endParaRPr>
          </a:p>
        </p:txBody>
      </p:sp>
      <p:cxnSp>
        <p:nvCxnSpPr>
          <p:cNvPr id="54" name="Straight Arrow Connector 53"/>
          <p:cNvCxnSpPr>
            <a:stCxn id="53" idx="3"/>
            <a:endCxn id="55" idx="1"/>
          </p:cNvCxnSpPr>
          <p:nvPr/>
        </p:nvCxnSpPr>
        <p:spPr>
          <a:xfrm flipV="1">
            <a:off x="6098557" y="4532667"/>
            <a:ext cx="741961" cy="281172"/>
          </a:xfrm>
          <a:prstGeom prst="straightConnector1">
            <a:avLst/>
          </a:prstGeom>
          <a:ln w="571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55" name="Rounded Rectangle 54"/>
          <p:cNvSpPr/>
          <p:nvPr/>
        </p:nvSpPr>
        <p:spPr>
          <a:xfrm>
            <a:off x="6840518" y="4314422"/>
            <a:ext cx="1932639" cy="43649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How concept point features in extract</a:t>
            </a:r>
            <a:endParaRPr lang="en-GB" sz="1400" dirty="0">
              <a:solidFill>
                <a:schemeClr val="tx1"/>
              </a:solidFill>
            </a:endParaRPr>
          </a:p>
        </p:txBody>
      </p:sp>
      <p:sp>
        <p:nvSpPr>
          <p:cNvPr id="56" name="Rounded Rectangle 55"/>
          <p:cNvSpPr/>
          <p:nvPr/>
        </p:nvSpPr>
        <p:spPr>
          <a:xfrm>
            <a:off x="6962653" y="4811233"/>
            <a:ext cx="1944215" cy="42463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How concept point features in wider text</a:t>
            </a:r>
            <a:endParaRPr lang="en-GB" sz="1400" dirty="0">
              <a:solidFill>
                <a:schemeClr val="tx1"/>
              </a:solidFill>
            </a:endParaRPr>
          </a:p>
        </p:txBody>
      </p:sp>
      <p:cxnSp>
        <p:nvCxnSpPr>
          <p:cNvPr id="57" name="Straight Arrow Connector 56"/>
          <p:cNvCxnSpPr>
            <a:stCxn id="53" idx="3"/>
            <a:endCxn id="56" idx="1"/>
          </p:cNvCxnSpPr>
          <p:nvPr/>
        </p:nvCxnSpPr>
        <p:spPr>
          <a:xfrm>
            <a:off x="6098557" y="4813839"/>
            <a:ext cx="864096" cy="209712"/>
          </a:xfrm>
          <a:prstGeom prst="straightConnector1">
            <a:avLst/>
          </a:prstGeom>
          <a:ln w="571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58" name="Rounded Rectangle 57"/>
          <p:cNvSpPr/>
          <p:nvPr/>
        </p:nvSpPr>
        <p:spPr>
          <a:xfrm>
            <a:off x="4318864" y="5313200"/>
            <a:ext cx="1800200" cy="8492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Topic sentence for concept point #4</a:t>
            </a:r>
            <a:endParaRPr lang="en-GB" sz="1400" dirty="0">
              <a:solidFill>
                <a:schemeClr val="tx1"/>
              </a:solidFill>
            </a:endParaRPr>
          </a:p>
        </p:txBody>
      </p:sp>
      <p:cxnSp>
        <p:nvCxnSpPr>
          <p:cNvPr id="59" name="Straight Arrow Connector 58"/>
          <p:cNvCxnSpPr>
            <a:stCxn id="58" idx="3"/>
            <a:endCxn id="60" idx="1"/>
          </p:cNvCxnSpPr>
          <p:nvPr/>
        </p:nvCxnSpPr>
        <p:spPr>
          <a:xfrm flipV="1">
            <a:off x="6119064" y="5456663"/>
            <a:ext cx="741961" cy="281172"/>
          </a:xfrm>
          <a:prstGeom prst="straightConnector1">
            <a:avLst/>
          </a:prstGeom>
          <a:ln w="571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60" name="Rounded Rectangle 59"/>
          <p:cNvSpPr/>
          <p:nvPr/>
        </p:nvSpPr>
        <p:spPr>
          <a:xfrm>
            <a:off x="6861025" y="5238418"/>
            <a:ext cx="1932639" cy="43649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How concept point features in extract</a:t>
            </a:r>
            <a:endParaRPr lang="en-GB" sz="1400" dirty="0">
              <a:solidFill>
                <a:schemeClr val="tx1"/>
              </a:solidFill>
            </a:endParaRPr>
          </a:p>
        </p:txBody>
      </p:sp>
      <p:sp>
        <p:nvSpPr>
          <p:cNvPr id="61" name="Rounded Rectangle 60"/>
          <p:cNvSpPr/>
          <p:nvPr/>
        </p:nvSpPr>
        <p:spPr>
          <a:xfrm>
            <a:off x="6983160" y="5735229"/>
            <a:ext cx="1944215" cy="42463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How concept point features in wider text</a:t>
            </a:r>
            <a:endParaRPr lang="en-GB" sz="1400" dirty="0">
              <a:solidFill>
                <a:schemeClr val="tx1"/>
              </a:solidFill>
            </a:endParaRPr>
          </a:p>
        </p:txBody>
      </p:sp>
      <p:cxnSp>
        <p:nvCxnSpPr>
          <p:cNvPr id="62" name="Straight Arrow Connector 61"/>
          <p:cNvCxnSpPr>
            <a:stCxn id="58" idx="3"/>
            <a:endCxn id="61" idx="1"/>
          </p:cNvCxnSpPr>
          <p:nvPr/>
        </p:nvCxnSpPr>
        <p:spPr>
          <a:xfrm>
            <a:off x="6119064" y="5737835"/>
            <a:ext cx="864096" cy="209712"/>
          </a:xfrm>
          <a:prstGeom prst="straightConnector1">
            <a:avLst/>
          </a:prstGeom>
          <a:ln w="571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63" name="Rounded Rectangle 62"/>
          <p:cNvSpPr/>
          <p:nvPr/>
        </p:nvSpPr>
        <p:spPr>
          <a:xfrm>
            <a:off x="395536" y="5456663"/>
            <a:ext cx="2592288" cy="43649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Opportunities to write about language</a:t>
            </a:r>
            <a:endParaRPr lang="en-GB" sz="1400" dirty="0">
              <a:solidFill>
                <a:schemeClr val="tx1"/>
              </a:solidFill>
            </a:endParaRPr>
          </a:p>
        </p:txBody>
      </p:sp>
      <p:sp>
        <p:nvSpPr>
          <p:cNvPr id="65" name="Rounded Rectangle 64"/>
          <p:cNvSpPr/>
          <p:nvPr/>
        </p:nvSpPr>
        <p:spPr>
          <a:xfrm>
            <a:off x="383960" y="6061619"/>
            <a:ext cx="2603864" cy="42463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Opportunities to write about </a:t>
            </a:r>
            <a:r>
              <a:rPr lang="en-GB" sz="1400" dirty="0" smtClean="0">
                <a:solidFill>
                  <a:schemeClr val="tx1"/>
                </a:solidFill>
              </a:rPr>
              <a:t>structure / context</a:t>
            </a:r>
            <a:endParaRPr lang="en-GB" sz="1400" dirty="0">
              <a:solidFill>
                <a:schemeClr val="tx1"/>
              </a:solidFill>
            </a:endParaRPr>
          </a:p>
        </p:txBody>
      </p:sp>
    </p:spTree>
    <p:extLst>
      <p:ext uri="{BB962C8B-B14F-4D97-AF65-F5344CB8AC3E}">
        <p14:creationId xmlns:p14="http://schemas.microsoft.com/office/powerpoint/2010/main" val="2714180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left)">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left)">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left)">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circle(in)">
                                      <p:cBhvr>
                                        <p:cTn id="35" dur="2000"/>
                                        <p:tgtEl>
                                          <p:spTgt spid="4"/>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5"/>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wipe(left)">
                                      <p:cBhvr>
                                        <p:cTn id="44" dur="500"/>
                                        <p:tgtEl>
                                          <p:spTgt spid="16"/>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21"/>
                                        </p:tgtEl>
                                        <p:attrNameLst>
                                          <p:attrName>style.visibility</p:attrName>
                                        </p:attrNameLst>
                                      </p:cBhvr>
                                      <p:to>
                                        <p:strVal val="visible"/>
                                      </p:to>
                                    </p:set>
                                    <p:animEffect transition="in" filter="wipe(left)">
                                      <p:cBhvr>
                                        <p:cTn id="53" dur="500"/>
                                        <p:tgtEl>
                                          <p:spTgt spid="21"/>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20"/>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48"/>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49"/>
                                        </p:tgtEl>
                                        <p:attrNameLst>
                                          <p:attrName>style.visibility</p:attrName>
                                        </p:attrNameLst>
                                      </p:cBhvr>
                                      <p:to>
                                        <p:strVal val="visible"/>
                                      </p:to>
                                    </p:set>
                                    <p:animEffect transition="in" filter="wipe(left)">
                                      <p:cBhvr>
                                        <p:cTn id="66" dur="500"/>
                                        <p:tgtEl>
                                          <p:spTgt spid="49"/>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5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52"/>
                                        </p:tgtEl>
                                        <p:attrNameLst>
                                          <p:attrName>style.visibility</p:attrName>
                                        </p:attrNameLst>
                                      </p:cBhvr>
                                      <p:to>
                                        <p:strVal val="visible"/>
                                      </p:to>
                                    </p:set>
                                    <p:animEffect transition="in" filter="wipe(left)">
                                      <p:cBhvr>
                                        <p:cTn id="75" dur="500"/>
                                        <p:tgtEl>
                                          <p:spTgt spid="52"/>
                                        </p:tgtEl>
                                      </p:cBhvr>
                                    </p:animEffec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51"/>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53"/>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childTnLst>
                                    <p:set>
                                      <p:cBhvr>
                                        <p:cTn id="87" dur="1" fill="hold">
                                          <p:stCondLst>
                                            <p:cond delay="0"/>
                                          </p:stCondLst>
                                        </p:cTn>
                                        <p:tgtEl>
                                          <p:spTgt spid="54"/>
                                        </p:tgtEl>
                                        <p:attrNameLst>
                                          <p:attrName>style.visibility</p:attrName>
                                        </p:attrNameLst>
                                      </p:cBhvr>
                                      <p:to>
                                        <p:strVal val="visible"/>
                                      </p:to>
                                    </p:set>
                                    <p:animEffect transition="in" filter="wipe(left)">
                                      <p:cBhvr>
                                        <p:cTn id="88" dur="500"/>
                                        <p:tgtEl>
                                          <p:spTgt spid="54"/>
                                        </p:tgtEl>
                                      </p:cBhvr>
                                    </p:animEffec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55"/>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childTnLst>
                                    <p:set>
                                      <p:cBhvr>
                                        <p:cTn id="96" dur="1" fill="hold">
                                          <p:stCondLst>
                                            <p:cond delay="0"/>
                                          </p:stCondLst>
                                        </p:cTn>
                                        <p:tgtEl>
                                          <p:spTgt spid="57"/>
                                        </p:tgtEl>
                                        <p:attrNameLst>
                                          <p:attrName>style.visibility</p:attrName>
                                        </p:attrNameLst>
                                      </p:cBhvr>
                                      <p:to>
                                        <p:strVal val="visible"/>
                                      </p:to>
                                    </p:set>
                                    <p:animEffect transition="in" filter="wipe(left)">
                                      <p:cBhvr>
                                        <p:cTn id="97" dur="500"/>
                                        <p:tgtEl>
                                          <p:spTgt spid="57"/>
                                        </p:tgtEl>
                                      </p:cBhvr>
                                    </p:animEffect>
                                  </p:childTnLst>
                                </p:cTn>
                              </p:par>
                            </p:childTnLst>
                          </p:cTn>
                        </p:par>
                      </p:childTnLst>
                    </p:cTn>
                  </p:par>
                  <p:par>
                    <p:cTn id="98" fill="hold">
                      <p:stCondLst>
                        <p:cond delay="indefinite"/>
                      </p:stCondLst>
                      <p:childTnLst>
                        <p:par>
                          <p:cTn id="99" fill="hold">
                            <p:stCondLst>
                              <p:cond delay="0"/>
                            </p:stCondLst>
                            <p:childTnLst>
                              <p:par>
                                <p:cTn id="100" presetID="1" presetClass="entr" presetSubtype="0" fill="hold" grpId="0" nodeType="clickEffect">
                                  <p:stCondLst>
                                    <p:cond delay="0"/>
                                  </p:stCondLst>
                                  <p:childTnLst>
                                    <p:set>
                                      <p:cBhvr>
                                        <p:cTn id="101" dur="1" fill="hold">
                                          <p:stCondLst>
                                            <p:cond delay="0"/>
                                          </p:stCondLst>
                                        </p:cTn>
                                        <p:tgtEl>
                                          <p:spTgt spid="56"/>
                                        </p:tgtEl>
                                        <p:attrNameLst>
                                          <p:attrName>style.visibility</p:attrName>
                                        </p:attrNameLst>
                                      </p:cBhvr>
                                      <p:to>
                                        <p:strVal val="visible"/>
                                      </p:to>
                                    </p:set>
                                  </p:childTnLst>
                                </p:cTn>
                              </p:par>
                            </p:childTnLst>
                          </p:cTn>
                        </p:par>
                      </p:childTnLst>
                    </p:cTn>
                  </p:par>
                  <p:par>
                    <p:cTn id="102" fill="hold">
                      <p:stCondLst>
                        <p:cond delay="indefinite"/>
                      </p:stCondLst>
                      <p:childTnLst>
                        <p:par>
                          <p:cTn id="103" fill="hold">
                            <p:stCondLst>
                              <p:cond delay="0"/>
                            </p:stCondLst>
                            <p:childTnLst>
                              <p:par>
                                <p:cTn id="104" presetID="1" presetClass="entr" presetSubtype="0" fill="hold" grpId="0" nodeType="clickEffect">
                                  <p:stCondLst>
                                    <p:cond delay="0"/>
                                  </p:stCondLst>
                                  <p:childTnLst>
                                    <p:set>
                                      <p:cBhvr>
                                        <p:cTn id="105" dur="1" fill="hold">
                                          <p:stCondLst>
                                            <p:cond delay="0"/>
                                          </p:stCondLst>
                                        </p:cTn>
                                        <p:tgtEl>
                                          <p:spTgt spid="58"/>
                                        </p:tgtEl>
                                        <p:attrNameLst>
                                          <p:attrName>style.visibility</p:attrName>
                                        </p:attrNameLst>
                                      </p:cBhvr>
                                      <p:to>
                                        <p:strVal val="visible"/>
                                      </p:to>
                                    </p:set>
                                  </p:childTnLst>
                                </p:cTn>
                              </p:par>
                            </p:childTnLst>
                          </p:cTn>
                        </p:par>
                      </p:childTnLst>
                    </p:cTn>
                  </p:par>
                  <p:par>
                    <p:cTn id="106" fill="hold">
                      <p:stCondLst>
                        <p:cond delay="indefinite"/>
                      </p:stCondLst>
                      <p:childTnLst>
                        <p:par>
                          <p:cTn id="107" fill="hold">
                            <p:stCondLst>
                              <p:cond delay="0"/>
                            </p:stCondLst>
                            <p:childTnLst>
                              <p:par>
                                <p:cTn id="108" presetID="22" presetClass="entr" presetSubtype="8" fill="hold" nodeType="clickEffect">
                                  <p:stCondLst>
                                    <p:cond delay="0"/>
                                  </p:stCondLst>
                                  <p:childTnLst>
                                    <p:set>
                                      <p:cBhvr>
                                        <p:cTn id="109" dur="1" fill="hold">
                                          <p:stCondLst>
                                            <p:cond delay="0"/>
                                          </p:stCondLst>
                                        </p:cTn>
                                        <p:tgtEl>
                                          <p:spTgt spid="59"/>
                                        </p:tgtEl>
                                        <p:attrNameLst>
                                          <p:attrName>style.visibility</p:attrName>
                                        </p:attrNameLst>
                                      </p:cBhvr>
                                      <p:to>
                                        <p:strVal val="visible"/>
                                      </p:to>
                                    </p:set>
                                    <p:animEffect transition="in" filter="wipe(left)">
                                      <p:cBhvr>
                                        <p:cTn id="110" dur="500"/>
                                        <p:tgtEl>
                                          <p:spTgt spid="59"/>
                                        </p:tgtEl>
                                      </p:cBhvr>
                                    </p:animEffec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60"/>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22" presetClass="entr" presetSubtype="8" fill="hold" nodeType="clickEffect">
                                  <p:stCondLst>
                                    <p:cond delay="0"/>
                                  </p:stCondLst>
                                  <p:childTnLst>
                                    <p:set>
                                      <p:cBhvr>
                                        <p:cTn id="118" dur="1" fill="hold">
                                          <p:stCondLst>
                                            <p:cond delay="0"/>
                                          </p:stCondLst>
                                        </p:cTn>
                                        <p:tgtEl>
                                          <p:spTgt spid="62"/>
                                        </p:tgtEl>
                                        <p:attrNameLst>
                                          <p:attrName>style.visibility</p:attrName>
                                        </p:attrNameLst>
                                      </p:cBhvr>
                                      <p:to>
                                        <p:strVal val="visible"/>
                                      </p:to>
                                    </p:set>
                                    <p:animEffect transition="in" filter="wipe(left)">
                                      <p:cBhvr>
                                        <p:cTn id="119" dur="500"/>
                                        <p:tgtEl>
                                          <p:spTgt spid="62"/>
                                        </p:tgtEl>
                                      </p:cBhvr>
                                    </p:animEffect>
                                  </p:childTnLst>
                                </p:cTn>
                              </p:par>
                            </p:childTnLst>
                          </p:cTn>
                        </p:par>
                      </p:childTnLst>
                    </p:cTn>
                  </p:par>
                  <p:par>
                    <p:cTn id="120" fill="hold">
                      <p:stCondLst>
                        <p:cond delay="indefinite"/>
                      </p:stCondLst>
                      <p:childTnLst>
                        <p:par>
                          <p:cTn id="121" fill="hold">
                            <p:stCondLst>
                              <p:cond delay="0"/>
                            </p:stCondLst>
                            <p:childTnLst>
                              <p:par>
                                <p:cTn id="122" presetID="1" presetClass="entr" presetSubtype="0" fill="hold" grpId="0" nodeType="clickEffect">
                                  <p:stCondLst>
                                    <p:cond delay="0"/>
                                  </p:stCondLst>
                                  <p:childTnLst>
                                    <p:set>
                                      <p:cBhvr>
                                        <p:cTn id="123" dur="1" fill="hold">
                                          <p:stCondLst>
                                            <p:cond delay="0"/>
                                          </p:stCondLst>
                                        </p:cTn>
                                        <p:tgtEl>
                                          <p:spTgt spid="61"/>
                                        </p:tgtEl>
                                        <p:attrNameLst>
                                          <p:attrName>style.visibility</p:attrName>
                                        </p:attrNameLst>
                                      </p:cBhvr>
                                      <p:to>
                                        <p:strVal val="visible"/>
                                      </p:to>
                                    </p:set>
                                  </p:childTnLst>
                                </p:cTn>
                              </p:par>
                            </p:childTnLst>
                          </p:cTn>
                        </p:par>
                      </p:childTnLst>
                    </p:cTn>
                  </p:par>
                  <p:par>
                    <p:cTn id="124" fill="hold">
                      <p:stCondLst>
                        <p:cond delay="indefinite"/>
                      </p:stCondLst>
                      <p:childTnLst>
                        <p:par>
                          <p:cTn id="125" fill="hold">
                            <p:stCondLst>
                              <p:cond delay="0"/>
                            </p:stCondLst>
                            <p:childTnLst>
                              <p:par>
                                <p:cTn id="126" presetID="6" presetClass="entr" presetSubtype="16" fill="hold" grpId="0" nodeType="clickEffect">
                                  <p:stCondLst>
                                    <p:cond delay="0"/>
                                  </p:stCondLst>
                                  <p:childTnLst>
                                    <p:set>
                                      <p:cBhvr>
                                        <p:cTn id="127" dur="1" fill="hold">
                                          <p:stCondLst>
                                            <p:cond delay="0"/>
                                          </p:stCondLst>
                                        </p:cTn>
                                        <p:tgtEl>
                                          <p:spTgt spid="15"/>
                                        </p:tgtEl>
                                        <p:attrNameLst>
                                          <p:attrName>style.visibility</p:attrName>
                                        </p:attrNameLst>
                                      </p:cBhvr>
                                      <p:to>
                                        <p:strVal val="visible"/>
                                      </p:to>
                                    </p:set>
                                    <p:animEffect transition="in" filter="circle(in)">
                                      <p:cBhvr>
                                        <p:cTn id="128" dur="2000"/>
                                        <p:tgtEl>
                                          <p:spTgt spid="15"/>
                                        </p:tgtEl>
                                      </p:cBhvr>
                                    </p:animEffect>
                                  </p:childTnLst>
                                </p:cTn>
                              </p:par>
                            </p:childTnLst>
                          </p:cTn>
                        </p:par>
                      </p:childTnLst>
                    </p:cTn>
                  </p:par>
                  <p:par>
                    <p:cTn id="129" fill="hold">
                      <p:stCondLst>
                        <p:cond delay="indefinite"/>
                      </p:stCondLst>
                      <p:childTnLst>
                        <p:par>
                          <p:cTn id="130" fill="hold">
                            <p:stCondLst>
                              <p:cond delay="0"/>
                            </p:stCondLst>
                            <p:childTnLst>
                              <p:par>
                                <p:cTn id="131" presetID="2" presetClass="entr" presetSubtype="8" fill="hold" grpId="0" nodeType="clickEffect">
                                  <p:stCondLst>
                                    <p:cond delay="0"/>
                                  </p:stCondLst>
                                  <p:childTnLst>
                                    <p:set>
                                      <p:cBhvr>
                                        <p:cTn id="132" dur="1" fill="hold">
                                          <p:stCondLst>
                                            <p:cond delay="0"/>
                                          </p:stCondLst>
                                        </p:cTn>
                                        <p:tgtEl>
                                          <p:spTgt spid="63"/>
                                        </p:tgtEl>
                                        <p:attrNameLst>
                                          <p:attrName>style.visibility</p:attrName>
                                        </p:attrNameLst>
                                      </p:cBhvr>
                                      <p:to>
                                        <p:strVal val="visible"/>
                                      </p:to>
                                    </p:set>
                                    <p:anim calcmode="lin" valueType="num">
                                      <p:cBhvr additive="base">
                                        <p:cTn id="133" dur="500" fill="hold"/>
                                        <p:tgtEl>
                                          <p:spTgt spid="63"/>
                                        </p:tgtEl>
                                        <p:attrNameLst>
                                          <p:attrName>ppt_x</p:attrName>
                                        </p:attrNameLst>
                                      </p:cBhvr>
                                      <p:tavLst>
                                        <p:tav tm="0">
                                          <p:val>
                                            <p:strVal val="0-#ppt_w/2"/>
                                          </p:val>
                                        </p:tav>
                                        <p:tav tm="100000">
                                          <p:val>
                                            <p:strVal val="#ppt_x"/>
                                          </p:val>
                                        </p:tav>
                                      </p:tavLst>
                                    </p:anim>
                                    <p:anim calcmode="lin" valueType="num">
                                      <p:cBhvr additive="base">
                                        <p:cTn id="134" dur="500" fill="hold"/>
                                        <p:tgtEl>
                                          <p:spTgt spid="63"/>
                                        </p:tgtEl>
                                        <p:attrNameLst>
                                          <p:attrName>ppt_y</p:attrName>
                                        </p:attrNameLst>
                                      </p:cBhvr>
                                      <p:tavLst>
                                        <p:tav tm="0">
                                          <p:val>
                                            <p:strVal val="#ppt_y"/>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grpId="0" nodeType="clickEffect">
                                  <p:stCondLst>
                                    <p:cond delay="0"/>
                                  </p:stCondLst>
                                  <p:childTnLst>
                                    <p:set>
                                      <p:cBhvr>
                                        <p:cTn id="138" dur="1" fill="hold">
                                          <p:stCondLst>
                                            <p:cond delay="0"/>
                                          </p:stCondLst>
                                        </p:cTn>
                                        <p:tgtEl>
                                          <p:spTgt spid="65"/>
                                        </p:tgtEl>
                                        <p:attrNameLst>
                                          <p:attrName>style.visibility</p:attrName>
                                        </p:attrNameLst>
                                      </p:cBhvr>
                                      <p:to>
                                        <p:strVal val="visible"/>
                                      </p:to>
                                    </p:set>
                                    <p:anim calcmode="lin" valueType="num">
                                      <p:cBhvr additive="base">
                                        <p:cTn id="139" dur="500" fill="hold"/>
                                        <p:tgtEl>
                                          <p:spTgt spid="65"/>
                                        </p:tgtEl>
                                        <p:attrNameLst>
                                          <p:attrName>ppt_x</p:attrName>
                                        </p:attrNameLst>
                                      </p:cBhvr>
                                      <p:tavLst>
                                        <p:tav tm="0">
                                          <p:val>
                                            <p:strVal val="#ppt_x"/>
                                          </p:val>
                                        </p:tav>
                                        <p:tav tm="100000">
                                          <p:val>
                                            <p:strVal val="#ppt_x"/>
                                          </p:val>
                                        </p:tav>
                                      </p:tavLst>
                                    </p:anim>
                                    <p:anim calcmode="lin" valueType="num">
                                      <p:cBhvr additive="base">
                                        <p:cTn id="140"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3" grpId="0"/>
      <p:bldP spid="11" grpId="0"/>
      <p:bldP spid="3" grpId="0"/>
      <p:bldP spid="12" grpId="0"/>
      <p:bldP spid="4" grpId="0" animBg="1"/>
      <p:bldP spid="15" grpId="0" animBg="1"/>
      <p:bldP spid="5" grpId="0" animBg="1"/>
      <p:bldP spid="19" grpId="0" animBg="1"/>
      <p:bldP spid="20" grpId="0" animBg="1"/>
      <p:bldP spid="48" grpId="0" animBg="1"/>
      <p:bldP spid="50" grpId="0" animBg="1"/>
      <p:bldP spid="51" grpId="0" animBg="1"/>
      <p:bldP spid="53" grpId="0" animBg="1"/>
      <p:bldP spid="55" grpId="0" animBg="1"/>
      <p:bldP spid="56" grpId="0" animBg="1"/>
      <p:bldP spid="58" grpId="0" animBg="1"/>
      <p:bldP spid="60" grpId="0" animBg="1"/>
      <p:bldP spid="61" grpId="0" animBg="1"/>
      <p:bldP spid="63" grpId="0" animBg="1"/>
      <p:bldP spid="6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0" y="1556792"/>
            <a:ext cx="5362471" cy="4997008"/>
          </a:xfrm>
        </p:spPr>
      </p:pic>
    </p:spTree>
    <p:extLst>
      <p:ext uri="{BB962C8B-B14F-4D97-AF65-F5344CB8AC3E}">
        <p14:creationId xmlns:p14="http://schemas.microsoft.com/office/powerpoint/2010/main" val="455401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pPr marL="118872" indent="0">
              <a:buNone/>
            </a:pPr>
            <a:endParaRPr lang="en-GB" sz="2000" dirty="0"/>
          </a:p>
        </p:txBody>
      </p:sp>
      <p:sp>
        <p:nvSpPr>
          <p:cNvPr id="4" name="Rounded Rectangle 3"/>
          <p:cNvSpPr/>
          <p:nvPr/>
        </p:nvSpPr>
        <p:spPr>
          <a:xfrm>
            <a:off x="5622337" y="1782146"/>
            <a:ext cx="2088232" cy="422718"/>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a:t>
            </a:r>
            <a:r>
              <a:rPr lang="en-GB" dirty="0" smtClean="0"/>
              <a:t>NTRO</a:t>
            </a:r>
            <a:endParaRPr lang="en-GB" dirty="0"/>
          </a:p>
        </p:txBody>
      </p:sp>
      <p:sp>
        <p:nvSpPr>
          <p:cNvPr id="5" name="Rounded Rectangle 4"/>
          <p:cNvSpPr/>
          <p:nvPr/>
        </p:nvSpPr>
        <p:spPr>
          <a:xfrm>
            <a:off x="5554972" y="6487311"/>
            <a:ext cx="2088232" cy="286135"/>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CONCLUSION</a:t>
            </a:r>
            <a:endParaRPr lang="en-GB" dirty="0"/>
          </a:p>
        </p:txBody>
      </p:sp>
      <p:sp>
        <p:nvSpPr>
          <p:cNvPr id="6" name="Rounded Rectangle 5"/>
          <p:cNvSpPr/>
          <p:nvPr/>
        </p:nvSpPr>
        <p:spPr>
          <a:xfrm>
            <a:off x="4283968" y="2491451"/>
            <a:ext cx="1800200" cy="8492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hamartia</a:t>
            </a:r>
            <a:endParaRPr lang="en-GB" sz="1400" dirty="0">
              <a:solidFill>
                <a:schemeClr val="tx1"/>
              </a:solidFill>
            </a:endParaRPr>
          </a:p>
        </p:txBody>
      </p:sp>
      <p:cxnSp>
        <p:nvCxnSpPr>
          <p:cNvPr id="7" name="Straight Arrow Connector 6"/>
          <p:cNvCxnSpPr>
            <a:stCxn id="6" idx="3"/>
            <a:endCxn id="8" idx="1"/>
          </p:cNvCxnSpPr>
          <p:nvPr/>
        </p:nvCxnSpPr>
        <p:spPr>
          <a:xfrm flipV="1">
            <a:off x="6084168" y="2634914"/>
            <a:ext cx="741961" cy="281172"/>
          </a:xfrm>
          <a:prstGeom prst="straightConnector1">
            <a:avLst/>
          </a:prstGeom>
          <a:ln w="571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6826129" y="2416669"/>
            <a:ext cx="1932639" cy="43649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‘art not without ambition’</a:t>
            </a:r>
            <a:endParaRPr lang="en-GB" sz="1400" dirty="0">
              <a:solidFill>
                <a:schemeClr val="tx1"/>
              </a:solidFill>
            </a:endParaRPr>
          </a:p>
        </p:txBody>
      </p:sp>
      <p:sp>
        <p:nvSpPr>
          <p:cNvPr id="9" name="Rounded Rectangle 8"/>
          <p:cNvSpPr/>
          <p:nvPr/>
        </p:nvSpPr>
        <p:spPr>
          <a:xfrm>
            <a:off x="6948264" y="2913480"/>
            <a:ext cx="1944215" cy="42463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Tragic arc/ control</a:t>
            </a:r>
            <a:endParaRPr lang="en-GB" sz="1400" dirty="0">
              <a:solidFill>
                <a:schemeClr val="tx1"/>
              </a:solidFill>
            </a:endParaRPr>
          </a:p>
        </p:txBody>
      </p:sp>
      <p:cxnSp>
        <p:nvCxnSpPr>
          <p:cNvPr id="10" name="Straight Arrow Connector 9"/>
          <p:cNvCxnSpPr>
            <a:stCxn id="6" idx="3"/>
            <a:endCxn id="9" idx="1"/>
          </p:cNvCxnSpPr>
          <p:nvPr/>
        </p:nvCxnSpPr>
        <p:spPr>
          <a:xfrm>
            <a:off x="6084168" y="2916086"/>
            <a:ext cx="864096" cy="209712"/>
          </a:xfrm>
          <a:prstGeom prst="straightConnector1">
            <a:avLst/>
          </a:prstGeom>
          <a:ln w="571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4296474" y="3451569"/>
            <a:ext cx="1800200" cy="8492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Lady Macbeth</a:t>
            </a:r>
            <a:endParaRPr lang="en-GB" sz="1400" dirty="0">
              <a:solidFill>
                <a:schemeClr val="tx1"/>
              </a:solidFill>
            </a:endParaRPr>
          </a:p>
        </p:txBody>
      </p:sp>
      <p:cxnSp>
        <p:nvCxnSpPr>
          <p:cNvPr id="12" name="Straight Arrow Connector 11"/>
          <p:cNvCxnSpPr>
            <a:stCxn id="11" idx="3"/>
            <a:endCxn id="13" idx="1"/>
          </p:cNvCxnSpPr>
          <p:nvPr/>
        </p:nvCxnSpPr>
        <p:spPr>
          <a:xfrm flipV="1">
            <a:off x="6096674" y="3595032"/>
            <a:ext cx="741961" cy="281172"/>
          </a:xfrm>
          <a:prstGeom prst="straightConnector1">
            <a:avLst/>
          </a:prstGeom>
          <a:ln w="571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3" name="Rounded Rectangle 12"/>
          <p:cNvSpPr/>
          <p:nvPr/>
        </p:nvSpPr>
        <p:spPr>
          <a:xfrm>
            <a:off x="6838635" y="3376787"/>
            <a:ext cx="1932639" cy="43649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a:t>
            </a:r>
            <a:r>
              <a:rPr lang="en-GB" sz="1400" dirty="0" err="1" smtClean="0">
                <a:solidFill>
                  <a:schemeClr val="tx1"/>
                </a:solidFill>
              </a:rPr>
              <a:t>Hie</a:t>
            </a:r>
            <a:r>
              <a:rPr lang="en-GB" sz="1400" dirty="0" smtClean="0">
                <a:solidFill>
                  <a:schemeClr val="tx1"/>
                </a:solidFill>
              </a:rPr>
              <a:t> thee hither…’</a:t>
            </a:r>
            <a:endParaRPr lang="en-GB" sz="1400" dirty="0">
              <a:solidFill>
                <a:schemeClr val="tx1"/>
              </a:solidFill>
            </a:endParaRPr>
          </a:p>
        </p:txBody>
      </p:sp>
      <p:sp>
        <p:nvSpPr>
          <p:cNvPr id="14" name="Rounded Rectangle 13"/>
          <p:cNvSpPr/>
          <p:nvPr/>
        </p:nvSpPr>
        <p:spPr>
          <a:xfrm>
            <a:off x="6960770" y="3873598"/>
            <a:ext cx="1944215" cy="42463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How they move apart</a:t>
            </a:r>
            <a:endParaRPr lang="en-GB" sz="1400" dirty="0">
              <a:solidFill>
                <a:schemeClr val="tx1"/>
              </a:solidFill>
            </a:endParaRPr>
          </a:p>
        </p:txBody>
      </p:sp>
      <p:cxnSp>
        <p:nvCxnSpPr>
          <p:cNvPr id="15" name="Straight Arrow Connector 14"/>
          <p:cNvCxnSpPr>
            <a:stCxn id="11" idx="3"/>
            <a:endCxn id="14" idx="1"/>
          </p:cNvCxnSpPr>
          <p:nvPr/>
        </p:nvCxnSpPr>
        <p:spPr>
          <a:xfrm>
            <a:off x="6096674" y="3876204"/>
            <a:ext cx="864096" cy="209712"/>
          </a:xfrm>
          <a:prstGeom prst="straightConnector1">
            <a:avLst/>
          </a:prstGeom>
          <a:ln w="571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4298357" y="4389204"/>
            <a:ext cx="1800200" cy="8492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Evil</a:t>
            </a:r>
            <a:endParaRPr lang="en-GB" sz="1400" dirty="0">
              <a:solidFill>
                <a:schemeClr val="tx1"/>
              </a:solidFill>
            </a:endParaRPr>
          </a:p>
        </p:txBody>
      </p:sp>
      <p:cxnSp>
        <p:nvCxnSpPr>
          <p:cNvPr id="17" name="Straight Arrow Connector 16"/>
          <p:cNvCxnSpPr>
            <a:stCxn id="16" idx="3"/>
            <a:endCxn id="18" idx="1"/>
          </p:cNvCxnSpPr>
          <p:nvPr/>
        </p:nvCxnSpPr>
        <p:spPr>
          <a:xfrm flipV="1">
            <a:off x="6098557" y="4532667"/>
            <a:ext cx="741961" cy="281172"/>
          </a:xfrm>
          <a:prstGeom prst="straightConnector1">
            <a:avLst/>
          </a:prstGeom>
          <a:ln w="571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8" name="Rounded Rectangle 17"/>
          <p:cNvSpPr/>
          <p:nvPr/>
        </p:nvSpPr>
        <p:spPr>
          <a:xfrm>
            <a:off x="6840518" y="4314422"/>
            <a:ext cx="1932639" cy="43649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“I may pour my spirits in thine ear”</a:t>
            </a:r>
            <a:endParaRPr lang="en-GB" sz="1400" dirty="0">
              <a:solidFill>
                <a:schemeClr val="tx1"/>
              </a:solidFill>
            </a:endParaRPr>
          </a:p>
        </p:txBody>
      </p:sp>
      <p:sp>
        <p:nvSpPr>
          <p:cNvPr id="19" name="Rounded Rectangle 18"/>
          <p:cNvSpPr/>
          <p:nvPr/>
        </p:nvSpPr>
        <p:spPr>
          <a:xfrm>
            <a:off x="6962653" y="4811233"/>
            <a:ext cx="1944215" cy="42463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Witches / Imagery / Banquo</a:t>
            </a:r>
            <a:endParaRPr lang="en-GB" sz="1400" dirty="0">
              <a:solidFill>
                <a:schemeClr val="tx1"/>
              </a:solidFill>
            </a:endParaRPr>
          </a:p>
        </p:txBody>
      </p:sp>
      <p:cxnSp>
        <p:nvCxnSpPr>
          <p:cNvPr id="20" name="Straight Arrow Connector 19"/>
          <p:cNvCxnSpPr>
            <a:stCxn id="16" idx="3"/>
            <a:endCxn id="19" idx="1"/>
          </p:cNvCxnSpPr>
          <p:nvPr/>
        </p:nvCxnSpPr>
        <p:spPr>
          <a:xfrm>
            <a:off x="6098557" y="4813839"/>
            <a:ext cx="864096" cy="209712"/>
          </a:xfrm>
          <a:prstGeom prst="straightConnector1">
            <a:avLst/>
          </a:prstGeom>
          <a:ln w="571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21" name="Rounded Rectangle 20"/>
          <p:cNvSpPr/>
          <p:nvPr/>
        </p:nvSpPr>
        <p:spPr>
          <a:xfrm>
            <a:off x="4318864" y="5313200"/>
            <a:ext cx="1800200" cy="8492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Irony</a:t>
            </a:r>
            <a:endParaRPr lang="en-GB" sz="1400" dirty="0">
              <a:solidFill>
                <a:schemeClr val="tx1"/>
              </a:solidFill>
            </a:endParaRPr>
          </a:p>
        </p:txBody>
      </p:sp>
      <p:cxnSp>
        <p:nvCxnSpPr>
          <p:cNvPr id="22" name="Straight Arrow Connector 21"/>
          <p:cNvCxnSpPr>
            <a:stCxn id="21" idx="3"/>
            <a:endCxn id="23" idx="1"/>
          </p:cNvCxnSpPr>
          <p:nvPr/>
        </p:nvCxnSpPr>
        <p:spPr>
          <a:xfrm flipV="1">
            <a:off x="6119064" y="5456663"/>
            <a:ext cx="741961" cy="281172"/>
          </a:xfrm>
          <a:prstGeom prst="straightConnector1">
            <a:avLst/>
          </a:prstGeom>
          <a:ln w="571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a:off x="6861025" y="5238418"/>
            <a:ext cx="1932639" cy="43649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“Golden round”</a:t>
            </a:r>
            <a:endParaRPr lang="en-GB" sz="1400" dirty="0">
              <a:solidFill>
                <a:schemeClr val="tx1"/>
              </a:solidFill>
            </a:endParaRPr>
          </a:p>
        </p:txBody>
      </p:sp>
      <p:sp>
        <p:nvSpPr>
          <p:cNvPr id="24" name="Rounded Rectangle 23"/>
          <p:cNvSpPr/>
          <p:nvPr/>
        </p:nvSpPr>
        <p:spPr>
          <a:xfrm>
            <a:off x="6983160" y="5735229"/>
            <a:ext cx="1944215" cy="42463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“Nought’s had / all’s spent”</a:t>
            </a:r>
            <a:endParaRPr lang="en-GB" sz="1400" dirty="0">
              <a:solidFill>
                <a:schemeClr val="tx1"/>
              </a:solidFill>
            </a:endParaRPr>
          </a:p>
        </p:txBody>
      </p:sp>
      <p:cxnSp>
        <p:nvCxnSpPr>
          <p:cNvPr id="25" name="Straight Arrow Connector 24"/>
          <p:cNvCxnSpPr>
            <a:stCxn id="21" idx="3"/>
            <a:endCxn id="24" idx="1"/>
          </p:cNvCxnSpPr>
          <p:nvPr/>
        </p:nvCxnSpPr>
        <p:spPr>
          <a:xfrm>
            <a:off x="6119064" y="5737835"/>
            <a:ext cx="864096" cy="209712"/>
          </a:xfrm>
          <a:prstGeom prst="straightConnector1">
            <a:avLst/>
          </a:prstGeom>
          <a:ln w="57150">
            <a:solidFill>
              <a:schemeClr val="tx2"/>
            </a:solidFill>
            <a:tailEnd type="arrow"/>
          </a:ln>
        </p:spPr>
        <p:style>
          <a:lnRef idx="1">
            <a:schemeClr val="accent1"/>
          </a:lnRef>
          <a:fillRef idx="0">
            <a:schemeClr val="accent1"/>
          </a:fillRef>
          <a:effectRef idx="0">
            <a:schemeClr val="accent1"/>
          </a:effectRef>
          <a:fontRef idx="minor">
            <a:schemeClr val="tx1"/>
          </a:fontRef>
        </p:style>
      </p:cxnSp>
      <p:pic>
        <p:nvPicPr>
          <p:cNvPr id="26" name="Content Placeholder 3" descr="Screen Clipping"/>
          <p:cNvPicPr>
            <a:picLocks noChangeAspect="1"/>
          </p:cNvPicPr>
          <p:nvPr/>
        </p:nvPicPr>
        <p:blipFill rotWithShape="1">
          <a:blip r:embed="rId2">
            <a:extLst>
              <a:ext uri="{28A0092B-C50C-407E-A947-70E740481C1C}">
                <a14:useLocalDpi xmlns:a14="http://schemas.microsoft.com/office/drawing/2010/main" val="0"/>
              </a:ext>
            </a:extLst>
          </a:blip>
          <a:srcRect l="13240" t="72392" r="4257" b="4873"/>
          <a:stretch/>
        </p:blipFill>
        <p:spPr>
          <a:xfrm>
            <a:off x="395536" y="116632"/>
            <a:ext cx="5888844" cy="1512168"/>
          </a:xfrm>
          <a:prstGeom prst="rect">
            <a:avLst/>
          </a:prstGeom>
        </p:spPr>
      </p:pic>
      <p:sp>
        <p:nvSpPr>
          <p:cNvPr id="27" name="TextBox 26"/>
          <p:cNvSpPr txBox="1"/>
          <p:nvPr/>
        </p:nvSpPr>
        <p:spPr>
          <a:xfrm>
            <a:off x="107504" y="1782146"/>
            <a:ext cx="4032448" cy="3139321"/>
          </a:xfrm>
          <a:prstGeom prst="rect">
            <a:avLst/>
          </a:prstGeom>
          <a:noFill/>
        </p:spPr>
        <p:txBody>
          <a:bodyPr wrap="square" rtlCol="0">
            <a:spAutoFit/>
          </a:bodyPr>
          <a:lstStyle/>
          <a:p>
            <a:r>
              <a:rPr lang="en-GB" dirty="0" smtClean="0"/>
              <a:t>Conceptualised ideas about AMBITION</a:t>
            </a:r>
          </a:p>
          <a:p>
            <a:endParaRPr lang="en-GB" dirty="0"/>
          </a:p>
          <a:p>
            <a:pPr marL="342900" indent="-342900">
              <a:buFont typeface="+mj-lt"/>
              <a:buAutoNum type="arabicPeriod"/>
            </a:pPr>
            <a:r>
              <a:rPr lang="en-GB" dirty="0" smtClean="0"/>
              <a:t>Ambition as Macbeth’s ‘hamartia’ in the tragic structure</a:t>
            </a:r>
          </a:p>
          <a:p>
            <a:pPr marL="342900" indent="-342900">
              <a:buFont typeface="+mj-lt"/>
              <a:buAutoNum type="arabicPeriod"/>
            </a:pPr>
            <a:r>
              <a:rPr lang="en-GB" dirty="0" smtClean="0"/>
              <a:t>Lady Macbeth as Macbeth’s crutch </a:t>
            </a:r>
          </a:p>
          <a:p>
            <a:pPr marL="342900" indent="-342900">
              <a:buFont typeface="+mj-lt"/>
              <a:buAutoNum type="arabicPeriod"/>
            </a:pPr>
            <a:r>
              <a:rPr lang="en-GB" dirty="0" smtClean="0"/>
              <a:t>Associations between ambition and evil</a:t>
            </a:r>
          </a:p>
          <a:p>
            <a:pPr marL="342900" indent="-342900">
              <a:buFont typeface="+mj-lt"/>
              <a:buAutoNum type="arabicPeriod"/>
            </a:pPr>
            <a:r>
              <a:rPr lang="en-GB" dirty="0" smtClean="0"/>
              <a:t>Irony of having trappings of greatness whilst not being great</a:t>
            </a:r>
          </a:p>
          <a:p>
            <a:pPr marL="342900" indent="-342900">
              <a:buFont typeface="+mj-lt"/>
              <a:buAutoNum type="arabicPeriod"/>
            </a:pPr>
            <a:endParaRPr lang="en-GB" dirty="0" smtClean="0"/>
          </a:p>
          <a:p>
            <a:endParaRPr lang="en-GB" dirty="0"/>
          </a:p>
        </p:txBody>
      </p:sp>
    </p:spTree>
    <p:extLst>
      <p:ext uri="{BB962C8B-B14F-4D97-AF65-F5344CB8AC3E}">
        <p14:creationId xmlns:p14="http://schemas.microsoft.com/office/powerpoint/2010/main" val="2296269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7">
                                            <p:txEl>
                                              <p:pRg st="2" end="2"/>
                                            </p:txEl>
                                          </p:spTgt>
                                        </p:tgtEl>
                                        <p:attrNameLst>
                                          <p:attrName>style.visibility</p:attrName>
                                        </p:attrNameLst>
                                      </p:cBhvr>
                                      <p:to>
                                        <p:strVal val="visible"/>
                                      </p:to>
                                    </p:set>
                                    <p:animEffect transition="in" filter="fade">
                                      <p:cBhvr>
                                        <p:cTn id="12" dur="1000"/>
                                        <p:tgtEl>
                                          <p:spTgt spid="27">
                                            <p:txEl>
                                              <p:pRg st="2" end="2"/>
                                            </p:txEl>
                                          </p:spTgt>
                                        </p:tgtEl>
                                      </p:cBhvr>
                                    </p:animEffect>
                                    <p:anim calcmode="lin" valueType="num">
                                      <p:cBhvr>
                                        <p:cTn id="13" dur="1000" fill="hold"/>
                                        <p:tgtEl>
                                          <p:spTgt spid="2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7">
                                            <p:txEl>
                                              <p:pRg st="3" end="3"/>
                                            </p:txEl>
                                          </p:spTgt>
                                        </p:tgtEl>
                                        <p:attrNameLst>
                                          <p:attrName>style.visibility</p:attrName>
                                        </p:attrNameLst>
                                      </p:cBhvr>
                                      <p:to>
                                        <p:strVal val="visible"/>
                                      </p:to>
                                    </p:set>
                                    <p:anim calcmode="lin" valueType="num">
                                      <p:cBhvr additive="base">
                                        <p:cTn id="19" dur="500" fill="hold"/>
                                        <p:tgtEl>
                                          <p:spTgt spid="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7">
                                            <p:txEl>
                                              <p:pRg st="4" end="4"/>
                                            </p:txEl>
                                          </p:spTgt>
                                        </p:tgtEl>
                                        <p:attrNameLst>
                                          <p:attrName>style.visibility</p:attrName>
                                        </p:attrNameLst>
                                      </p:cBhvr>
                                      <p:to>
                                        <p:strVal val="visible"/>
                                      </p:to>
                                    </p:set>
                                    <p:anim calcmode="lin" valueType="num">
                                      <p:cBhvr additive="base">
                                        <p:cTn id="25" dur="500" fill="hold"/>
                                        <p:tgtEl>
                                          <p:spTgt spid="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7">
                                            <p:txEl>
                                              <p:pRg st="5" end="5"/>
                                            </p:txEl>
                                          </p:spTgt>
                                        </p:tgtEl>
                                        <p:attrNameLst>
                                          <p:attrName>style.visibility</p:attrName>
                                        </p:attrNameLst>
                                      </p:cBhvr>
                                      <p:to>
                                        <p:strVal val="visible"/>
                                      </p:to>
                                    </p:set>
                                    <p:anim calcmode="lin" valueType="num">
                                      <p:cBhvr additive="base">
                                        <p:cTn id="31" dur="500" fill="hold"/>
                                        <p:tgtEl>
                                          <p:spTgt spid="2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circle(in)">
                                      <p:cBhvr>
                                        <p:cTn id="37" dur="20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wipe(left)">
                                      <p:cBhvr>
                                        <p:cTn id="46" dur="500"/>
                                        <p:tgtEl>
                                          <p:spTgt spid="7"/>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wipe(left)">
                                      <p:cBhvr>
                                        <p:cTn id="55" dur="500"/>
                                        <p:tgtEl>
                                          <p:spTgt spid="10"/>
                                        </p:tgtEl>
                                      </p:cBhvr>
                                    </p:animEffec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9"/>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11"/>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childTnLst>
                                    <p:set>
                                      <p:cBhvr>
                                        <p:cTn id="67" dur="1" fill="hold">
                                          <p:stCondLst>
                                            <p:cond delay="0"/>
                                          </p:stCondLst>
                                        </p:cTn>
                                        <p:tgtEl>
                                          <p:spTgt spid="12"/>
                                        </p:tgtEl>
                                        <p:attrNameLst>
                                          <p:attrName>style.visibility</p:attrName>
                                        </p:attrNameLst>
                                      </p:cBhvr>
                                      <p:to>
                                        <p:strVal val="visible"/>
                                      </p:to>
                                    </p:set>
                                    <p:animEffect transition="in" filter="wipe(left)">
                                      <p:cBhvr>
                                        <p:cTn id="68" dur="500"/>
                                        <p:tgtEl>
                                          <p:spTgt spid="12"/>
                                        </p:tgtEl>
                                      </p:cBhvr>
                                    </p:animEffec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1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wipe(left)">
                                      <p:cBhvr>
                                        <p:cTn id="77" dur="500"/>
                                        <p:tgtEl>
                                          <p:spTgt spid="15"/>
                                        </p:tgtEl>
                                      </p:cBhvr>
                                    </p:animEffec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14"/>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16"/>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nodeType="clickEffect">
                                  <p:stCondLst>
                                    <p:cond delay="0"/>
                                  </p:stCondLst>
                                  <p:childTnLst>
                                    <p:set>
                                      <p:cBhvr>
                                        <p:cTn id="89" dur="1" fill="hold">
                                          <p:stCondLst>
                                            <p:cond delay="0"/>
                                          </p:stCondLst>
                                        </p:cTn>
                                        <p:tgtEl>
                                          <p:spTgt spid="17"/>
                                        </p:tgtEl>
                                        <p:attrNameLst>
                                          <p:attrName>style.visibility</p:attrName>
                                        </p:attrNameLst>
                                      </p:cBhvr>
                                      <p:to>
                                        <p:strVal val="visible"/>
                                      </p:to>
                                    </p:set>
                                    <p:animEffect transition="in" filter="wipe(left)">
                                      <p:cBhvr>
                                        <p:cTn id="90" dur="500"/>
                                        <p:tgtEl>
                                          <p:spTgt spid="17"/>
                                        </p:tgtEl>
                                      </p:cBhvr>
                                    </p:animEffec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8"/>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nodeType="clickEffect">
                                  <p:stCondLst>
                                    <p:cond delay="0"/>
                                  </p:stCondLst>
                                  <p:childTnLst>
                                    <p:set>
                                      <p:cBhvr>
                                        <p:cTn id="98" dur="1" fill="hold">
                                          <p:stCondLst>
                                            <p:cond delay="0"/>
                                          </p:stCondLst>
                                        </p:cTn>
                                        <p:tgtEl>
                                          <p:spTgt spid="20"/>
                                        </p:tgtEl>
                                        <p:attrNameLst>
                                          <p:attrName>style.visibility</p:attrName>
                                        </p:attrNameLst>
                                      </p:cBhvr>
                                      <p:to>
                                        <p:strVal val="visible"/>
                                      </p:to>
                                    </p:set>
                                    <p:animEffect transition="in" filter="wipe(left)">
                                      <p:cBhvr>
                                        <p:cTn id="99" dur="500"/>
                                        <p:tgtEl>
                                          <p:spTgt spid="20"/>
                                        </p:tgtEl>
                                      </p:cBhvr>
                                    </p:animEffec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grpId="0" nodeType="clickEffect">
                                  <p:stCondLst>
                                    <p:cond delay="0"/>
                                  </p:stCondLst>
                                  <p:childTnLst>
                                    <p:set>
                                      <p:cBhvr>
                                        <p:cTn id="103" dur="1" fill="hold">
                                          <p:stCondLst>
                                            <p:cond delay="0"/>
                                          </p:stCondLst>
                                        </p:cTn>
                                        <p:tgtEl>
                                          <p:spTgt spid="19"/>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grpId="0" nodeType="clickEffect">
                                  <p:stCondLst>
                                    <p:cond delay="0"/>
                                  </p:stCondLst>
                                  <p:childTnLst>
                                    <p:set>
                                      <p:cBhvr>
                                        <p:cTn id="107" dur="1" fill="hold">
                                          <p:stCondLst>
                                            <p:cond delay="0"/>
                                          </p:stCondLst>
                                        </p:cTn>
                                        <p:tgtEl>
                                          <p:spTgt spid="21"/>
                                        </p:tgtEl>
                                        <p:attrNameLst>
                                          <p:attrName>style.visibility</p:attrName>
                                        </p:attrNameLst>
                                      </p:cBhvr>
                                      <p:to>
                                        <p:strVal val="visible"/>
                                      </p:to>
                                    </p:se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nodeType="clickEffect">
                                  <p:stCondLst>
                                    <p:cond delay="0"/>
                                  </p:stCondLst>
                                  <p:childTnLst>
                                    <p:set>
                                      <p:cBhvr>
                                        <p:cTn id="111" dur="1" fill="hold">
                                          <p:stCondLst>
                                            <p:cond delay="0"/>
                                          </p:stCondLst>
                                        </p:cTn>
                                        <p:tgtEl>
                                          <p:spTgt spid="22"/>
                                        </p:tgtEl>
                                        <p:attrNameLst>
                                          <p:attrName>style.visibility</p:attrName>
                                        </p:attrNameLst>
                                      </p:cBhvr>
                                      <p:to>
                                        <p:strVal val="visible"/>
                                      </p:to>
                                    </p:set>
                                    <p:animEffect transition="in" filter="wipe(left)">
                                      <p:cBhvr>
                                        <p:cTn id="112" dur="500"/>
                                        <p:tgtEl>
                                          <p:spTgt spid="22"/>
                                        </p:tgtEl>
                                      </p:cBhvr>
                                    </p:animEffec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23"/>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22" presetClass="entr" presetSubtype="8" fill="hold" nodeType="clickEffect">
                                  <p:stCondLst>
                                    <p:cond delay="0"/>
                                  </p:stCondLst>
                                  <p:childTnLst>
                                    <p:set>
                                      <p:cBhvr>
                                        <p:cTn id="120" dur="1" fill="hold">
                                          <p:stCondLst>
                                            <p:cond delay="0"/>
                                          </p:stCondLst>
                                        </p:cTn>
                                        <p:tgtEl>
                                          <p:spTgt spid="25"/>
                                        </p:tgtEl>
                                        <p:attrNameLst>
                                          <p:attrName>style.visibility</p:attrName>
                                        </p:attrNameLst>
                                      </p:cBhvr>
                                      <p:to>
                                        <p:strVal val="visible"/>
                                      </p:to>
                                    </p:set>
                                    <p:animEffect transition="in" filter="wipe(left)">
                                      <p:cBhvr>
                                        <p:cTn id="121" dur="500"/>
                                        <p:tgtEl>
                                          <p:spTgt spid="25"/>
                                        </p:tgtEl>
                                      </p:cBhvr>
                                    </p:animEffect>
                                  </p:childTnLst>
                                </p:cTn>
                              </p:par>
                            </p:childTnLst>
                          </p:cTn>
                        </p:par>
                      </p:childTnLst>
                    </p:cTn>
                  </p:par>
                  <p:par>
                    <p:cTn id="122" fill="hold">
                      <p:stCondLst>
                        <p:cond delay="indefinite"/>
                      </p:stCondLst>
                      <p:childTnLst>
                        <p:par>
                          <p:cTn id="123" fill="hold">
                            <p:stCondLst>
                              <p:cond delay="0"/>
                            </p:stCondLst>
                            <p:childTnLst>
                              <p:par>
                                <p:cTn id="124" presetID="1" presetClass="entr" presetSubtype="0" fill="hold" grpId="0" nodeType="clickEffect">
                                  <p:stCondLst>
                                    <p:cond delay="0"/>
                                  </p:stCondLst>
                                  <p:childTnLst>
                                    <p:set>
                                      <p:cBhvr>
                                        <p:cTn id="125" dur="1" fill="hold">
                                          <p:stCondLst>
                                            <p:cond delay="0"/>
                                          </p:stCondLst>
                                        </p:cTn>
                                        <p:tgtEl>
                                          <p:spTgt spid="24"/>
                                        </p:tgtEl>
                                        <p:attrNameLst>
                                          <p:attrName>style.visibility</p:attrName>
                                        </p:attrNameLst>
                                      </p:cBhvr>
                                      <p:to>
                                        <p:strVal val="visible"/>
                                      </p:to>
                                    </p:set>
                                  </p:childTnLst>
                                </p:cTn>
                              </p:par>
                            </p:childTnLst>
                          </p:cTn>
                        </p:par>
                      </p:childTnLst>
                    </p:cTn>
                  </p:par>
                  <p:par>
                    <p:cTn id="126" fill="hold">
                      <p:stCondLst>
                        <p:cond delay="indefinite"/>
                      </p:stCondLst>
                      <p:childTnLst>
                        <p:par>
                          <p:cTn id="127" fill="hold">
                            <p:stCondLst>
                              <p:cond delay="0"/>
                            </p:stCondLst>
                            <p:childTnLst>
                              <p:par>
                                <p:cTn id="128" presetID="6" presetClass="entr" presetSubtype="16" fill="hold" grpId="0" nodeType="clickEffect">
                                  <p:stCondLst>
                                    <p:cond delay="0"/>
                                  </p:stCondLst>
                                  <p:childTnLst>
                                    <p:set>
                                      <p:cBhvr>
                                        <p:cTn id="129" dur="1" fill="hold">
                                          <p:stCondLst>
                                            <p:cond delay="0"/>
                                          </p:stCondLst>
                                        </p:cTn>
                                        <p:tgtEl>
                                          <p:spTgt spid="5"/>
                                        </p:tgtEl>
                                        <p:attrNameLst>
                                          <p:attrName>style.visibility</p:attrName>
                                        </p:attrNameLst>
                                      </p:cBhvr>
                                      <p:to>
                                        <p:strVal val="visible"/>
                                      </p:to>
                                    </p:set>
                                    <p:animEffect transition="in" filter="circle(in)">
                                      <p:cBhvr>
                                        <p:cTn id="130" dur="2000"/>
                                        <p:tgtEl>
                                          <p:spTgt spid="5"/>
                                        </p:tgtEl>
                                      </p:cBhvr>
                                    </p:animEffect>
                                  </p:childTnLst>
                                </p:cTn>
                              </p:par>
                            </p:childTnLst>
                          </p:cTn>
                        </p:par>
                      </p:childTnLst>
                    </p:cTn>
                  </p:par>
                  <p:par>
                    <p:cTn id="131" fill="hold">
                      <p:stCondLst>
                        <p:cond delay="indefinite"/>
                      </p:stCondLst>
                      <p:childTnLst>
                        <p:par>
                          <p:cTn id="132" fill="hold">
                            <p:stCondLst>
                              <p:cond delay="0"/>
                            </p:stCondLst>
                            <p:childTnLst>
                              <p:par>
                                <p:cTn id="133" presetID="2" presetClass="entr" presetSubtype="4" fill="hold" nodeType="clickEffect">
                                  <p:stCondLst>
                                    <p:cond delay="0"/>
                                  </p:stCondLst>
                                  <p:childTnLst>
                                    <p:set>
                                      <p:cBhvr>
                                        <p:cTn id="134" dur="1" fill="hold">
                                          <p:stCondLst>
                                            <p:cond delay="0"/>
                                          </p:stCondLst>
                                        </p:cTn>
                                        <p:tgtEl>
                                          <p:spTgt spid="27">
                                            <p:txEl>
                                              <p:pRg st="0" end="0"/>
                                            </p:txEl>
                                          </p:spTgt>
                                        </p:tgtEl>
                                        <p:attrNameLst>
                                          <p:attrName>style.visibility</p:attrName>
                                        </p:attrNameLst>
                                      </p:cBhvr>
                                      <p:to>
                                        <p:strVal val="visible"/>
                                      </p:to>
                                    </p:set>
                                    <p:anim calcmode="lin" valueType="num">
                                      <p:cBhvr additive="base">
                                        <p:cTn id="135" dur="500" fill="hold"/>
                                        <p:tgtEl>
                                          <p:spTgt spid="27">
                                            <p:txEl>
                                              <p:pRg st="0" end="0"/>
                                            </p:txEl>
                                          </p:spTgt>
                                        </p:tgtEl>
                                        <p:attrNameLst>
                                          <p:attrName>ppt_x</p:attrName>
                                        </p:attrNameLst>
                                      </p:cBhvr>
                                      <p:tavLst>
                                        <p:tav tm="0">
                                          <p:val>
                                            <p:strVal val="#ppt_x"/>
                                          </p:val>
                                        </p:tav>
                                        <p:tav tm="100000">
                                          <p:val>
                                            <p:strVal val="#ppt_x"/>
                                          </p:val>
                                        </p:tav>
                                      </p:tavLst>
                                    </p:anim>
                                    <p:anim calcmode="lin" valueType="num">
                                      <p:cBhvr additive="base">
                                        <p:cTn id="136" dur="500" fill="hold"/>
                                        <p:tgtEl>
                                          <p:spTgt spid="2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9" grpId="0" animBg="1"/>
      <p:bldP spid="11" grpId="0" animBg="1"/>
      <p:bldP spid="13" grpId="0" animBg="1"/>
      <p:bldP spid="14" grpId="0" animBg="1"/>
      <p:bldP spid="16" grpId="0" animBg="1"/>
      <p:bldP spid="18" grpId="0" animBg="1"/>
      <p:bldP spid="19" grpId="0" animBg="1"/>
      <p:bldP spid="21" grpId="0" animBg="1"/>
      <p:bldP spid="23" grpId="0" animBg="1"/>
      <p:bldP spid="2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‘The Strange Case of Dr Jekyll and Mr Hyde’</a:t>
            </a:r>
            <a:endParaRPr lang="en-GB" dirty="0"/>
          </a:p>
        </p:txBody>
      </p:sp>
      <p:sp>
        <p:nvSpPr>
          <p:cNvPr id="5" name="Subtitle 4"/>
          <p:cNvSpPr>
            <a:spLocks noGrp="1"/>
          </p:cNvSpPr>
          <p:nvPr>
            <p:ph type="subTitle" idx="1"/>
          </p:nvPr>
        </p:nvSpPr>
        <p:spPr/>
        <p:txBody>
          <a:bodyPr/>
          <a:lstStyle/>
          <a:p>
            <a:r>
              <a:rPr lang="en-GB" dirty="0" smtClean="0"/>
              <a:t>Section B</a:t>
            </a:r>
            <a:endParaRPr lang="en-GB" dirty="0"/>
          </a:p>
        </p:txBody>
      </p:sp>
    </p:spTree>
    <p:extLst>
      <p:ext uri="{BB962C8B-B14F-4D97-AF65-F5344CB8AC3E}">
        <p14:creationId xmlns:p14="http://schemas.microsoft.com/office/powerpoint/2010/main" val="38968481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87465"/>
            <a:ext cx="6336704" cy="6642088"/>
          </a:xfrm>
        </p:spPr>
      </p:pic>
    </p:spTree>
    <p:extLst>
      <p:ext uri="{BB962C8B-B14F-4D97-AF65-F5344CB8AC3E}">
        <p14:creationId xmlns:p14="http://schemas.microsoft.com/office/powerpoint/2010/main" val="20192375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Context</a:t>
            </a:r>
            <a:endParaRPr lang="en-GB" dirty="0"/>
          </a:p>
        </p:txBody>
      </p:sp>
      <p:sp>
        <p:nvSpPr>
          <p:cNvPr id="3" name="Content Placeholder 2"/>
          <p:cNvSpPr>
            <a:spLocks noGrp="1"/>
          </p:cNvSpPr>
          <p:nvPr>
            <p:ph idx="1"/>
          </p:nvPr>
        </p:nvSpPr>
        <p:spPr/>
        <p:txBody>
          <a:bodyPr>
            <a:normAutofit fontScale="92500" lnSpcReduction="20000"/>
          </a:bodyPr>
          <a:lstStyle/>
          <a:p>
            <a:r>
              <a:rPr lang="en-GB" b="1" i="1" dirty="0"/>
              <a:t>CONTEXT</a:t>
            </a:r>
            <a:endParaRPr lang="en-GB" dirty="0"/>
          </a:p>
          <a:p>
            <a:pPr lvl="0"/>
            <a:r>
              <a:rPr lang="en-GB" i="1" dirty="0"/>
              <a:t>Stephenson’s interests in C19th Religion and Science</a:t>
            </a:r>
            <a:endParaRPr lang="en-GB" dirty="0"/>
          </a:p>
          <a:p>
            <a:pPr lvl="0"/>
            <a:r>
              <a:rPr lang="en-GB" i="1" dirty="0"/>
              <a:t>The relevance of Darwin’s ‘Theory of Evolution’ to the novella</a:t>
            </a:r>
            <a:endParaRPr lang="en-GB" dirty="0"/>
          </a:p>
          <a:p>
            <a:pPr lvl="0"/>
            <a:r>
              <a:rPr lang="en-GB" i="1" dirty="0"/>
              <a:t>Victorian ideas of Nature versus the Supernatural</a:t>
            </a:r>
            <a:endParaRPr lang="en-GB" dirty="0"/>
          </a:p>
          <a:p>
            <a:pPr lvl="0"/>
            <a:r>
              <a:rPr lang="en-GB" i="1" dirty="0"/>
              <a:t>Crime and Violence on the streets of London in the C19th</a:t>
            </a:r>
            <a:endParaRPr lang="en-GB" dirty="0"/>
          </a:p>
          <a:p>
            <a:pPr lvl="0"/>
            <a:r>
              <a:rPr lang="en-GB" i="1" dirty="0"/>
              <a:t>Role of women / servants in Victorian society</a:t>
            </a:r>
            <a:endParaRPr lang="en-GB" dirty="0"/>
          </a:p>
          <a:p>
            <a:pPr lvl="0"/>
            <a:r>
              <a:rPr lang="en-GB" i="1" dirty="0"/>
              <a:t>Double standard and hypocrisy in Victorian society</a:t>
            </a:r>
            <a:endParaRPr lang="en-GB" dirty="0"/>
          </a:p>
          <a:p>
            <a:pPr lvl="0"/>
            <a:r>
              <a:rPr lang="en-GB" i="1" dirty="0"/>
              <a:t>Victorian theories of physical appearance and personality</a:t>
            </a:r>
            <a:endParaRPr lang="en-GB" dirty="0"/>
          </a:p>
          <a:p>
            <a:endParaRPr lang="en-GB" dirty="0"/>
          </a:p>
        </p:txBody>
      </p:sp>
    </p:spTree>
    <p:extLst>
      <p:ext uri="{BB962C8B-B14F-4D97-AF65-F5344CB8AC3E}">
        <p14:creationId xmlns:p14="http://schemas.microsoft.com/office/powerpoint/2010/main" val="13343137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Themes</a:t>
            </a:r>
            <a:endParaRPr lang="en-GB" dirty="0"/>
          </a:p>
        </p:txBody>
      </p:sp>
      <p:sp>
        <p:nvSpPr>
          <p:cNvPr id="3" name="Content Placeholder 2"/>
          <p:cNvSpPr>
            <a:spLocks noGrp="1"/>
          </p:cNvSpPr>
          <p:nvPr>
            <p:ph idx="1"/>
          </p:nvPr>
        </p:nvSpPr>
        <p:spPr/>
        <p:txBody>
          <a:bodyPr/>
          <a:lstStyle/>
          <a:p>
            <a:r>
              <a:rPr lang="en-GB" b="1" i="1" dirty="0"/>
              <a:t>THEMES</a:t>
            </a:r>
            <a:endParaRPr lang="en-GB" dirty="0"/>
          </a:p>
          <a:p>
            <a:pPr lvl="0"/>
            <a:r>
              <a:rPr lang="en-GB" i="1" dirty="0"/>
              <a:t>The duality of human nature</a:t>
            </a:r>
            <a:endParaRPr lang="en-GB" dirty="0"/>
          </a:p>
          <a:p>
            <a:pPr lvl="0"/>
            <a:r>
              <a:rPr lang="en-GB" i="1" dirty="0"/>
              <a:t>Science</a:t>
            </a:r>
            <a:endParaRPr lang="en-GB" dirty="0"/>
          </a:p>
          <a:p>
            <a:pPr lvl="0"/>
            <a:r>
              <a:rPr lang="en-GB" i="1" dirty="0"/>
              <a:t>The unexplained / supernatural</a:t>
            </a:r>
            <a:endParaRPr lang="en-GB" dirty="0"/>
          </a:p>
          <a:p>
            <a:pPr lvl="0"/>
            <a:r>
              <a:rPr lang="en-GB" i="1" dirty="0"/>
              <a:t>The law</a:t>
            </a:r>
            <a:endParaRPr lang="en-GB" dirty="0"/>
          </a:p>
          <a:p>
            <a:pPr lvl="0"/>
            <a:r>
              <a:rPr lang="en-GB" i="1" dirty="0"/>
              <a:t>Nature</a:t>
            </a:r>
            <a:endParaRPr lang="en-GB" dirty="0"/>
          </a:p>
          <a:p>
            <a:pPr lvl="0"/>
            <a:r>
              <a:rPr lang="en-GB" i="1" dirty="0"/>
              <a:t>The presentation of C19th London</a:t>
            </a:r>
            <a:endParaRPr lang="en-GB" dirty="0"/>
          </a:p>
          <a:p>
            <a:pPr marL="118872" indent="0">
              <a:buNone/>
            </a:pPr>
            <a:endParaRPr lang="en-GB" dirty="0"/>
          </a:p>
        </p:txBody>
      </p:sp>
    </p:spTree>
    <p:extLst>
      <p:ext uri="{BB962C8B-B14F-4D97-AF65-F5344CB8AC3E}">
        <p14:creationId xmlns:p14="http://schemas.microsoft.com/office/powerpoint/2010/main" val="28058659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Language / Terminology</a:t>
            </a:r>
            <a:endParaRPr lang="en-GB" dirty="0"/>
          </a:p>
        </p:txBody>
      </p:sp>
      <p:sp>
        <p:nvSpPr>
          <p:cNvPr id="3" name="Content Placeholder 2"/>
          <p:cNvSpPr>
            <a:spLocks noGrp="1"/>
          </p:cNvSpPr>
          <p:nvPr>
            <p:ph idx="1"/>
          </p:nvPr>
        </p:nvSpPr>
        <p:spPr/>
        <p:txBody>
          <a:bodyPr>
            <a:normAutofit fontScale="70000" lnSpcReduction="20000"/>
          </a:bodyPr>
          <a:lstStyle/>
          <a:p>
            <a:r>
              <a:rPr lang="en-GB" b="1" i="1" dirty="0"/>
              <a:t>LANGUAGE </a:t>
            </a:r>
            <a:endParaRPr lang="en-GB" dirty="0"/>
          </a:p>
          <a:p>
            <a:pPr lvl="0"/>
            <a:r>
              <a:rPr lang="en-GB" i="1" dirty="0"/>
              <a:t>Prose</a:t>
            </a:r>
            <a:endParaRPr lang="en-GB" dirty="0"/>
          </a:p>
          <a:p>
            <a:pPr lvl="0"/>
            <a:r>
              <a:rPr lang="en-GB" i="1" dirty="0"/>
              <a:t>Imagery (recurrent / semantic fields; metaphor / pathetic fallacy / simile)</a:t>
            </a:r>
            <a:endParaRPr lang="en-GB" dirty="0"/>
          </a:p>
          <a:p>
            <a:pPr lvl="0"/>
            <a:r>
              <a:rPr lang="en-GB" i="1" dirty="0"/>
              <a:t>Parts of speech</a:t>
            </a:r>
            <a:endParaRPr lang="en-GB" dirty="0"/>
          </a:p>
          <a:p>
            <a:pPr lvl="0"/>
            <a:r>
              <a:rPr lang="en-GB" i="1" dirty="0"/>
              <a:t>Hyperbole</a:t>
            </a:r>
            <a:endParaRPr lang="en-GB" dirty="0"/>
          </a:p>
          <a:p>
            <a:pPr lvl="0"/>
            <a:r>
              <a:rPr lang="en-GB" i="1" dirty="0"/>
              <a:t>Tricolon</a:t>
            </a:r>
            <a:endParaRPr lang="en-GB" dirty="0"/>
          </a:p>
          <a:p>
            <a:pPr lvl="0"/>
            <a:r>
              <a:rPr lang="en-GB" i="1" dirty="0"/>
              <a:t>Euphemism</a:t>
            </a:r>
            <a:endParaRPr lang="en-GB" dirty="0"/>
          </a:p>
          <a:p>
            <a:pPr lvl="0"/>
            <a:r>
              <a:rPr lang="en-GB" i="1" dirty="0"/>
              <a:t>Assonance / alliteration / onomatopoeia / sibilance</a:t>
            </a:r>
            <a:endParaRPr lang="en-GB" dirty="0"/>
          </a:p>
          <a:p>
            <a:pPr lvl="0"/>
            <a:r>
              <a:rPr lang="en-GB" i="1" dirty="0"/>
              <a:t>Repetition</a:t>
            </a:r>
            <a:endParaRPr lang="en-GB" dirty="0"/>
          </a:p>
          <a:p>
            <a:pPr lvl="0"/>
            <a:r>
              <a:rPr lang="en-GB" i="1" dirty="0"/>
              <a:t>Exclamatory / imperative</a:t>
            </a:r>
            <a:endParaRPr lang="en-GB" dirty="0"/>
          </a:p>
          <a:p>
            <a:pPr lvl="0"/>
            <a:r>
              <a:rPr lang="en-GB" i="1" dirty="0"/>
              <a:t>Sentence length for effect</a:t>
            </a:r>
            <a:endParaRPr lang="en-GB" dirty="0"/>
          </a:p>
          <a:p>
            <a:pPr lvl="0"/>
            <a:r>
              <a:rPr lang="en-GB" i="1" dirty="0"/>
              <a:t>Perspective / voice</a:t>
            </a:r>
            <a:endParaRPr lang="en-GB" dirty="0"/>
          </a:p>
          <a:p>
            <a:pPr lvl="0"/>
            <a:r>
              <a:rPr lang="en-GB" i="1" dirty="0"/>
              <a:t>Epistolary / narrative form </a:t>
            </a:r>
            <a:endParaRPr lang="en-GB" dirty="0"/>
          </a:p>
          <a:p>
            <a:pPr lvl="0"/>
            <a:r>
              <a:rPr lang="en-GB" i="1" dirty="0"/>
              <a:t>Structure</a:t>
            </a:r>
            <a:endParaRPr lang="en-GB" dirty="0"/>
          </a:p>
          <a:p>
            <a:endParaRPr lang="en-GB" dirty="0"/>
          </a:p>
        </p:txBody>
      </p:sp>
    </p:spTree>
    <p:extLst>
      <p:ext uri="{BB962C8B-B14F-4D97-AF65-F5344CB8AC3E}">
        <p14:creationId xmlns:p14="http://schemas.microsoft.com/office/powerpoint/2010/main" val="954425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‘Macbeth’</a:t>
            </a:r>
            <a:endParaRPr lang="en-GB" dirty="0"/>
          </a:p>
        </p:txBody>
      </p:sp>
      <p:sp>
        <p:nvSpPr>
          <p:cNvPr id="5" name="Subtitle 4"/>
          <p:cNvSpPr>
            <a:spLocks noGrp="1"/>
          </p:cNvSpPr>
          <p:nvPr>
            <p:ph type="subTitle" idx="1"/>
          </p:nvPr>
        </p:nvSpPr>
        <p:spPr/>
        <p:txBody>
          <a:bodyPr/>
          <a:lstStyle/>
          <a:p>
            <a:r>
              <a:rPr lang="en-GB" dirty="0" smtClean="0"/>
              <a:t>Section A</a:t>
            </a:r>
            <a:endParaRPr lang="en-GB" dirty="0"/>
          </a:p>
        </p:txBody>
      </p:sp>
    </p:spTree>
    <p:extLst>
      <p:ext uri="{BB962C8B-B14F-4D97-AF65-F5344CB8AC3E}">
        <p14:creationId xmlns:p14="http://schemas.microsoft.com/office/powerpoint/2010/main" val="3856404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152400"/>
            <a:ext cx="8363272" cy="828328"/>
          </a:xfrm>
        </p:spPr>
        <p:txBody>
          <a:bodyPr/>
          <a:lstStyle/>
          <a:p>
            <a:r>
              <a:rPr lang="en-GB" dirty="0" smtClean="0"/>
              <a:t>A typical question:</a:t>
            </a:r>
            <a:endParaRPr lang="en-GB" dirty="0"/>
          </a:p>
        </p:txBody>
      </p:sp>
      <p:sp>
        <p:nvSpPr>
          <p:cNvPr id="5" name="Vertical Text Placeholder 4"/>
          <p:cNvSpPr>
            <a:spLocks noGrp="1"/>
          </p:cNvSpPr>
          <p:nvPr>
            <p:ph type="body" orient="vert" idx="1"/>
          </p:nvPr>
        </p:nvSpPr>
        <p:spPr>
          <a:xfrm rot="16200000">
            <a:off x="2267743" y="-99394"/>
            <a:ext cx="4752529" cy="8496945"/>
          </a:xfrm>
        </p:spPr>
        <p:txBody>
          <a:bodyPr>
            <a:normAutofit lnSpcReduction="10000"/>
          </a:bodyPr>
          <a:lstStyle/>
          <a:p>
            <a:pPr marL="118872" indent="0">
              <a:buNone/>
            </a:pPr>
            <a:r>
              <a:rPr lang="en-GB" dirty="0"/>
              <a:t>Read the following extract from Chapter 9 and then answer the question that follows. </a:t>
            </a:r>
          </a:p>
          <a:p>
            <a:pPr marL="118872" indent="0">
              <a:buNone/>
            </a:pPr>
            <a:r>
              <a:rPr lang="en-GB" dirty="0"/>
              <a:t>In this extract, Lanyon describes witnessing Hyde’s transformation back to </a:t>
            </a:r>
            <a:r>
              <a:rPr lang="en-GB" dirty="0" smtClean="0"/>
              <a:t>Jekyll</a:t>
            </a:r>
            <a:endParaRPr lang="en-GB" dirty="0"/>
          </a:p>
          <a:p>
            <a:pPr marL="118872" indent="0">
              <a:buNone/>
            </a:pPr>
            <a:endParaRPr lang="en-GB" dirty="0" smtClean="0"/>
          </a:p>
          <a:p>
            <a:pPr marL="118872" indent="0">
              <a:buNone/>
            </a:pPr>
            <a:r>
              <a:rPr lang="en-GB" dirty="0" smtClean="0"/>
              <a:t>(extract) </a:t>
            </a:r>
          </a:p>
          <a:p>
            <a:pPr marL="118872" indent="0">
              <a:buNone/>
            </a:pPr>
            <a:endParaRPr lang="en-GB" dirty="0"/>
          </a:p>
          <a:p>
            <a:pPr marL="118872" indent="0">
              <a:buNone/>
            </a:pPr>
            <a:r>
              <a:rPr lang="en-GB" dirty="0"/>
              <a:t>Starting with this extract, how does Stevenson present the horror of a character’s transformation in the novel? </a:t>
            </a:r>
          </a:p>
        </p:txBody>
      </p:sp>
    </p:spTree>
    <p:extLst>
      <p:ext uri="{BB962C8B-B14F-4D97-AF65-F5344CB8AC3E}">
        <p14:creationId xmlns:p14="http://schemas.microsoft.com/office/powerpoint/2010/main" val="25870231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rot="16200000">
            <a:off x="1259634" y="-1143001"/>
            <a:ext cx="6624736" cy="9144001"/>
          </a:xfrm>
          <a:solidFill>
            <a:schemeClr val="bg1"/>
          </a:solidFill>
        </p:spPr>
        <p:txBody>
          <a:bodyPr>
            <a:normAutofit fontScale="55000" lnSpcReduction="20000"/>
          </a:bodyPr>
          <a:lstStyle/>
          <a:p>
            <a:pPr marL="118872" indent="0">
              <a:buNone/>
            </a:pPr>
            <a:r>
              <a:rPr lang="en-GB" dirty="0"/>
              <a:t>"And now," said he, "to settle what remains. </a:t>
            </a:r>
            <a:r>
              <a:rPr lang="en-GB" dirty="0">
                <a:solidFill>
                  <a:srgbClr val="FF0000"/>
                </a:solidFill>
              </a:rPr>
              <a:t>Will you be wise? will you be guided? will you suffer me to take this glass in my hand </a:t>
            </a:r>
            <a:r>
              <a:rPr lang="en-GB" dirty="0"/>
              <a:t>and to go forth from your house without further parley? or has the greed of curiosity too much command of you? Think before you answer, for it shall be done as you decide. As you decide, you shall be left as you were before, and neither richer nor wiser, unless the sense of service rendered to a man in mortal distress may be counted as a kind of riches of the soul. Or, if you shall so prefer to choose, a new province of knowledge and new avenues to fame and power shall be laid open to you, here, in this room, upon the instant; and </a:t>
            </a:r>
            <a:r>
              <a:rPr lang="en-GB" dirty="0">
                <a:solidFill>
                  <a:srgbClr val="FF0000"/>
                </a:solidFill>
              </a:rPr>
              <a:t>your sight shall be blasted by a prodigy to stagger the unbelief of Satan</a:t>
            </a:r>
            <a:r>
              <a:rPr lang="en-GB" dirty="0"/>
              <a:t>." </a:t>
            </a:r>
            <a:endParaRPr lang="en-GB" dirty="0" smtClean="0"/>
          </a:p>
          <a:p>
            <a:pPr marL="118872" indent="0">
              <a:buNone/>
            </a:pPr>
            <a:endParaRPr lang="en-GB" dirty="0"/>
          </a:p>
          <a:p>
            <a:pPr marL="118872" indent="0">
              <a:buNone/>
            </a:pPr>
            <a:r>
              <a:rPr lang="en-GB" dirty="0"/>
              <a:t>"Sir," said I, affecting a coolness that I was far from truly possessing, "you speak enigmas, and you will perhaps not wonder that I hear you with no very strong impression of belief. But I have gone too far in the way of inexplicable services to pause before I see the end." </a:t>
            </a:r>
            <a:endParaRPr lang="en-GB" dirty="0" smtClean="0"/>
          </a:p>
          <a:p>
            <a:pPr marL="118872" indent="0">
              <a:buNone/>
            </a:pPr>
            <a:endParaRPr lang="en-GB" dirty="0"/>
          </a:p>
          <a:p>
            <a:pPr marL="118872" indent="0">
              <a:buNone/>
            </a:pPr>
            <a:r>
              <a:rPr lang="en-GB" dirty="0"/>
              <a:t>"It is well," replied my visitor. "Lanyon, you remember your vows: what follows is under the seal of our profession. And now, you who have so long been bound to the most narrow and material views, you who have denied the virtue of transcendental medicine, you who have derided your superiors </a:t>
            </a:r>
            <a:r>
              <a:rPr lang="en-GB" dirty="0">
                <a:solidFill>
                  <a:srgbClr val="FF0000"/>
                </a:solidFill>
              </a:rPr>
              <a:t>-- behold</a:t>
            </a:r>
            <a:r>
              <a:rPr lang="en-GB" dirty="0"/>
              <a:t>!" </a:t>
            </a:r>
            <a:endParaRPr lang="en-GB" dirty="0" smtClean="0"/>
          </a:p>
          <a:p>
            <a:pPr marL="118872" indent="0">
              <a:buNone/>
            </a:pPr>
            <a:endParaRPr lang="en-GB" dirty="0"/>
          </a:p>
          <a:p>
            <a:pPr marL="118872" indent="0">
              <a:buNone/>
            </a:pPr>
            <a:r>
              <a:rPr lang="en-GB" dirty="0"/>
              <a:t>He put the glass to his lips and drank at one gulp. A cry followed; </a:t>
            </a:r>
            <a:r>
              <a:rPr lang="en-GB" dirty="0">
                <a:solidFill>
                  <a:srgbClr val="FF0000"/>
                </a:solidFill>
              </a:rPr>
              <a:t>he reeled, staggered, clutched </a:t>
            </a:r>
            <a:r>
              <a:rPr lang="en-GB" dirty="0"/>
              <a:t>at the table and held on, </a:t>
            </a:r>
            <a:r>
              <a:rPr lang="en-GB" dirty="0">
                <a:solidFill>
                  <a:srgbClr val="FF0000"/>
                </a:solidFill>
              </a:rPr>
              <a:t>staring with injected eyes, gasping </a:t>
            </a:r>
            <a:r>
              <a:rPr lang="en-GB" dirty="0"/>
              <a:t>with open mouth; and as I looked there came, I thought, a change -- he seemed to swell -- his face became suddenly black and the features seemed to melt and alter -- and the next moment, I had sprung to my feet and l</a:t>
            </a:r>
            <a:r>
              <a:rPr lang="en-GB" dirty="0">
                <a:solidFill>
                  <a:srgbClr val="FF0000"/>
                </a:solidFill>
              </a:rPr>
              <a:t>eaped</a:t>
            </a:r>
            <a:r>
              <a:rPr lang="en-GB" dirty="0"/>
              <a:t> back against the wall, my arms raised to shield me from that prodigy, my mind submerged in </a:t>
            </a:r>
            <a:r>
              <a:rPr lang="en-GB" dirty="0">
                <a:solidFill>
                  <a:srgbClr val="FF0000"/>
                </a:solidFill>
              </a:rPr>
              <a:t>terro</a:t>
            </a:r>
            <a:r>
              <a:rPr lang="en-GB" dirty="0"/>
              <a:t>r. </a:t>
            </a:r>
            <a:endParaRPr lang="en-GB" dirty="0" smtClean="0"/>
          </a:p>
          <a:p>
            <a:pPr marL="118872" indent="0">
              <a:buNone/>
            </a:pPr>
            <a:endParaRPr lang="en-GB" dirty="0"/>
          </a:p>
          <a:p>
            <a:pPr marL="118872" indent="0">
              <a:buNone/>
            </a:pPr>
            <a:r>
              <a:rPr lang="en-GB" dirty="0"/>
              <a:t>"O God!" </a:t>
            </a:r>
            <a:r>
              <a:rPr lang="en-GB" dirty="0">
                <a:solidFill>
                  <a:srgbClr val="FF0000"/>
                </a:solidFill>
              </a:rPr>
              <a:t>I screamed</a:t>
            </a:r>
            <a:r>
              <a:rPr lang="en-GB" dirty="0"/>
              <a:t>, and "O God!" again and again; for there before my eyes -- pale and shaken, and half fainting, and groping before him with his hands, like a man restored from death -- there stood Henry Jekyll! </a:t>
            </a:r>
          </a:p>
        </p:txBody>
      </p:sp>
    </p:spTree>
    <p:extLst>
      <p:ext uri="{BB962C8B-B14F-4D97-AF65-F5344CB8AC3E}">
        <p14:creationId xmlns:p14="http://schemas.microsoft.com/office/powerpoint/2010/main" val="4892538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5-part essay – keep your eye on the main theme!</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37198678"/>
              </p:ext>
            </p:extLst>
          </p:nvPr>
        </p:nvGraphicFramePr>
        <p:xfrm>
          <a:off x="457200" y="1774825"/>
          <a:ext cx="8229600" cy="4625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19343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 Introduction</a:t>
            </a:r>
            <a:endParaRPr lang="en-GB" dirty="0"/>
          </a:p>
        </p:txBody>
      </p:sp>
      <p:sp>
        <p:nvSpPr>
          <p:cNvPr id="3" name="Content Placeholder 2"/>
          <p:cNvSpPr>
            <a:spLocks noGrp="1"/>
          </p:cNvSpPr>
          <p:nvPr>
            <p:ph idx="1"/>
          </p:nvPr>
        </p:nvSpPr>
        <p:spPr/>
        <p:txBody>
          <a:bodyPr/>
          <a:lstStyle/>
          <a:p>
            <a:endParaRPr lang="en-GB" dirty="0"/>
          </a:p>
        </p:txBody>
      </p:sp>
      <p:sp>
        <p:nvSpPr>
          <p:cNvPr id="4" name="Text Box 2"/>
          <p:cNvSpPr txBox="1">
            <a:spLocks noChangeArrowheads="1"/>
          </p:cNvSpPr>
          <p:nvPr/>
        </p:nvSpPr>
        <p:spPr bwMode="auto">
          <a:xfrm>
            <a:off x="539552" y="1628800"/>
            <a:ext cx="8208912" cy="259712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spcAft>
                <a:spcPts val="1000"/>
              </a:spcAft>
            </a:pPr>
            <a:r>
              <a:rPr lang="en-GB" sz="3200" dirty="0" smtClean="0">
                <a:effectLst/>
                <a:latin typeface="Calibri"/>
                <a:ea typeface="Calibri"/>
                <a:cs typeface="Times New Roman"/>
              </a:rPr>
              <a:t>Your </a:t>
            </a:r>
            <a:r>
              <a:rPr lang="en-GB" sz="3200" dirty="0">
                <a:effectLst/>
                <a:latin typeface="Calibri"/>
                <a:ea typeface="Calibri"/>
                <a:cs typeface="Times New Roman"/>
              </a:rPr>
              <a:t>first sentence should state the point in the </a:t>
            </a:r>
            <a:r>
              <a:rPr lang="en-GB" sz="3200" dirty="0" smtClean="0">
                <a:effectLst/>
                <a:latin typeface="Calibri"/>
                <a:ea typeface="Calibri"/>
                <a:cs typeface="Times New Roman"/>
              </a:rPr>
              <a:t>novella </a:t>
            </a:r>
            <a:r>
              <a:rPr lang="en-GB" sz="3200" dirty="0">
                <a:effectLst/>
                <a:latin typeface="Calibri"/>
                <a:ea typeface="Calibri"/>
                <a:cs typeface="Times New Roman"/>
              </a:rPr>
              <a:t>that the extract comes from (it comes before / after which other key events?  Your next sentence should say why the passage is important in terms of its connection to the theme or character.  Your third sentence should comment on an important aspect of </a:t>
            </a:r>
            <a:r>
              <a:rPr lang="en-GB" sz="3200" b="1" dirty="0">
                <a:effectLst/>
                <a:latin typeface="Calibri"/>
                <a:ea typeface="Calibri"/>
                <a:cs typeface="Times New Roman"/>
              </a:rPr>
              <a:t>CONTEXT</a:t>
            </a:r>
            <a:r>
              <a:rPr lang="en-GB" sz="3200" dirty="0">
                <a:effectLst/>
                <a:latin typeface="Calibri"/>
                <a:ea typeface="Calibri"/>
                <a:cs typeface="Times New Roman"/>
              </a:rPr>
              <a:t> with the passage and its link to theme /character.</a:t>
            </a:r>
          </a:p>
        </p:txBody>
      </p:sp>
    </p:spTree>
    <p:extLst>
      <p:ext uri="{BB962C8B-B14F-4D97-AF65-F5344CB8AC3E}">
        <p14:creationId xmlns:p14="http://schemas.microsoft.com/office/powerpoint/2010/main" val="17729609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 Introduction</a:t>
            </a:r>
            <a:endParaRPr lang="en-GB" dirty="0"/>
          </a:p>
        </p:txBody>
      </p:sp>
      <p:sp>
        <p:nvSpPr>
          <p:cNvPr id="3" name="Content Placeholder 2"/>
          <p:cNvSpPr>
            <a:spLocks noGrp="1"/>
          </p:cNvSpPr>
          <p:nvPr>
            <p:ph idx="1"/>
          </p:nvPr>
        </p:nvSpPr>
        <p:spPr/>
        <p:txBody>
          <a:bodyPr/>
          <a:lstStyle/>
          <a:p>
            <a:endParaRPr lang="en-GB" dirty="0"/>
          </a:p>
        </p:txBody>
      </p:sp>
      <p:sp>
        <p:nvSpPr>
          <p:cNvPr id="4" name="Text Box 2"/>
          <p:cNvSpPr txBox="1">
            <a:spLocks noChangeArrowheads="1"/>
          </p:cNvSpPr>
          <p:nvPr/>
        </p:nvSpPr>
        <p:spPr bwMode="auto">
          <a:xfrm>
            <a:off x="179512" y="1628800"/>
            <a:ext cx="8568952" cy="259712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spcAft>
                <a:spcPts val="1000"/>
              </a:spcAft>
            </a:pPr>
            <a:r>
              <a:rPr lang="en-GB" sz="3200" dirty="0" smtClean="0">
                <a:latin typeface="Calibri"/>
                <a:ea typeface="Calibri"/>
                <a:cs typeface="Times New Roman"/>
              </a:rPr>
              <a:t>As </a:t>
            </a:r>
            <a:r>
              <a:rPr lang="en-GB" sz="3200" dirty="0" smtClean="0">
                <a:solidFill>
                  <a:srgbClr val="FF0000"/>
                </a:solidFill>
                <a:latin typeface="Calibri"/>
                <a:ea typeface="Calibri"/>
                <a:cs typeface="Times New Roman"/>
              </a:rPr>
              <a:t>one of the most important moments </a:t>
            </a:r>
            <a:r>
              <a:rPr lang="en-GB" sz="3200" dirty="0" smtClean="0">
                <a:latin typeface="Calibri"/>
                <a:ea typeface="Calibri"/>
                <a:cs typeface="Times New Roman"/>
              </a:rPr>
              <a:t>in the book, this extract contains the</a:t>
            </a:r>
            <a:r>
              <a:rPr lang="en-GB" sz="3200" dirty="0" smtClean="0">
                <a:solidFill>
                  <a:srgbClr val="FF0000"/>
                </a:solidFill>
                <a:latin typeface="Calibri"/>
                <a:ea typeface="Calibri"/>
                <a:cs typeface="Times New Roman"/>
              </a:rPr>
              <a:t> thrilling </a:t>
            </a:r>
            <a:r>
              <a:rPr lang="en-GB" sz="3200" dirty="0" smtClean="0">
                <a:latin typeface="Calibri"/>
                <a:ea typeface="Calibri"/>
                <a:cs typeface="Times New Roman"/>
              </a:rPr>
              <a:t>revelation that Stevenson has held off for so long: the central terrifying transformation of Hyde back to Dr Jekyll.  This idea of duality is crucial within the deeper concerns of the text. Also, as the most important of the other significant transformations within in the novella, the element of complete surprise for Stevenson’s Victorian audience would have been huge.</a:t>
            </a:r>
            <a:endParaRPr lang="en-GB" sz="3200" dirty="0">
              <a:effectLst/>
              <a:latin typeface="Calibri"/>
              <a:ea typeface="Calibri"/>
              <a:cs typeface="Times New Roman"/>
            </a:endParaRPr>
          </a:p>
        </p:txBody>
      </p:sp>
    </p:spTree>
    <p:extLst>
      <p:ext uri="{BB962C8B-B14F-4D97-AF65-F5344CB8AC3E}">
        <p14:creationId xmlns:p14="http://schemas.microsoft.com/office/powerpoint/2010/main" val="41227332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Section 2: </a:t>
            </a:r>
            <a:r>
              <a:rPr lang="en-GB" i="1" dirty="0" smtClean="0"/>
              <a:t>The Build-Up (if relevant)</a:t>
            </a:r>
            <a:endParaRPr lang="en-GB" dirty="0"/>
          </a:p>
        </p:txBody>
      </p:sp>
      <p:sp>
        <p:nvSpPr>
          <p:cNvPr id="3" name="Content Placeholder 2"/>
          <p:cNvSpPr>
            <a:spLocks noGrp="1"/>
          </p:cNvSpPr>
          <p:nvPr>
            <p:ph idx="1"/>
          </p:nvPr>
        </p:nvSpPr>
        <p:spPr/>
        <p:txBody>
          <a:bodyPr/>
          <a:lstStyle/>
          <a:p>
            <a:pPr marL="118872" indent="0">
              <a:buNone/>
            </a:pPr>
            <a:r>
              <a:rPr lang="en-GB" dirty="0"/>
              <a:t>Your next section should focus on how the character / theme in the question is developed up to the point of the extract.  You should be able to pick out the key moments, and use quotations from these moments to back up your ideas.  There may be opportunities to write about </a:t>
            </a:r>
            <a:r>
              <a:rPr lang="en-GB" b="1" dirty="0"/>
              <a:t>IMAGERY</a:t>
            </a:r>
            <a:r>
              <a:rPr lang="en-GB" dirty="0"/>
              <a:t> and </a:t>
            </a:r>
            <a:r>
              <a:rPr lang="en-GB" b="1" dirty="0"/>
              <a:t>DRAMATIC EFFECTS</a:t>
            </a:r>
            <a:r>
              <a:rPr lang="en-GB" dirty="0"/>
              <a:t> with these moments as well</a:t>
            </a:r>
          </a:p>
        </p:txBody>
      </p:sp>
    </p:spTree>
    <p:extLst>
      <p:ext uri="{BB962C8B-B14F-4D97-AF65-F5344CB8AC3E}">
        <p14:creationId xmlns:p14="http://schemas.microsoft.com/office/powerpoint/2010/main" val="12246861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Section 2: </a:t>
            </a:r>
            <a:r>
              <a:rPr lang="en-GB" i="1" dirty="0" smtClean="0"/>
              <a:t>The Build-Up (if relevant)</a:t>
            </a:r>
            <a:endParaRPr lang="en-GB" dirty="0"/>
          </a:p>
        </p:txBody>
      </p:sp>
      <p:sp>
        <p:nvSpPr>
          <p:cNvPr id="3" name="Content Placeholder 2"/>
          <p:cNvSpPr>
            <a:spLocks noGrp="1"/>
          </p:cNvSpPr>
          <p:nvPr>
            <p:ph idx="1"/>
          </p:nvPr>
        </p:nvSpPr>
        <p:spPr/>
        <p:txBody>
          <a:bodyPr/>
          <a:lstStyle/>
          <a:p>
            <a:pPr marL="118872" indent="0">
              <a:buNone/>
            </a:pPr>
            <a:r>
              <a:rPr lang="en-GB" dirty="0" smtClean="0"/>
              <a:t>You could explore:</a:t>
            </a:r>
          </a:p>
          <a:p>
            <a:r>
              <a:rPr lang="en-GB" dirty="0" smtClean="0"/>
              <a:t>Utterson as a consistent guide against other changing / transforming characters</a:t>
            </a:r>
          </a:p>
          <a:p>
            <a:r>
              <a:rPr lang="en-GB" dirty="0" smtClean="0"/>
              <a:t>Jekyll’s transformation between chapters 3 and 7</a:t>
            </a:r>
          </a:p>
          <a:p>
            <a:r>
              <a:rPr lang="en-GB" dirty="0" smtClean="0"/>
              <a:t>Lanyon’s change within chapter 6 </a:t>
            </a:r>
            <a:r>
              <a:rPr lang="en-GB" dirty="0"/>
              <a:t> </a:t>
            </a:r>
            <a:r>
              <a:rPr lang="en-GB" dirty="0" smtClean="0"/>
              <a:t>and how these are </a:t>
            </a:r>
            <a:r>
              <a:rPr lang="en-GB" dirty="0" smtClean="0">
                <a:solidFill>
                  <a:srgbClr val="FF0000"/>
                </a:solidFill>
              </a:rPr>
              <a:t>structured </a:t>
            </a:r>
            <a:r>
              <a:rPr lang="en-GB" dirty="0" smtClean="0"/>
              <a:t>through the text differently</a:t>
            </a:r>
          </a:p>
          <a:p>
            <a:r>
              <a:rPr lang="en-GB" dirty="0" smtClean="0"/>
              <a:t>Clues leading to the central transformation</a:t>
            </a:r>
          </a:p>
        </p:txBody>
      </p:sp>
    </p:spTree>
    <p:extLst>
      <p:ext uri="{BB962C8B-B14F-4D97-AF65-F5344CB8AC3E}">
        <p14:creationId xmlns:p14="http://schemas.microsoft.com/office/powerpoint/2010/main" val="31933478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Section 3: </a:t>
            </a:r>
            <a:r>
              <a:rPr lang="en-GB" i="1" dirty="0" smtClean="0"/>
              <a:t>EXTRACT focus</a:t>
            </a:r>
            <a:endParaRPr lang="en-GB" dirty="0"/>
          </a:p>
        </p:txBody>
      </p:sp>
      <p:sp>
        <p:nvSpPr>
          <p:cNvPr id="3" name="Content Placeholder 2"/>
          <p:cNvSpPr>
            <a:spLocks noGrp="1"/>
          </p:cNvSpPr>
          <p:nvPr>
            <p:ph idx="1"/>
          </p:nvPr>
        </p:nvSpPr>
        <p:spPr/>
        <p:txBody>
          <a:bodyPr/>
          <a:lstStyle/>
          <a:p>
            <a:pPr marL="118872" indent="0">
              <a:buNone/>
            </a:pPr>
            <a:r>
              <a:rPr lang="en-GB" dirty="0"/>
              <a:t>You should then lead into a detailed focus on the extract.  This gives you the chance to refer to details of </a:t>
            </a:r>
            <a:r>
              <a:rPr lang="en-GB" b="1" dirty="0"/>
              <a:t>LANGUAGE</a:t>
            </a:r>
            <a:r>
              <a:rPr lang="en-GB" dirty="0"/>
              <a:t> and key </a:t>
            </a:r>
            <a:r>
              <a:rPr lang="en-GB" b="1" dirty="0"/>
              <a:t>IMAGERY</a:t>
            </a:r>
            <a:r>
              <a:rPr lang="en-GB" dirty="0"/>
              <a:t>, making sure that you relate back all the time to the main focus (character or theme) of the question.  </a:t>
            </a:r>
          </a:p>
          <a:p>
            <a:pPr marL="118872" indent="0">
              <a:buNone/>
            </a:pPr>
            <a:endParaRPr lang="en-GB" dirty="0"/>
          </a:p>
        </p:txBody>
      </p:sp>
    </p:spTree>
    <p:extLst>
      <p:ext uri="{BB962C8B-B14F-4D97-AF65-F5344CB8AC3E}">
        <p14:creationId xmlns:p14="http://schemas.microsoft.com/office/powerpoint/2010/main" val="14699765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rot="16200000">
            <a:off x="1259634" y="-1143001"/>
            <a:ext cx="6624736" cy="9144001"/>
          </a:xfrm>
          <a:solidFill>
            <a:schemeClr val="bg1"/>
          </a:solidFill>
        </p:spPr>
        <p:txBody>
          <a:bodyPr>
            <a:normAutofit fontScale="55000" lnSpcReduction="20000"/>
          </a:bodyPr>
          <a:lstStyle/>
          <a:p>
            <a:pPr marL="118872" indent="0">
              <a:buNone/>
            </a:pPr>
            <a:r>
              <a:rPr lang="en-GB" dirty="0"/>
              <a:t>"And now," said he, "to settle what remains. </a:t>
            </a:r>
            <a:r>
              <a:rPr lang="en-GB" dirty="0">
                <a:solidFill>
                  <a:srgbClr val="FF0000"/>
                </a:solidFill>
              </a:rPr>
              <a:t>Will you be wise? will you be guided? will you suffer me to take this glass in my hand </a:t>
            </a:r>
            <a:r>
              <a:rPr lang="en-GB" dirty="0"/>
              <a:t>and to go forth from your house without further parley? or has the greed of curiosity too much command of you? Think before you answer, for it shall be done as you decide. As you decide, you shall be left as you were before, and neither richer nor wiser, unless the sense of service rendered to a man in mortal distress may be counted as a kind of riches of the soul. Or, if you shall so prefer to choose, a new province of knowledge and new avenues to fame and power shall be laid open to you, here, in this room, upon the instant; and </a:t>
            </a:r>
            <a:r>
              <a:rPr lang="en-GB" dirty="0">
                <a:solidFill>
                  <a:srgbClr val="FF0000"/>
                </a:solidFill>
              </a:rPr>
              <a:t>your sight shall be blasted by a prodigy to stagger the unbelief of Satan</a:t>
            </a:r>
            <a:r>
              <a:rPr lang="en-GB" dirty="0"/>
              <a:t>." </a:t>
            </a:r>
            <a:endParaRPr lang="en-GB" dirty="0" smtClean="0"/>
          </a:p>
          <a:p>
            <a:pPr marL="118872" indent="0">
              <a:buNone/>
            </a:pPr>
            <a:endParaRPr lang="en-GB" dirty="0"/>
          </a:p>
          <a:p>
            <a:pPr marL="118872" indent="0">
              <a:buNone/>
            </a:pPr>
            <a:r>
              <a:rPr lang="en-GB" dirty="0"/>
              <a:t>"Sir," said I, affecting a coolness that I was far from truly possessing, "you speak enigmas, and you will perhaps not wonder that I hear you with no very strong impression of belief. But I have gone too far in the way of inexplicable services to pause before I see the end." </a:t>
            </a:r>
            <a:endParaRPr lang="en-GB" dirty="0" smtClean="0"/>
          </a:p>
          <a:p>
            <a:pPr marL="118872" indent="0">
              <a:buNone/>
            </a:pPr>
            <a:endParaRPr lang="en-GB" dirty="0"/>
          </a:p>
          <a:p>
            <a:pPr marL="118872" indent="0">
              <a:buNone/>
            </a:pPr>
            <a:r>
              <a:rPr lang="en-GB" dirty="0"/>
              <a:t>"It is well," replied my visitor. "Lanyon, you remember your vows: what follows is under the seal of our profession. And now, you who have so long been bound to the most narrow and material views, you who have denied the virtue of transcendental medicine, you who have derided your superiors </a:t>
            </a:r>
            <a:r>
              <a:rPr lang="en-GB" dirty="0">
                <a:solidFill>
                  <a:srgbClr val="FF0000"/>
                </a:solidFill>
              </a:rPr>
              <a:t>-- behold</a:t>
            </a:r>
            <a:r>
              <a:rPr lang="en-GB" dirty="0"/>
              <a:t>!" </a:t>
            </a:r>
            <a:endParaRPr lang="en-GB" dirty="0" smtClean="0"/>
          </a:p>
          <a:p>
            <a:pPr marL="118872" indent="0">
              <a:buNone/>
            </a:pPr>
            <a:endParaRPr lang="en-GB" dirty="0"/>
          </a:p>
          <a:p>
            <a:pPr marL="118872" indent="0">
              <a:buNone/>
            </a:pPr>
            <a:r>
              <a:rPr lang="en-GB" dirty="0"/>
              <a:t>He put the glass to his lips and drank at one gulp. A cry followed; </a:t>
            </a:r>
            <a:r>
              <a:rPr lang="en-GB" dirty="0">
                <a:solidFill>
                  <a:srgbClr val="FF0000"/>
                </a:solidFill>
              </a:rPr>
              <a:t>he reeled, staggered, clutched </a:t>
            </a:r>
            <a:r>
              <a:rPr lang="en-GB" dirty="0"/>
              <a:t>at the table and held on, </a:t>
            </a:r>
            <a:r>
              <a:rPr lang="en-GB" dirty="0">
                <a:solidFill>
                  <a:srgbClr val="FF0000"/>
                </a:solidFill>
              </a:rPr>
              <a:t>staring with injected eyes, gasping </a:t>
            </a:r>
            <a:r>
              <a:rPr lang="en-GB" dirty="0"/>
              <a:t>with open mouth; and as I looked there came, I thought, a change -- he seemed to swell -- his face became suddenly black and the features seemed to melt and alter -- and the next moment, I had sprung to my feet and l</a:t>
            </a:r>
            <a:r>
              <a:rPr lang="en-GB" dirty="0">
                <a:solidFill>
                  <a:srgbClr val="FF0000"/>
                </a:solidFill>
              </a:rPr>
              <a:t>eaped</a:t>
            </a:r>
            <a:r>
              <a:rPr lang="en-GB" dirty="0"/>
              <a:t> back against the wall, my arms raised to shield me from that prodigy, my mind submerged in </a:t>
            </a:r>
            <a:r>
              <a:rPr lang="en-GB" dirty="0">
                <a:solidFill>
                  <a:srgbClr val="FF0000"/>
                </a:solidFill>
              </a:rPr>
              <a:t>terro</a:t>
            </a:r>
            <a:r>
              <a:rPr lang="en-GB" dirty="0"/>
              <a:t>r. </a:t>
            </a:r>
            <a:endParaRPr lang="en-GB" dirty="0" smtClean="0"/>
          </a:p>
          <a:p>
            <a:pPr marL="118872" indent="0">
              <a:buNone/>
            </a:pPr>
            <a:endParaRPr lang="en-GB" dirty="0"/>
          </a:p>
          <a:p>
            <a:pPr marL="118872" indent="0">
              <a:buNone/>
            </a:pPr>
            <a:r>
              <a:rPr lang="en-GB" dirty="0"/>
              <a:t>"O God!" </a:t>
            </a:r>
            <a:r>
              <a:rPr lang="en-GB" dirty="0">
                <a:solidFill>
                  <a:srgbClr val="FF0000"/>
                </a:solidFill>
              </a:rPr>
              <a:t>I screamed</a:t>
            </a:r>
            <a:r>
              <a:rPr lang="en-GB" dirty="0"/>
              <a:t>, and "O God!" again and again; for there before my eyes -- pale and shaken, and half fainting, and groping before him with his hands, like a man restored from death -- there stood Henry Jekyll! </a:t>
            </a:r>
          </a:p>
        </p:txBody>
      </p:sp>
    </p:spTree>
    <p:extLst>
      <p:ext uri="{BB962C8B-B14F-4D97-AF65-F5344CB8AC3E}">
        <p14:creationId xmlns:p14="http://schemas.microsoft.com/office/powerpoint/2010/main" val="38926008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Section 3: </a:t>
            </a:r>
            <a:r>
              <a:rPr lang="en-GB" i="1" dirty="0" smtClean="0"/>
              <a:t>EXTRACT focus</a:t>
            </a:r>
            <a:endParaRPr lang="en-GB" dirty="0"/>
          </a:p>
        </p:txBody>
      </p:sp>
      <p:sp>
        <p:nvSpPr>
          <p:cNvPr id="3" name="Content Placeholder 2"/>
          <p:cNvSpPr>
            <a:spLocks noGrp="1"/>
          </p:cNvSpPr>
          <p:nvPr>
            <p:ph idx="1"/>
          </p:nvPr>
        </p:nvSpPr>
        <p:spPr>
          <a:xfrm>
            <a:off x="0" y="1484784"/>
            <a:ext cx="9144000" cy="5373215"/>
          </a:xfrm>
        </p:spPr>
        <p:txBody>
          <a:bodyPr/>
          <a:lstStyle/>
          <a:p>
            <a:pPr marL="118872" indent="0">
              <a:buNone/>
            </a:pPr>
            <a:r>
              <a:rPr lang="en-GB" dirty="0" smtClean="0"/>
              <a:t>You could focus on:</a:t>
            </a:r>
          </a:p>
          <a:p>
            <a:r>
              <a:rPr lang="en-GB" dirty="0" smtClean="0"/>
              <a:t>Repetition and use of tricolon / rule of three  for effect</a:t>
            </a:r>
          </a:p>
          <a:p>
            <a:r>
              <a:rPr lang="en-GB" dirty="0" smtClean="0"/>
              <a:t>Sensationalist language of Hyde – questions and exclamations</a:t>
            </a:r>
          </a:p>
          <a:p>
            <a:r>
              <a:rPr lang="en-GB" dirty="0" smtClean="0"/>
              <a:t>Dramatic, physical  verbs – </a:t>
            </a:r>
            <a:r>
              <a:rPr lang="en-GB" i="1" dirty="0" smtClean="0"/>
              <a:t>screamed, leapt, sprung</a:t>
            </a:r>
          </a:p>
          <a:p>
            <a:r>
              <a:rPr lang="en-GB" dirty="0" smtClean="0"/>
              <a:t>Gothic vocabulary (abstract nouns) – </a:t>
            </a:r>
            <a:r>
              <a:rPr lang="en-GB" i="1" dirty="0" smtClean="0"/>
              <a:t>terror, death , soul</a:t>
            </a:r>
          </a:p>
          <a:p>
            <a:r>
              <a:rPr lang="en-GB" dirty="0" smtClean="0"/>
              <a:t>Context – presentation of science (</a:t>
            </a:r>
            <a:r>
              <a:rPr lang="en-GB" i="1" dirty="0" smtClean="0"/>
              <a:t>transcendental medicine</a:t>
            </a:r>
            <a:r>
              <a:rPr lang="en-GB" dirty="0" smtClean="0"/>
              <a:t>) in this extract</a:t>
            </a:r>
          </a:p>
          <a:p>
            <a:endParaRPr lang="en-GB" dirty="0" smtClean="0"/>
          </a:p>
          <a:p>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1383228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9592" y="52434"/>
            <a:ext cx="6120680" cy="6725631"/>
          </a:xfrm>
        </p:spPr>
      </p:pic>
    </p:spTree>
    <p:extLst>
      <p:ext uri="{BB962C8B-B14F-4D97-AF65-F5344CB8AC3E}">
        <p14:creationId xmlns:p14="http://schemas.microsoft.com/office/powerpoint/2010/main" val="6584625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Section 4: </a:t>
            </a:r>
            <a:r>
              <a:rPr lang="en-GB" i="1" dirty="0" smtClean="0"/>
              <a:t>The Aftermath</a:t>
            </a:r>
            <a:endParaRPr lang="en-GB" dirty="0"/>
          </a:p>
        </p:txBody>
      </p:sp>
      <p:sp>
        <p:nvSpPr>
          <p:cNvPr id="3" name="Content Placeholder 2"/>
          <p:cNvSpPr>
            <a:spLocks noGrp="1"/>
          </p:cNvSpPr>
          <p:nvPr>
            <p:ph idx="1"/>
          </p:nvPr>
        </p:nvSpPr>
        <p:spPr/>
        <p:txBody>
          <a:bodyPr/>
          <a:lstStyle/>
          <a:p>
            <a:r>
              <a:rPr lang="en-GB" dirty="0"/>
              <a:t>From the extract, go on to explain how the theme or character is developed from that point onwards.  Again, focus on specific moments in the play and work in references to</a:t>
            </a:r>
            <a:r>
              <a:rPr lang="en-GB" b="1" dirty="0"/>
              <a:t> LANGUAGE</a:t>
            </a:r>
            <a:r>
              <a:rPr lang="en-GB" dirty="0"/>
              <a:t> and </a:t>
            </a:r>
            <a:r>
              <a:rPr lang="en-GB" b="1" dirty="0"/>
              <a:t>DRAMATIC </a:t>
            </a:r>
            <a:r>
              <a:rPr lang="en-GB" b="1" dirty="0" smtClean="0"/>
              <a:t>EFFECTS.  </a:t>
            </a:r>
            <a:r>
              <a:rPr lang="en-GB" dirty="0" smtClean="0"/>
              <a:t>Also try to involve </a:t>
            </a:r>
            <a:r>
              <a:rPr lang="en-GB" b="1" dirty="0" smtClean="0"/>
              <a:t>CONTEXT </a:t>
            </a:r>
            <a:r>
              <a:rPr lang="en-GB" dirty="0" smtClean="0"/>
              <a:t>where relevant…</a:t>
            </a:r>
            <a:endParaRPr lang="en-GB" dirty="0"/>
          </a:p>
        </p:txBody>
      </p:sp>
    </p:spTree>
    <p:extLst>
      <p:ext uri="{BB962C8B-B14F-4D97-AF65-F5344CB8AC3E}">
        <p14:creationId xmlns:p14="http://schemas.microsoft.com/office/powerpoint/2010/main" val="381634592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Section 4: </a:t>
            </a:r>
            <a:r>
              <a:rPr lang="en-GB" i="1" dirty="0" smtClean="0"/>
              <a:t>The Aftermath</a:t>
            </a:r>
            <a:endParaRPr lang="en-GB" dirty="0"/>
          </a:p>
        </p:txBody>
      </p:sp>
      <p:sp>
        <p:nvSpPr>
          <p:cNvPr id="3" name="Content Placeholder 2"/>
          <p:cNvSpPr>
            <a:spLocks noGrp="1"/>
          </p:cNvSpPr>
          <p:nvPr>
            <p:ph idx="1"/>
          </p:nvPr>
        </p:nvSpPr>
        <p:spPr/>
        <p:txBody>
          <a:bodyPr>
            <a:normAutofit lnSpcReduction="10000"/>
          </a:bodyPr>
          <a:lstStyle/>
          <a:p>
            <a:r>
              <a:rPr lang="en-GB" dirty="0" smtClean="0"/>
              <a:t>With this question, it’s interesting to explore the structure – that although the central purpose has been revealed, we don’t yet know the backstory.  Stevenson cleverly reveals this through two letters that he has introduced in the book earlier.  This also allows him to explore difference narrative voices (hence to intensify the horror of the transformation)  with which to close the novel.</a:t>
            </a:r>
            <a:endParaRPr lang="en-GB" dirty="0"/>
          </a:p>
        </p:txBody>
      </p:sp>
    </p:spTree>
    <p:extLst>
      <p:ext uri="{BB962C8B-B14F-4D97-AF65-F5344CB8AC3E}">
        <p14:creationId xmlns:p14="http://schemas.microsoft.com/office/powerpoint/2010/main" val="30851888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Section 5: </a:t>
            </a:r>
            <a:r>
              <a:rPr lang="en-GB" i="1" dirty="0" smtClean="0"/>
              <a:t>Conclusion</a:t>
            </a:r>
            <a:endParaRPr lang="en-GB" dirty="0"/>
          </a:p>
        </p:txBody>
      </p:sp>
      <p:sp>
        <p:nvSpPr>
          <p:cNvPr id="3" name="Content Placeholder 2"/>
          <p:cNvSpPr>
            <a:spLocks noGrp="1"/>
          </p:cNvSpPr>
          <p:nvPr>
            <p:ph idx="1"/>
          </p:nvPr>
        </p:nvSpPr>
        <p:spPr/>
        <p:txBody>
          <a:bodyPr/>
          <a:lstStyle/>
          <a:p>
            <a:r>
              <a:rPr lang="en-GB" dirty="0"/>
              <a:t>State why the central theme / character is so important / fascinating for the audience, perhaps with a</a:t>
            </a:r>
            <a:r>
              <a:rPr lang="en-GB" b="1" dirty="0"/>
              <a:t> CONTEXT</a:t>
            </a:r>
            <a:r>
              <a:rPr lang="en-GB" dirty="0"/>
              <a:t>-related comment about why </a:t>
            </a:r>
            <a:r>
              <a:rPr lang="en-GB" dirty="0" smtClean="0"/>
              <a:t> Victorian readers might </a:t>
            </a:r>
            <a:r>
              <a:rPr lang="en-GB" dirty="0"/>
              <a:t>respond differently.</a:t>
            </a:r>
          </a:p>
        </p:txBody>
      </p:sp>
    </p:spTree>
    <p:extLst>
      <p:ext uri="{BB962C8B-B14F-4D97-AF65-F5344CB8AC3E}">
        <p14:creationId xmlns:p14="http://schemas.microsoft.com/office/powerpoint/2010/main" val="124631738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Section 5: </a:t>
            </a:r>
            <a:r>
              <a:rPr lang="en-GB" i="1" dirty="0" smtClean="0"/>
              <a:t>Conclusion</a:t>
            </a:r>
            <a:endParaRPr lang="en-GB" dirty="0"/>
          </a:p>
        </p:txBody>
      </p:sp>
      <p:sp>
        <p:nvSpPr>
          <p:cNvPr id="3" name="Content Placeholder 2"/>
          <p:cNvSpPr>
            <a:spLocks noGrp="1"/>
          </p:cNvSpPr>
          <p:nvPr>
            <p:ph idx="1"/>
          </p:nvPr>
        </p:nvSpPr>
        <p:spPr/>
        <p:txBody>
          <a:bodyPr>
            <a:normAutofit fontScale="92500" lnSpcReduction="20000"/>
          </a:bodyPr>
          <a:lstStyle/>
          <a:p>
            <a:pPr marL="118872" indent="0">
              <a:buNone/>
            </a:pPr>
            <a:r>
              <a:rPr lang="en-GB" dirty="0" smtClean="0"/>
              <a:t>“Ultimately, even experiencing the </a:t>
            </a:r>
            <a:r>
              <a:rPr lang="en-GB" dirty="0" smtClean="0">
                <a:solidFill>
                  <a:srgbClr val="FF0000"/>
                </a:solidFill>
              </a:rPr>
              <a:t>harrowing </a:t>
            </a:r>
            <a:r>
              <a:rPr lang="en-GB" dirty="0" smtClean="0"/>
              <a:t>transformations in Lanyon and Jekyll earlier in the book cannot prepare us for the highly dramatic one described physically in Chapter 8.  Through this climatic moment in the book, Stevenson’s </a:t>
            </a:r>
            <a:r>
              <a:rPr lang="en-GB" dirty="0" smtClean="0">
                <a:solidFill>
                  <a:srgbClr val="FF0000"/>
                </a:solidFill>
              </a:rPr>
              <a:t>vivid</a:t>
            </a:r>
            <a:r>
              <a:rPr lang="en-GB" dirty="0" smtClean="0"/>
              <a:t> prose acts as a dire warning of the fearful consequences of playing God with the human condition. This, perhaps could be even more </a:t>
            </a:r>
            <a:r>
              <a:rPr lang="en-GB" dirty="0" smtClean="0">
                <a:solidFill>
                  <a:srgbClr val="FF0000"/>
                </a:solidFill>
              </a:rPr>
              <a:t>chilling to a Victorian audience </a:t>
            </a:r>
            <a:r>
              <a:rPr lang="en-GB" dirty="0" smtClean="0"/>
              <a:t>that stood on the threshold of new ventures into science, medicine, and the exploration of the human mind.</a:t>
            </a:r>
            <a:endParaRPr lang="en-GB" dirty="0"/>
          </a:p>
          <a:p>
            <a:pPr marL="118872" indent="0">
              <a:buNone/>
            </a:pPr>
            <a:endParaRPr lang="en-GB" dirty="0"/>
          </a:p>
        </p:txBody>
      </p:sp>
    </p:spTree>
    <p:extLst>
      <p:ext uri="{BB962C8B-B14F-4D97-AF65-F5344CB8AC3E}">
        <p14:creationId xmlns:p14="http://schemas.microsoft.com/office/powerpoint/2010/main" val="335267070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395536"/>
            <a:ext cx="8077200" cy="1673352"/>
          </a:xfrm>
        </p:spPr>
        <p:txBody>
          <a:bodyPr>
            <a:noAutofit/>
          </a:bodyPr>
          <a:lstStyle/>
          <a:p>
            <a:r>
              <a:rPr lang="en-GB" sz="40000" dirty="0" smtClean="0"/>
              <a:t>5</a:t>
            </a:r>
            <a:endParaRPr lang="en-GB" sz="40000" dirty="0"/>
          </a:p>
        </p:txBody>
      </p:sp>
      <p:sp>
        <p:nvSpPr>
          <p:cNvPr id="3" name="Subtitle 2"/>
          <p:cNvSpPr>
            <a:spLocks noGrp="1"/>
          </p:cNvSpPr>
          <p:nvPr>
            <p:ph type="subTitle" idx="1"/>
          </p:nvPr>
        </p:nvSpPr>
        <p:spPr>
          <a:xfrm>
            <a:off x="827584" y="2060848"/>
            <a:ext cx="8077200" cy="1499616"/>
          </a:xfrm>
        </p:spPr>
        <p:txBody>
          <a:bodyPr>
            <a:noAutofit/>
          </a:bodyPr>
          <a:lstStyle/>
          <a:p>
            <a:pPr algn="r"/>
            <a:r>
              <a:rPr lang="en-GB" sz="8800" b="1" dirty="0" smtClean="0"/>
              <a:t>Lit Paper 1</a:t>
            </a:r>
          </a:p>
          <a:p>
            <a:pPr algn="r"/>
            <a:r>
              <a:rPr lang="en-GB" sz="8800" b="1" dirty="0" smtClean="0"/>
              <a:t>Exam Hacks</a:t>
            </a:r>
            <a:endParaRPr lang="en-GB" sz="8800" b="1" dirty="0"/>
          </a:p>
        </p:txBody>
      </p:sp>
    </p:spTree>
    <p:extLst>
      <p:ext uri="{BB962C8B-B14F-4D97-AF65-F5344CB8AC3E}">
        <p14:creationId xmlns:p14="http://schemas.microsoft.com/office/powerpoint/2010/main" val="17928855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dirty="0" smtClean="0"/>
              <a:t>1. </a:t>
            </a:r>
            <a:r>
              <a:rPr lang="en-GB" sz="3600" dirty="0" smtClean="0"/>
              <a:t>Work ‘judgment adjectives’ into the first three words of your intro and conclusion</a:t>
            </a:r>
            <a:endParaRPr lang="en-GB" sz="3600" dirty="0"/>
          </a:p>
        </p:txBody>
      </p:sp>
      <p:sp>
        <p:nvSpPr>
          <p:cNvPr id="7" name="Content Placeholder 6"/>
          <p:cNvSpPr>
            <a:spLocks noGrp="1"/>
          </p:cNvSpPr>
          <p:nvPr>
            <p:ph idx="1"/>
          </p:nvPr>
        </p:nvSpPr>
        <p:spPr/>
        <p:txBody>
          <a:bodyPr/>
          <a:lstStyle/>
          <a:p>
            <a:r>
              <a:rPr lang="en-GB" dirty="0" smtClean="0"/>
              <a:t>Instead of writing ‘This extract’, write ‘This </a:t>
            </a:r>
            <a:r>
              <a:rPr lang="en-GB" i="1" dirty="0" smtClean="0"/>
              <a:t>thrilling </a:t>
            </a:r>
            <a:r>
              <a:rPr lang="en-GB" dirty="0" smtClean="0"/>
              <a:t>extract’ </a:t>
            </a:r>
          </a:p>
          <a:p>
            <a:r>
              <a:rPr lang="en-GB" dirty="0" smtClean="0"/>
              <a:t>Instead of writing ‘In conclusion’, write ‘The fascinating theme  / character of …’</a:t>
            </a:r>
          </a:p>
          <a:p>
            <a:r>
              <a:rPr lang="en-GB" dirty="0" smtClean="0"/>
              <a:t>Think of appropriate judgement adjectives for </a:t>
            </a:r>
            <a:r>
              <a:rPr lang="en-GB" i="1" dirty="0" smtClean="0"/>
              <a:t>Macbeth: haunting / harrowing / exciting / gripping / dynamic / heart-stopping / gruelling / tragic, </a:t>
            </a:r>
            <a:r>
              <a:rPr lang="en-GB" dirty="0" smtClean="0"/>
              <a:t>etc.</a:t>
            </a:r>
            <a:endParaRPr lang="en-GB" dirty="0"/>
          </a:p>
        </p:txBody>
      </p:sp>
    </p:spTree>
    <p:extLst>
      <p:ext uri="{BB962C8B-B14F-4D97-AF65-F5344CB8AC3E}">
        <p14:creationId xmlns:p14="http://schemas.microsoft.com/office/powerpoint/2010/main" val="272728391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dirty="0"/>
              <a:t>2</a:t>
            </a:r>
            <a:r>
              <a:rPr lang="en-GB" dirty="0" smtClean="0"/>
              <a:t>. </a:t>
            </a:r>
            <a:r>
              <a:rPr lang="en-GB" sz="3600" dirty="0" smtClean="0"/>
              <a:t>Think ‘rule of three’ for context</a:t>
            </a:r>
            <a:endParaRPr lang="en-GB" sz="3600" dirty="0"/>
          </a:p>
        </p:txBody>
      </p:sp>
      <p:sp>
        <p:nvSpPr>
          <p:cNvPr id="7" name="Content Placeholder 6"/>
          <p:cNvSpPr>
            <a:spLocks noGrp="1"/>
          </p:cNvSpPr>
          <p:nvPr>
            <p:ph idx="1"/>
          </p:nvPr>
        </p:nvSpPr>
        <p:spPr/>
        <p:txBody>
          <a:bodyPr/>
          <a:lstStyle/>
          <a:p>
            <a:pPr marL="118872" indent="0">
              <a:buNone/>
            </a:pPr>
            <a:r>
              <a:rPr lang="en-GB" dirty="0" smtClean="0"/>
              <a:t>Work a contextual reference into:</a:t>
            </a:r>
          </a:p>
          <a:p>
            <a:pPr marL="118872" indent="0">
              <a:buNone/>
            </a:pPr>
            <a:endParaRPr lang="en-GB" dirty="0" smtClean="0"/>
          </a:p>
          <a:p>
            <a:r>
              <a:rPr lang="en-GB" i="1" dirty="0"/>
              <a:t>y</a:t>
            </a:r>
            <a:r>
              <a:rPr lang="en-GB" i="1" dirty="0" smtClean="0"/>
              <a:t>our introduction</a:t>
            </a:r>
          </a:p>
          <a:p>
            <a:r>
              <a:rPr lang="en-GB" i="1" dirty="0"/>
              <a:t>y</a:t>
            </a:r>
            <a:r>
              <a:rPr lang="en-GB" i="1" dirty="0" smtClean="0"/>
              <a:t>our extract focus</a:t>
            </a:r>
          </a:p>
          <a:p>
            <a:r>
              <a:rPr lang="en-GB" i="1" dirty="0"/>
              <a:t>y</a:t>
            </a:r>
            <a:r>
              <a:rPr lang="en-GB" i="1" dirty="0" smtClean="0"/>
              <a:t>our conclusion</a:t>
            </a:r>
          </a:p>
          <a:p>
            <a:pPr marL="118872" indent="0">
              <a:buNone/>
            </a:pPr>
            <a:endParaRPr lang="en-GB" dirty="0"/>
          </a:p>
          <a:p>
            <a:pPr marL="118872" indent="0">
              <a:buNone/>
            </a:pPr>
            <a:r>
              <a:rPr lang="en-GB" dirty="0"/>
              <a:t>T</a:t>
            </a:r>
            <a:r>
              <a:rPr lang="en-GB" dirty="0" smtClean="0"/>
              <a:t>hink about how these will be relevant to the question focus </a:t>
            </a:r>
            <a:r>
              <a:rPr lang="en-GB" i="1" dirty="0" smtClean="0"/>
              <a:t>before </a:t>
            </a:r>
            <a:r>
              <a:rPr lang="en-GB" dirty="0" smtClean="0"/>
              <a:t>you start writing the essay</a:t>
            </a:r>
            <a:endParaRPr lang="en-GB" dirty="0"/>
          </a:p>
        </p:txBody>
      </p:sp>
    </p:spTree>
    <p:extLst>
      <p:ext uri="{BB962C8B-B14F-4D97-AF65-F5344CB8AC3E}">
        <p14:creationId xmlns:p14="http://schemas.microsoft.com/office/powerpoint/2010/main" val="38478903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dirty="0" smtClean="0"/>
              <a:t>3. </a:t>
            </a:r>
            <a:r>
              <a:rPr lang="en-GB" sz="3600" dirty="0" smtClean="0"/>
              <a:t>Double Up for Context!</a:t>
            </a:r>
            <a:endParaRPr lang="en-GB" sz="3600" dirty="0"/>
          </a:p>
        </p:txBody>
      </p:sp>
      <p:sp>
        <p:nvSpPr>
          <p:cNvPr id="7" name="Content Placeholder 6"/>
          <p:cNvSpPr>
            <a:spLocks noGrp="1"/>
          </p:cNvSpPr>
          <p:nvPr>
            <p:ph idx="1"/>
          </p:nvPr>
        </p:nvSpPr>
        <p:spPr/>
        <p:txBody>
          <a:bodyPr>
            <a:normAutofit/>
          </a:bodyPr>
          <a:lstStyle/>
          <a:p>
            <a:pPr marL="118872" indent="0">
              <a:buNone/>
            </a:pPr>
            <a:r>
              <a:rPr lang="en-GB" dirty="0" smtClean="0"/>
              <a:t>Whenever considering audience reaction, double up your point to explore how a </a:t>
            </a:r>
            <a:r>
              <a:rPr lang="en-GB" b="1" dirty="0" smtClean="0"/>
              <a:t>Jacobean / Victorian</a:t>
            </a:r>
            <a:r>
              <a:rPr lang="en-GB" dirty="0" smtClean="0"/>
              <a:t> audience might see things differently in terms of:</a:t>
            </a:r>
          </a:p>
          <a:p>
            <a:pPr marL="118872" indent="0">
              <a:buNone/>
            </a:pPr>
            <a:endParaRPr lang="en-GB" dirty="0" smtClean="0"/>
          </a:p>
          <a:p>
            <a:r>
              <a:rPr lang="en-GB" dirty="0" smtClean="0"/>
              <a:t>Their attitude to a monarch</a:t>
            </a:r>
          </a:p>
          <a:p>
            <a:r>
              <a:rPr lang="en-GB" dirty="0" smtClean="0"/>
              <a:t>Religious and superstitious beliefs</a:t>
            </a:r>
          </a:p>
          <a:p>
            <a:r>
              <a:rPr lang="en-GB" dirty="0" smtClean="0"/>
              <a:t>Attitudes towards a woman’s role</a:t>
            </a:r>
          </a:p>
          <a:p>
            <a:endParaRPr lang="en-GB" dirty="0"/>
          </a:p>
          <a:p>
            <a:endParaRPr lang="en-GB" dirty="0" smtClean="0"/>
          </a:p>
        </p:txBody>
      </p:sp>
    </p:spTree>
    <p:extLst>
      <p:ext uri="{BB962C8B-B14F-4D97-AF65-F5344CB8AC3E}">
        <p14:creationId xmlns:p14="http://schemas.microsoft.com/office/powerpoint/2010/main" val="150630773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dirty="0" smtClean="0"/>
              <a:t>4. </a:t>
            </a:r>
            <a:r>
              <a:rPr lang="en-GB" sz="3600" dirty="0" smtClean="0"/>
              <a:t>Substitute! </a:t>
            </a:r>
            <a:r>
              <a:rPr lang="en-GB" sz="3600" i="1" dirty="0" smtClean="0"/>
              <a:t>Names for quotations</a:t>
            </a:r>
            <a:endParaRPr lang="en-GB" sz="3600" dirty="0"/>
          </a:p>
        </p:txBody>
      </p:sp>
      <p:sp>
        <p:nvSpPr>
          <p:cNvPr id="7" name="Content Placeholder 6"/>
          <p:cNvSpPr>
            <a:spLocks noGrp="1"/>
          </p:cNvSpPr>
          <p:nvPr>
            <p:ph idx="1"/>
          </p:nvPr>
        </p:nvSpPr>
        <p:spPr/>
        <p:txBody>
          <a:bodyPr/>
          <a:lstStyle/>
          <a:p>
            <a:pPr marL="118872" indent="0">
              <a:buNone/>
            </a:pPr>
            <a:r>
              <a:rPr lang="en-GB" dirty="0" smtClean="0"/>
              <a:t>Instead of ‘Macbeth’, write ‘brave Macbeth’ / ‘king hereafter’ / ‘abhorred tyrant’ / ‘hell-hound’/ ‘butcher’</a:t>
            </a:r>
          </a:p>
          <a:p>
            <a:pPr marL="118872" indent="0">
              <a:buNone/>
            </a:pPr>
            <a:endParaRPr lang="en-GB" dirty="0"/>
          </a:p>
          <a:p>
            <a:pPr marL="118872" indent="0">
              <a:buNone/>
            </a:pPr>
            <a:r>
              <a:rPr lang="en-GB" dirty="0" smtClean="0"/>
              <a:t>Instead of ‘Lady Macbeth’, write ‘honoured hostess’ /  ‘dearest chuck’ / ‘fiend-like queen’</a:t>
            </a:r>
          </a:p>
          <a:p>
            <a:pPr marL="118872" indent="0">
              <a:buNone/>
            </a:pPr>
            <a:endParaRPr lang="en-GB" dirty="0"/>
          </a:p>
          <a:p>
            <a:pPr marL="118872" indent="0">
              <a:buNone/>
            </a:pPr>
            <a:r>
              <a:rPr lang="en-GB" dirty="0" smtClean="0"/>
              <a:t>Instead of ‘witches’, write ‘midnight hags’!</a:t>
            </a:r>
          </a:p>
        </p:txBody>
      </p:sp>
    </p:spTree>
    <p:extLst>
      <p:ext uri="{BB962C8B-B14F-4D97-AF65-F5344CB8AC3E}">
        <p14:creationId xmlns:p14="http://schemas.microsoft.com/office/powerpoint/2010/main" val="232980294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dirty="0"/>
              <a:t>5</a:t>
            </a:r>
            <a:r>
              <a:rPr lang="en-GB" dirty="0" smtClean="0"/>
              <a:t>. </a:t>
            </a:r>
            <a:r>
              <a:rPr lang="en-GB" sz="3600" dirty="0" smtClean="0"/>
              <a:t>Show your examiner signposts!</a:t>
            </a:r>
            <a:endParaRPr lang="en-GB" sz="3600" dirty="0"/>
          </a:p>
        </p:txBody>
      </p:sp>
      <p:sp>
        <p:nvSpPr>
          <p:cNvPr id="7" name="Content Placeholder 6"/>
          <p:cNvSpPr>
            <a:spLocks noGrp="1"/>
          </p:cNvSpPr>
          <p:nvPr>
            <p:ph idx="1"/>
          </p:nvPr>
        </p:nvSpPr>
        <p:spPr/>
        <p:txBody>
          <a:bodyPr/>
          <a:lstStyle/>
          <a:p>
            <a:r>
              <a:rPr lang="en-GB" dirty="0" smtClean="0"/>
              <a:t>When writing about </a:t>
            </a:r>
            <a:r>
              <a:rPr lang="en-GB" b="1" dirty="0" smtClean="0">
                <a:solidFill>
                  <a:srgbClr val="FF0000"/>
                </a:solidFill>
              </a:rPr>
              <a:t>LANGUAGE</a:t>
            </a:r>
            <a:r>
              <a:rPr lang="en-GB" dirty="0" smtClean="0"/>
              <a:t> and </a:t>
            </a:r>
            <a:r>
              <a:rPr lang="en-GB" b="1" dirty="0" smtClean="0">
                <a:solidFill>
                  <a:srgbClr val="FF0000"/>
                </a:solidFill>
              </a:rPr>
              <a:t>STRUCTURE</a:t>
            </a:r>
            <a:r>
              <a:rPr lang="en-GB" dirty="0" smtClean="0"/>
              <a:t>, use the words </a:t>
            </a:r>
            <a:r>
              <a:rPr lang="en-GB" i="1" dirty="0" smtClean="0"/>
              <a:t>language</a:t>
            </a:r>
            <a:r>
              <a:rPr lang="en-GB" dirty="0" smtClean="0"/>
              <a:t> and </a:t>
            </a:r>
            <a:r>
              <a:rPr lang="en-GB" i="1" dirty="0" smtClean="0"/>
              <a:t>structure</a:t>
            </a:r>
            <a:r>
              <a:rPr lang="en-GB" dirty="0" smtClean="0"/>
              <a:t>!</a:t>
            </a:r>
          </a:p>
          <a:p>
            <a:r>
              <a:rPr lang="en-GB" dirty="0" smtClean="0"/>
              <a:t>Work in the terminology – but work it in well!</a:t>
            </a:r>
          </a:p>
          <a:p>
            <a:r>
              <a:rPr lang="en-GB" dirty="0" smtClean="0"/>
              <a:t>Make sure that you refer to it being a </a:t>
            </a:r>
            <a:r>
              <a:rPr lang="en-GB" b="1" dirty="0" smtClean="0">
                <a:solidFill>
                  <a:srgbClr val="FF0000"/>
                </a:solidFill>
              </a:rPr>
              <a:t>PLAY / NOVEL(LA)</a:t>
            </a:r>
            <a:r>
              <a:rPr lang="en-GB" dirty="0" smtClean="0"/>
              <a:t> that is watched / read by </a:t>
            </a:r>
            <a:r>
              <a:rPr lang="en-GB" b="1" dirty="0" smtClean="0">
                <a:solidFill>
                  <a:srgbClr val="FF0000"/>
                </a:solidFill>
              </a:rPr>
              <a:t>AN AUIDIENCE / READER at</a:t>
            </a:r>
            <a:r>
              <a:rPr lang="en-GB" dirty="0" smtClean="0"/>
              <a:t> least once!</a:t>
            </a:r>
          </a:p>
          <a:p>
            <a:r>
              <a:rPr lang="en-GB" dirty="0" smtClean="0"/>
              <a:t>Make sure that you mentioned </a:t>
            </a:r>
            <a:r>
              <a:rPr lang="en-GB" b="1" dirty="0" smtClean="0">
                <a:solidFill>
                  <a:srgbClr val="FF0000"/>
                </a:solidFill>
              </a:rPr>
              <a:t>the writer’s</a:t>
            </a:r>
            <a:r>
              <a:rPr lang="en-GB" dirty="0" smtClean="0"/>
              <a:t> name in the intro / conclusion</a:t>
            </a:r>
          </a:p>
        </p:txBody>
      </p:sp>
    </p:spTree>
    <p:extLst>
      <p:ext uri="{BB962C8B-B14F-4D97-AF65-F5344CB8AC3E}">
        <p14:creationId xmlns:p14="http://schemas.microsoft.com/office/powerpoint/2010/main" val="9385049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152400"/>
            <a:ext cx="8363272" cy="828328"/>
          </a:xfrm>
        </p:spPr>
        <p:txBody>
          <a:bodyPr/>
          <a:lstStyle/>
          <a:p>
            <a:r>
              <a:rPr lang="en-GB" dirty="0" smtClean="0"/>
              <a:t>A typical question:</a:t>
            </a:r>
            <a:endParaRPr lang="en-GB" dirty="0"/>
          </a:p>
        </p:txBody>
      </p:sp>
      <p:sp>
        <p:nvSpPr>
          <p:cNvPr id="5" name="Vertical Text Placeholder 4"/>
          <p:cNvSpPr>
            <a:spLocks noGrp="1"/>
          </p:cNvSpPr>
          <p:nvPr>
            <p:ph type="body" orient="vert" idx="1"/>
          </p:nvPr>
        </p:nvSpPr>
        <p:spPr/>
        <p:txBody>
          <a:bodyPr/>
          <a:lstStyle/>
          <a:p>
            <a:endParaRPr lang="en-GB"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956" t="75791" r="19374" b="3636"/>
          <a:stretch/>
        </p:blipFill>
        <p:spPr bwMode="auto">
          <a:xfrm>
            <a:off x="1547664" y="5268051"/>
            <a:ext cx="5616624" cy="15899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956" t="13390" r="19374" b="34801"/>
          <a:stretch/>
        </p:blipFill>
        <p:spPr bwMode="auto">
          <a:xfrm>
            <a:off x="107504" y="964978"/>
            <a:ext cx="6051348" cy="43137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74055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answer must include:</a:t>
            </a:r>
            <a:endParaRPr lang="en-GB" dirty="0"/>
          </a:p>
        </p:txBody>
      </p:sp>
      <p:sp>
        <p:nvSpPr>
          <p:cNvPr id="3" name="Vertical Text Placeholder 2"/>
          <p:cNvSpPr>
            <a:spLocks noGrp="1"/>
          </p:cNvSpPr>
          <p:nvPr>
            <p:ph type="body" orient="vert" idx="1"/>
          </p:nvPr>
        </p:nvSpPr>
        <p:spPr/>
        <p:txBody>
          <a:bodyPr/>
          <a:lstStyle/>
          <a:p>
            <a:endParaRPr lang="en-GB"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8769" t="44284" r="40923" b="35735"/>
          <a:stretch/>
        </p:blipFill>
        <p:spPr bwMode="auto">
          <a:xfrm>
            <a:off x="107503" y="1624820"/>
            <a:ext cx="8266869" cy="24522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2005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Breakdown: </a:t>
            </a:r>
            <a:r>
              <a:rPr lang="en-GB" i="1" dirty="0" smtClean="0"/>
              <a:t>context</a:t>
            </a:r>
            <a:endParaRPr lang="en-GB" dirty="0"/>
          </a:p>
        </p:txBody>
      </p:sp>
      <p:sp>
        <p:nvSpPr>
          <p:cNvPr id="3" name="Vertical Text Placeholder 2"/>
          <p:cNvSpPr>
            <a:spLocks noGrp="1"/>
          </p:cNvSpPr>
          <p:nvPr>
            <p:ph type="body" orient="vert" idx="1"/>
          </p:nvPr>
        </p:nvSpPr>
        <p:spPr/>
        <p:txBody>
          <a:bodyPr/>
          <a:lstStyle/>
          <a:p>
            <a:endParaRPr lang="en-GB" dirty="0"/>
          </a:p>
        </p:txBody>
      </p:sp>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3125" t="29417" r="6250" b="18241"/>
          <a:stretch/>
        </p:blipFill>
        <p:spPr bwMode="auto">
          <a:xfrm>
            <a:off x="0" y="1340768"/>
            <a:ext cx="7452320" cy="54777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05003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Breakdown: language</a:t>
            </a:r>
            <a:r>
              <a:rPr lang="en-GB" i="1" dirty="0" smtClean="0"/>
              <a:t>  / dramatic</a:t>
            </a:r>
            <a:endParaRPr lang="en-GB" dirty="0"/>
          </a:p>
        </p:txBody>
      </p:sp>
      <p:sp>
        <p:nvSpPr>
          <p:cNvPr id="3" name="Vertical Text Placeholder 2"/>
          <p:cNvSpPr>
            <a:spLocks noGrp="1"/>
          </p:cNvSpPr>
          <p:nvPr>
            <p:ph type="body" orient="vert" idx="1"/>
          </p:nvPr>
        </p:nvSpPr>
        <p:spPr/>
        <p:txBody>
          <a:bodyPr/>
          <a:lstStyle/>
          <a:p>
            <a:endParaRPr lang="en-GB" dirty="0"/>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1831" t="35489" r="6093" b="20062"/>
          <a:stretch/>
        </p:blipFill>
        <p:spPr bwMode="auto">
          <a:xfrm>
            <a:off x="251520" y="1700808"/>
            <a:ext cx="4602252" cy="34563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50866" t="44370" r="10336" b="13635"/>
          <a:stretch/>
        </p:blipFill>
        <p:spPr bwMode="auto">
          <a:xfrm>
            <a:off x="4656406" y="2708920"/>
            <a:ext cx="4491630" cy="34563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8065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Possible </a:t>
            </a:r>
            <a:r>
              <a:rPr lang="en-GB" i="1" dirty="0" smtClean="0"/>
              <a:t>THEMES</a:t>
            </a:r>
            <a:endParaRPr lang="en-GB" dirty="0"/>
          </a:p>
        </p:txBody>
      </p:sp>
      <p:sp>
        <p:nvSpPr>
          <p:cNvPr id="3" name="Vertical Text Placeholder 2"/>
          <p:cNvSpPr>
            <a:spLocks noGrp="1"/>
          </p:cNvSpPr>
          <p:nvPr>
            <p:ph type="body" orient="vert" idx="1"/>
          </p:nvPr>
        </p:nvSpPr>
        <p:spPr>
          <a:xfrm rot="16200000">
            <a:off x="1357013" y="739332"/>
            <a:ext cx="6501986" cy="8424940"/>
          </a:xfrm>
        </p:spPr>
        <p:txBody>
          <a:bodyPr/>
          <a:lstStyle/>
          <a:p>
            <a:r>
              <a:rPr lang="en-GB" dirty="0" smtClean="0"/>
              <a:t>The Supernatural</a:t>
            </a:r>
          </a:p>
          <a:p>
            <a:r>
              <a:rPr lang="en-GB" dirty="0" smtClean="0"/>
              <a:t>Appearance and Reality</a:t>
            </a:r>
          </a:p>
          <a:p>
            <a:r>
              <a:rPr lang="en-GB" dirty="0" smtClean="0"/>
              <a:t>Ambition / Corruption / Power</a:t>
            </a:r>
          </a:p>
          <a:p>
            <a:r>
              <a:rPr lang="en-GB" dirty="0" smtClean="0"/>
              <a:t>Good vs Evil</a:t>
            </a:r>
          </a:p>
          <a:p>
            <a:r>
              <a:rPr lang="en-GB" dirty="0" smtClean="0"/>
              <a:t>Violence</a:t>
            </a:r>
          </a:p>
          <a:p>
            <a:r>
              <a:rPr lang="en-GB" dirty="0" smtClean="0"/>
              <a:t>Fate</a:t>
            </a:r>
          </a:p>
          <a:p>
            <a:r>
              <a:rPr lang="en-GB" dirty="0" smtClean="0"/>
              <a:t>Madness</a:t>
            </a:r>
          </a:p>
          <a:p>
            <a:r>
              <a:rPr lang="en-GB" dirty="0" smtClean="0"/>
              <a:t>Loyalty</a:t>
            </a:r>
          </a:p>
          <a:p>
            <a:pPr marL="118872" indent="0">
              <a:buNone/>
            </a:pPr>
            <a:endParaRPr lang="en-GB" dirty="0" smtClean="0"/>
          </a:p>
          <a:p>
            <a:endParaRPr lang="en-GB" dirty="0"/>
          </a:p>
        </p:txBody>
      </p:sp>
    </p:spTree>
    <p:extLst>
      <p:ext uri="{BB962C8B-B14F-4D97-AF65-F5344CB8AC3E}">
        <p14:creationId xmlns:p14="http://schemas.microsoft.com/office/powerpoint/2010/main" val="33269414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231</TotalTime>
  <Words>3050</Words>
  <Application>Microsoft Office PowerPoint</Application>
  <PresentationFormat>On-screen Show (4:3)</PresentationFormat>
  <Paragraphs>228</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Module</vt:lpstr>
      <vt:lpstr>AQA English Lit Paper 1</vt:lpstr>
      <vt:lpstr>Paper 1 comprises of:</vt:lpstr>
      <vt:lpstr>‘Macbeth’</vt:lpstr>
      <vt:lpstr>PowerPoint Presentation</vt:lpstr>
      <vt:lpstr>A typical question:</vt:lpstr>
      <vt:lpstr>Your answer must include:</vt:lpstr>
      <vt:lpstr>Breakdown: context</vt:lpstr>
      <vt:lpstr>Breakdown: language  / dramatic</vt:lpstr>
      <vt:lpstr>Possible THEMES</vt:lpstr>
      <vt:lpstr>Major CHARACTERS</vt:lpstr>
      <vt:lpstr>Suggested structure with examples</vt:lpstr>
      <vt:lpstr>The 5-part essay – keep your eye on the main theme!</vt:lpstr>
      <vt:lpstr>1. Introduction</vt:lpstr>
      <vt:lpstr>1. Introduction</vt:lpstr>
      <vt:lpstr>Section 2: The Build-Up (if relevant)</vt:lpstr>
      <vt:lpstr>Section 3: EXTRACT focus</vt:lpstr>
      <vt:lpstr>PowerPoint Presentation</vt:lpstr>
      <vt:lpstr>Section 3: EXTRACT focus</vt:lpstr>
      <vt:lpstr>Section 4: The Aftermath</vt:lpstr>
      <vt:lpstr>Section 5: Conclusion</vt:lpstr>
      <vt:lpstr>Section 5: Conclusion</vt:lpstr>
      <vt:lpstr>think backwards  - essay structure </vt:lpstr>
      <vt:lpstr>PowerPoint Presentation</vt:lpstr>
      <vt:lpstr>PowerPoint Presentation</vt:lpstr>
      <vt:lpstr>‘The Strange Case of Dr Jekyll and Mr Hyde’</vt:lpstr>
      <vt:lpstr>PowerPoint Presentation</vt:lpstr>
      <vt:lpstr>Context</vt:lpstr>
      <vt:lpstr>Themes</vt:lpstr>
      <vt:lpstr>Language / Terminology</vt:lpstr>
      <vt:lpstr>A typical question:</vt:lpstr>
      <vt:lpstr>PowerPoint Presentation</vt:lpstr>
      <vt:lpstr>The 5-part essay – keep your eye on the main theme!</vt:lpstr>
      <vt:lpstr>1. Introduction</vt:lpstr>
      <vt:lpstr>1. Introduction</vt:lpstr>
      <vt:lpstr>Section 2: The Build-Up (if relevant)</vt:lpstr>
      <vt:lpstr>Section 2: The Build-Up (if relevant)</vt:lpstr>
      <vt:lpstr>Section 3: EXTRACT focus</vt:lpstr>
      <vt:lpstr>PowerPoint Presentation</vt:lpstr>
      <vt:lpstr>Section 3: EXTRACT focus</vt:lpstr>
      <vt:lpstr>Section 4: The Aftermath</vt:lpstr>
      <vt:lpstr>Section 4: The Aftermath</vt:lpstr>
      <vt:lpstr>Section 5: Conclusion</vt:lpstr>
      <vt:lpstr>Section 5: Conclusion</vt:lpstr>
      <vt:lpstr>5</vt:lpstr>
      <vt:lpstr>1. Work ‘judgment adjectives’ into the first three words of your intro and conclusion</vt:lpstr>
      <vt:lpstr>2. Think ‘rule of three’ for context</vt:lpstr>
      <vt:lpstr>3. Double Up for Context!</vt:lpstr>
      <vt:lpstr>4. Substitute! Names for quotations</vt:lpstr>
      <vt:lpstr>5. Show your examiner signposts!</vt:lpstr>
    </vt:vector>
  </TitlesOfParts>
  <Company>Bishop Wordsworth's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AQA English Lit Paper 1</dc:title>
  <dc:creator>setup-Software Setup Account</dc:creator>
  <cp:lastModifiedBy>Software Setup Account</cp:lastModifiedBy>
  <cp:revision>18</cp:revision>
  <dcterms:created xsi:type="dcterms:W3CDTF">2017-05-10T09:01:49Z</dcterms:created>
  <dcterms:modified xsi:type="dcterms:W3CDTF">2019-05-15T08:32:00Z</dcterms:modified>
</cp:coreProperties>
</file>