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25" r:id="rId2"/>
    <p:sldId id="257" r:id="rId3"/>
    <p:sldId id="324" r:id="rId4"/>
    <p:sldId id="275" r:id="rId5"/>
    <p:sldId id="276" r:id="rId6"/>
    <p:sldId id="281" r:id="rId7"/>
    <p:sldId id="282" r:id="rId8"/>
    <p:sldId id="280" r:id="rId9"/>
    <p:sldId id="277" r:id="rId10"/>
    <p:sldId id="279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5" r:id="rId21"/>
    <p:sldId id="296" r:id="rId22"/>
    <p:sldId id="297" r:id="rId23"/>
    <p:sldId id="298" r:id="rId24"/>
    <p:sldId id="323" r:id="rId25"/>
    <p:sldId id="326" r:id="rId26"/>
    <p:sldId id="327" r:id="rId27"/>
    <p:sldId id="328" r:id="rId28"/>
    <p:sldId id="329" r:id="rId29"/>
    <p:sldId id="330" r:id="rId30"/>
    <p:sldId id="307" r:id="rId31"/>
    <p:sldId id="308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06" r:id="rId47"/>
    <p:sldId id="305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313-13DB-4570-B4F1-4D88AB8B60E5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660BA-D12A-4667-A6B2-F8B348172A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4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8EE2-C3AB-4170-ADCC-1B28C6F32379}" type="datetimeFigureOut">
              <a:rPr lang="en-GB" smtClean="0"/>
              <a:pPr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0B2E1-DECB-48DA-9600-B5399BEC38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education/clips/z3rjxnb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mmar.about.com/od/rs/g/syllableterm.htm" TargetMode="External"/><Relationship Id="rId2" Type="http://schemas.openxmlformats.org/officeDocument/2006/relationships/hyperlink" Target="http://shakespeare.about.com/od/shakespeareslanguage/a/i_pentameter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ammar.about.com/od/pq/g/proseterm.htm" TargetMode="External"/><Relationship Id="rId4" Type="http://schemas.openxmlformats.org/officeDocument/2006/relationships/hyperlink" Target="http://ancienthistory.about.com/od/iterms/g/iambicpentamete.htm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Correct five sentences from section A and five from section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7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1428750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>
                <a:latin typeface="Bookman Old Style" pitchFamily="18" charset="0"/>
              </a:rPr>
              <a:t>KING HENRY V:</a:t>
            </a:r>
            <a:br>
              <a:rPr lang="en-GB" sz="2400">
                <a:latin typeface="Bookman Old Style" pitchFamily="18" charset="0"/>
              </a:rPr>
            </a:br>
            <a:r>
              <a:rPr lang="en-GB" sz="2400">
                <a:latin typeface="Bookman Old Style" pitchFamily="18" charset="0"/>
              </a:rPr>
              <a:t>Once more unto the breach, dear friends, once more;</a:t>
            </a:r>
            <a:br>
              <a:rPr lang="en-GB" sz="2400">
                <a:latin typeface="Bookman Old Style" pitchFamily="18" charset="0"/>
              </a:rPr>
            </a:br>
            <a:r>
              <a:rPr lang="en-GB" sz="2400">
                <a:latin typeface="Bookman Old Style" pitchFamily="18" charset="0"/>
              </a:rPr>
              <a:t>Or close the wall up with our English dead.</a:t>
            </a:r>
            <a:br>
              <a:rPr lang="en-GB" sz="2400">
                <a:latin typeface="Bookman Old Style" pitchFamily="18" charset="0"/>
              </a:rPr>
            </a:br>
            <a:endParaRPr lang="en-GB" sz="2400"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8" y="4000500"/>
            <a:ext cx="49291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Bookman Old Style" pitchFamily="18" charset="0"/>
              </a:rPr>
              <a:t>Write this phrase down in your books.</a:t>
            </a:r>
          </a:p>
          <a:p>
            <a:endParaRPr lang="en-GB">
              <a:latin typeface="Bookman Old Style" pitchFamily="18" charset="0"/>
            </a:endParaRPr>
          </a:p>
          <a:p>
            <a:r>
              <a:rPr lang="en-GB">
                <a:latin typeface="Bookman Old Style" pitchFamily="18" charset="0"/>
              </a:rPr>
              <a:t>Draw a little line underneath the parts of the lines that you would stress. How many are there per line?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l="31641" t="16875" r="33203" b="13750"/>
          <a:stretch>
            <a:fillRect/>
          </a:stretch>
        </p:blipFill>
        <p:spPr bwMode="auto">
          <a:xfrm>
            <a:off x="5715000" y="3243263"/>
            <a:ext cx="2714625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SMARTInkShape-Group1"/>
          <p:cNvGrpSpPr/>
          <p:nvPr/>
        </p:nvGrpSpPr>
        <p:grpSpPr>
          <a:xfrm>
            <a:off x="2116336" y="1580555"/>
            <a:ext cx="973337" cy="1009044"/>
            <a:chOff x="2116336" y="1580555"/>
            <a:chExt cx="973337" cy="1009044"/>
          </a:xfrm>
        </p:grpSpPr>
        <p:sp>
          <p:nvSpPr>
            <p:cNvPr id="2" name="SMARTInkShape-1"/>
            <p:cNvSpPr/>
            <p:nvPr/>
          </p:nvSpPr>
          <p:spPr>
            <a:xfrm>
              <a:off x="2116336" y="1580555"/>
              <a:ext cx="419696" cy="1009044"/>
            </a:xfrm>
            <a:custGeom>
              <a:avLst/>
              <a:gdLst/>
              <a:ahLst/>
              <a:cxnLst/>
              <a:rect l="0" t="0" r="0" b="0"/>
              <a:pathLst>
                <a:path w="419696" h="1009044">
                  <a:moveTo>
                    <a:pt x="419695" y="0"/>
                  </a:moveTo>
                  <a:lnTo>
                    <a:pt x="419695" y="7688"/>
                  </a:lnTo>
                  <a:lnTo>
                    <a:pt x="413558" y="15813"/>
                  </a:lnTo>
                  <a:lnTo>
                    <a:pt x="410601" y="24088"/>
                  </a:lnTo>
                  <a:lnTo>
                    <a:pt x="398446" y="48212"/>
                  </a:lnTo>
                  <a:lnTo>
                    <a:pt x="388652" y="86110"/>
                  </a:lnTo>
                  <a:lnTo>
                    <a:pt x="377771" y="123357"/>
                  </a:lnTo>
                  <a:lnTo>
                    <a:pt x="366067" y="160407"/>
                  </a:lnTo>
                  <a:lnTo>
                    <a:pt x="354201" y="196388"/>
                  </a:lnTo>
                  <a:lnTo>
                    <a:pt x="332259" y="238447"/>
                  </a:lnTo>
                  <a:lnTo>
                    <a:pt x="309624" y="277646"/>
                  </a:lnTo>
                  <a:lnTo>
                    <a:pt x="287363" y="321577"/>
                  </a:lnTo>
                  <a:lnTo>
                    <a:pt x="270781" y="358201"/>
                  </a:lnTo>
                  <a:lnTo>
                    <a:pt x="252072" y="399978"/>
                  </a:lnTo>
                  <a:lnTo>
                    <a:pt x="238528" y="437188"/>
                  </a:lnTo>
                  <a:lnTo>
                    <a:pt x="225306" y="473201"/>
                  </a:lnTo>
                  <a:lnTo>
                    <a:pt x="207260" y="508978"/>
                  </a:lnTo>
                  <a:lnTo>
                    <a:pt x="193847" y="549448"/>
                  </a:lnTo>
                  <a:lnTo>
                    <a:pt x="175507" y="588531"/>
                  </a:lnTo>
                  <a:lnTo>
                    <a:pt x="161300" y="624914"/>
                  </a:lnTo>
                  <a:lnTo>
                    <a:pt x="148940" y="660764"/>
                  </a:lnTo>
                  <a:lnTo>
                    <a:pt x="135952" y="695517"/>
                  </a:lnTo>
                  <a:lnTo>
                    <a:pt x="122854" y="717166"/>
                  </a:lnTo>
                  <a:lnTo>
                    <a:pt x="109551" y="761069"/>
                  </a:lnTo>
                  <a:lnTo>
                    <a:pt x="98112" y="782983"/>
                  </a:lnTo>
                  <a:lnTo>
                    <a:pt x="73289" y="827272"/>
                  </a:lnTo>
                  <a:lnTo>
                    <a:pt x="53740" y="868545"/>
                  </a:lnTo>
                  <a:lnTo>
                    <a:pt x="35733" y="907606"/>
                  </a:lnTo>
                  <a:lnTo>
                    <a:pt x="32752" y="911656"/>
                  </a:lnTo>
                  <a:lnTo>
                    <a:pt x="22572" y="951592"/>
                  </a:lnTo>
                  <a:lnTo>
                    <a:pt x="10293" y="992752"/>
                  </a:lnTo>
                  <a:lnTo>
                    <a:pt x="8847" y="995209"/>
                  </a:lnTo>
                  <a:lnTo>
                    <a:pt x="6890" y="996848"/>
                  </a:lnTo>
                  <a:lnTo>
                    <a:pt x="4593" y="997940"/>
                  </a:lnTo>
                  <a:lnTo>
                    <a:pt x="3062" y="999660"/>
                  </a:lnTo>
                  <a:lnTo>
                    <a:pt x="1361" y="1004218"/>
                  </a:lnTo>
                  <a:lnTo>
                    <a:pt x="1899" y="1005830"/>
                  </a:lnTo>
                  <a:lnTo>
                    <a:pt x="3251" y="1006905"/>
                  </a:lnTo>
                  <a:lnTo>
                    <a:pt x="8597" y="1008928"/>
                  </a:lnTo>
                  <a:lnTo>
                    <a:pt x="1212" y="1009043"/>
                  </a:lnTo>
                  <a:lnTo>
                    <a:pt x="808" y="1008055"/>
                  </a:lnTo>
                  <a:lnTo>
                    <a:pt x="0" y="1000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SMARTInkShape-2"/>
            <p:cNvSpPr/>
            <p:nvPr/>
          </p:nvSpPr>
          <p:spPr>
            <a:xfrm>
              <a:off x="2875359" y="1651992"/>
              <a:ext cx="214314" cy="866181"/>
            </a:xfrm>
            <a:custGeom>
              <a:avLst/>
              <a:gdLst/>
              <a:ahLst/>
              <a:cxnLst/>
              <a:rect l="0" t="0" r="0" b="0"/>
              <a:pathLst>
                <a:path w="214314" h="866181">
                  <a:moveTo>
                    <a:pt x="214313" y="0"/>
                  </a:moveTo>
                  <a:lnTo>
                    <a:pt x="209572" y="0"/>
                  </a:lnTo>
                  <a:lnTo>
                    <a:pt x="208176" y="992"/>
                  </a:lnTo>
                  <a:lnTo>
                    <a:pt x="207245" y="2646"/>
                  </a:lnTo>
                  <a:lnTo>
                    <a:pt x="196361" y="40139"/>
                  </a:lnTo>
                  <a:lnTo>
                    <a:pt x="186918" y="74957"/>
                  </a:lnTo>
                  <a:lnTo>
                    <a:pt x="178414" y="108199"/>
                  </a:lnTo>
                  <a:lnTo>
                    <a:pt x="169611" y="143184"/>
                  </a:lnTo>
                  <a:lnTo>
                    <a:pt x="160719" y="178685"/>
                  </a:lnTo>
                  <a:lnTo>
                    <a:pt x="151800" y="216986"/>
                  </a:lnTo>
                  <a:lnTo>
                    <a:pt x="142874" y="259753"/>
                  </a:lnTo>
                  <a:lnTo>
                    <a:pt x="133945" y="303844"/>
                  </a:lnTo>
                  <a:lnTo>
                    <a:pt x="125016" y="348327"/>
                  </a:lnTo>
                  <a:lnTo>
                    <a:pt x="116086" y="392927"/>
                  </a:lnTo>
                  <a:lnTo>
                    <a:pt x="110133" y="423674"/>
                  </a:lnTo>
                  <a:lnTo>
                    <a:pt x="104180" y="457182"/>
                  </a:lnTo>
                  <a:lnTo>
                    <a:pt x="98227" y="489273"/>
                  </a:lnTo>
                  <a:lnTo>
                    <a:pt x="92274" y="521064"/>
                  </a:lnTo>
                  <a:lnTo>
                    <a:pt x="86321" y="555037"/>
                  </a:lnTo>
                  <a:lnTo>
                    <a:pt x="77391" y="598152"/>
                  </a:lnTo>
                  <a:lnTo>
                    <a:pt x="68461" y="640802"/>
                  </a:lnTo>
                  <a:lnTo>
                    <a:pt x="59532" y="680118"/>
                  </a:lnTo>
                  <a:lnTo>
                    <a:pt x="45862" y="716903"/>
                  </a:lnTo>
                  <a:lnTo>
                    <a:pt x="30593" y="757759"/>
                  </a:lnTo>
                  <a:lnTo>
                    <a:pt x="14992" y="798765"/>
                  </a:lnTo>
                  <a:lnTo>
                    <a:pt x="2661" y="830207"/>
                  </a:lnTo>
                  <a:lnTo>
                    <a:pt x="0" y="866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SMARTInkShape-3"/>
          <p:cNvSpPr/>
          <p:nvPr/>
        </p:nvSpPr>
        <p:spPr>
          <a:xfrm>
            <a:off x="4599316" y="1705570"/>
            <a:ext cx="303083" cy="776884"/>
          </a:xfrm>
          <a:custGeom>
            <a:avLst/>
            <a:gdLst/>
            <a:ahLst/>
            <a:cxnLst/>
            <a:rect l="0" t="0" r="0" b="0"/>
            <a:pathLst>
              <a:path w="303083" h="776884">
                <a:moveTo>
                  <a:pt x="303082" y="0"/>
                </a:moveTo>
                <a:lnTo>
                  <a:pt x="298342" y="0"/>
                </a:lnTo>
                <a:lnTo>
                  <a:pt x="296946" y="993"/>
                </a:lnTo>
                <a:lnTo>
                  <a:pt x="296014" y="2646"/>
                </a:lnTo>
                <a:lnTo>
                  <a:pt x="295394" y="4741"/>
                </a:lnTo>
                <a:lnTo>
                  <a:pt x="276109" y="43640"/>
                </a:lnTo>
                <a:lnTo>
                  <a:pt x="264351" y="82483"/>
                </a:lnTo>
                <a:lnTo>
                  <a:pt x="255447" y="118808"/>
                </a:lnTo>
                <a:lnTo>
                  <a:pt x="246525" y="154706"/>
                </a:lnTo>
                <a:lnTo>
                  <a:pt x="237597" y="195218"/>
                </a:lnTo>
                <a:lnTo>
                  <a:pt x="223928" y="238641"/>
                </a:lnTo>
                <a:lnTo>
                  <a:pt x="212050" y="278186"/>
                </a:lnTo>
                <a:lnTo>
                  <a:pt x="197507" y="319779"/>
                </a:lnTo>
                <a:lnTo>
                  <a:pt x="175889" y="363522"/>
                </a:lnTo>
                <a:lnTo>
                  <a:pt x="155373" y="407903"/>
                </a:lnTo>
                <a:lnTo>
                  <a:pt x="136726" y="452471"/>
                </a:lnTo>
                <a:lnTo>
                  <a:pt x="118634" y="497096"/>
                </a:lnTo>
                <a:lnTo>
                  <a:pt x="106673" y="529502"/>
                </a:lnTo>
                <a:lnTo>
                  <a:pt x="94742" y="561764"/>
                </a:lnTo>
                <a:lnTo>
                  <a:pt x="76870" y="603232"/>
                </a:lnTo>
                <a:lnTo>
                  <a:pt x="59006" y="644513"/>
                </a:lnTo>
                <a:lnTo>
                  <a:pt x="37838" y="686133"/>
                </a:lnTo>
                <a:lnTo>
                  <a:pt x="23808" y="723018"/>
                </a:lnTo>
                <a:lnTo>
                  <a:pt x="8472" y="755556"/>
                </a:lnTo>
                <a:lnTo>
                  <a:pt x="3472" y="763436"/>
                </a:lnTo>
                <a:lnTo>
                  <a:pt x="0" y="774916"/>
                </a:lnTo>
                <a:lnTo>
                  <a:pt x="816" y="775572"/>
                </a:lnTo>
                <a:lnTo>
                  <a:pt x="8403" y="776883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MARTInkShape-4"/>
          <p:cNvSpPr/>
          <p:nvPr/>
        </p:nvSpPr>
        <p:spPr>
          <a:xfrm>
            <a:off x="6447234" y="1705570"/>
            <a:ext cx="330400" cy="892970"/>
          </a:xfrm>
          <a:custGeom>
            <a:avLst/>
            <a:gdLst/>
            <a:ahLst/>
            <a:cxnLst/>
            <a:rect l="0" t="0" r="0" b="0"/>
            <a:pathLst>
              <a:path w="330400" h="892970">
                <a:moveTo>
                  <a:pt x="330399" y="0"/>
                </a:moveTo>
                <a:lnTo>
                  <a:pt x="322710" y="7689"/>
                </a:lnTo>
                <a:lnTo>
                  <a:pt x="304408" y="46108"/>
                </a:lnTo>
                <a:lnTo>
                  <a:pt x="283336" y="88777"/>
                </a:lnTo>
                <a:lnTo>
                  <a:pt x="270924" y="131587"/>
                </a:lnTo>
                <a:lnTo>
                  <a:pt x="260640" y="167954"/>
                </a:lnTo>
                <a:lnTo>
                  <a:pt x="249455" y="207269"/>
                </a:lnTo>
                <a:lnTo>
                  <a:pt x="237869" y="248886"/>
                </a:lnTo>
                <a:lnTo>
                  <a:pt x="232002" y="271096"/>
                </a:lnTo>
                <a:lnTo>
                  <a:pt x="226105" y="293840"/>
                </a:lnTo>
                <a:lnTo>
                  <a:pt x="219198" y="316940"/>
                </a:lnTo>
                <a:lnTo>
                  <a:pt x="211617" y="340278"/>
                </a:lnTo>
                <a:lnTo>
                  <a:pt x="203586" y="363774"/>
                </a:lnTo>
                <a:lnTo>
                  <a:pt x="186725" y="408402"/>
                </a:lnTo>
                <a:lnTo>
                  <a:pt x="170302" y="451387"/>
                </a:lnTo>
                <a:lnTo>
                  <a:pt x="156388" y="493643"/>
                </a:lnTo>
                <a:lnTo>
                  <a:pt x="140944" y="535574"/>
                </a:lnTo>
                <a:lnTo>
                  <a:pt x="124157" y="575377"/>
                </a:lnTo>
                <a:lnTo>
                  <a:pt x="106774" y="609603"/>
                </a:lnTo>
                <a:lnTo>
                  <a:pt x="89127" y="643998"/>
                </a:lnTo>
                <a:lnTo>
                  <a:pt x="72355" y="677143"/>
                </a:lnTo>
                <a:lnTo>
                  <a:pt x="51755" y="719108"/>
                </a:lnTo>
                <a:lnTo>
                  <a:pt x="33084" y="761529"/>
                </a:lnTo>
                <a:lnTo>
                  <a:pt x="15977" y="799674"/>
                </a:lnTo>
                <a:lnTo>
                  <a:pt x="5175" y="835119"/>
                </a:lnTo>
                <a:lnTo>
                  <a:pt x="682" y="878737"/>
                </a:lnTo>
                <a:lnTo>
                  <a:pt x="0" y="89296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MARTInkShape-5"/>
          <p:cNvSpPr/>
          <p:nvPr/>
        </p:nvSpPr>
        <p:spPr>
          <a:xfrm>
            <a:off x="7893844" y="1928813"/>
            <a:ext cx="482204" cy="794743"/>
          </a:xfrm>
          <a:custGeom>
            <a:avLst/>
            <a:gdLst/>
            <a:ahLst/>
            <a:cxnLst/>
            <a:rect l="0" t="0" r="0" b="0"/>
            <a:pathLst>
              <a:path w="482204" h="794743">
                <a:moveTo>
                  <a:pt x="482203" y="0"/>
                </a:moveTo>
                <a:lnTo>
                  <a:pt x="448665" y="40605"/>
                </a:lnTo>
                <a:lnTo>
                  <a:pt x="420787" y="74717"/>
                </a:lnTo>
                <a:lnTo>
                  <a:pt x="388489" y="114963"/>
                </a:lnTo>
                <a:lnTo>
                  <a:pt x="365477" y="146344"/>
                </a:lnTo>
                <a:lnTo>
                  <a:pt x="343012" y="181128"/>
                </a:lnTo>
                <a:lnTo>
                  <a:pt x="323106" y="219738"/>
                </a:lnTo>
                <a:lnTo>
                  <a:pt x="301691" y="257403"/>
                </a:lnTo>
                <a:lnTo>
                  <a:pt x="279936" y="294979"/>
                </a:lnTo>
                <a:lnTo>
                  <a:pt x="260345" y="334831"/>
                </a:lnTo>
                <a:lnTo>
                  <a:pt x="241717" y="373048"/>
                </a:lnTo>
                <a:lnTo>
                  <a:pt x="222523" y="410869"/>
                </a:lnTo>
                <a:lnTo>
                  <a:pt x="200763" y="450830"/>
                </a:lnTo>
                <a:lnTo>
                  <a:pt x="177863" y="489095"/>
                </a:lnTo>
                <a:lnTo>
                  <a:pt x="154457" y="525946"/>
                </a:lnTo>
                <a:lnTo>
                  <a:pt x="130824" y="562168"/>
                </a:lnTo>
                <a:lnTo>
                  <a:pt x="109738" y="598110"/>
                </a:lnTo>
                <a:lnTo>
                  <a:pt x="89452" y="634920"/>
                </a:lnTo>
                <a:lnTo>
                  <a:pt x="67207" y="674431"/>
                </a:lnTo>
                <a:lnTo>
                  <a:pt x="46736" y="712497"/>
                </a:lnTo>
                <a:lnTo>
                  <a:pt x="28709" y="746282"/>
                </a:lnTo>
                <a:lnTo>
                  <a:pt x="0" y="79474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MARTInkShape-6"/>
          <p:cNvSpPr/>
          <p:nvPr/>
        </p:nvSpPr>
        <p:spPr>
          <a:xfrm>
            <a:off x="2437805" y="1991320"/>
            <a:ext cx="116087" cy="1017986"/>
          </a:xfrm>
          <a:custGeom>
            <a:avLst/>
            <a:gdLst/>
            <a:ahLst/>
            <a:cxnLst/>
            <a:rect l="0" t="0" r="0" b="0"/>
            <a:pathLst>
              <a:path w="116087" h="1017986">
                <a:moveTo>
                  <a:pt x="116086" y="0"/>
                </a:moveTo>
                <a:lnTo>
                  <a:pt x="109018" y="16782"/>
                </a:lnTo>
                <a:lnTo>
                  <a:pt x="105062" y="29116"/>
                </a:lnTo>
                <a:lnTo>
                  <a:pt x="92990" y="64983"/>
                </a:lnTo>
                <a:lnTo>
                  <a:pt x="90391" y="97858"/>
                </a:lnTo>
                <a:lnTo>
                  <a:pt x="89621" y="138577"/>
                </a:lnTo>
                <a:lnTo>
                  <a:pt x="90385" y="183053"/>
                </a:lnTo>
                <a:lnTo>
                  <a:pt x="94080" y="216295"/>
                </a:lnTo>
                <a:lnTo>
                  <a:pt x="96383" y="250912"/>
                </a:lnTo>
                <a:lnTo>
                  <a:pt x="98399" y="286142"/>
                </a:lnTo>
                <a:lnTo>
                  <a:pt x="102603" y="321643"/>
                </a:lnTo>
                <a:lnTo>
                  <a:pt x="105132" y="359911"/>
                </a:lnTo>
                <a:lnTo>
                  <a:pt x="105265" y="400070"/>
                </a:lnTo>
                <a:lnTo>
                  <a:pt x="102016" y="441070"/>
                </a:lnTo>
                <a:lnTo>
                  <a:pt x="99910" y="482442"/>
                </a:lnTo>
                <a:lnTo>
                  <a:pt x="96991" y="523982"/>
                </a:lnTo>
                <a:lnTo>
                  <a:pt x="89078" y="565594"/>
                </a:lnTo>
                <a:lnTo>
                  <a:pt x="81593" y="607240"/>
                </a:lnTo>
                <a:lnTo>
                  <a:pt x="74958" y="648900"/>
                </a:lnTo>
                <a:lnTo>
                  <a:pt x="68703" y="690567"/>
                </a:lnTo>
                <a:lnTo>
                  <a:pt x="59969" y="729591"/>
                </a:lnTo>
                <a:lnTo>
                  <a:pt x="50465" y="766778"/>
                </a:lnTo>
                <a:lnTo>
                  <a:pt x="42934" y="803150"/>
                </a:lnTo>
                <a:lnTo>
                  <a:pt x="36279" y="836513"/>
                </a:lnTo>
                <a:lnTo>
                  <a:pt x="26955" y="880541"/>
                </a:lnTo>
                <a:lnTo>
                  <a:pt x="17908" y="918722"/>
                </a:lnTo>
                <a:lnTo>
                  <a:pt x="10703" y="962438"/>
                </a:lnTo>
                <a:lnTo>
                  <a:pt x="1397" y="1005383"/>
                </a:lnTo>
                <a:lnTo>
                  <a:pt x="0" y="101798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SMARTInkShape-7"/>
          <p:cNvSpPr/>
          <p:nvPr/>
        </p:nvSpPr>
        <p:spPr>
          <a:xfrm>
            <a:off x="3736743" y="1966249"/>
            <a:ext cx="129813" cy="1007338"/>
          </a:xfrm>
          <a:custGeom>
            <a:avLst/>
            <a:gdLst/>
            <a:ahLst/>
            <a:cxnLst/>
            <a:rect l="0" t="0" r="0" b="0"/>
            <a:pathLst>
              <a:path w="129813" h="1007338">
                <a:moveTo>
                  <a:pt x="129812" y="25071"/>
                </a:moveTo>
                <a:lnTo>
                  <a:pt x="129812" y="20331"/>
                </a:lnTo>
                <a:lnTo>
                  <a:pt x="127166" y="15358"/>
                </a:lnTo>
                <a:lnTo>
                  <a:pt x="113562" y="0"/>
                </a:lnTo>
                <a:lnTo>
                  <a:pt x="113025" y="420"/>
                </a:lnTo>
                <a:lnTo>
                  <a:pt x="112429" y="3532"/>
                </a:lnTo>
                <a:lnTo>
                  <a:pt x="111971" y="45897"/>
                </a:lnTo>
                <a:lnTo>
                  <a:pt x="111956" y="83976"/>
                </a:lnTo>
                <a:lnTo>
                  <a:pt x="111953" y="122781"/>
                </a:lnTo>
                <a:lnTo>
                  <a:pt x="107212" y="165699"/>
                </a:lnTo>
                <a:lnTo>
                  <a:pt x="104885" y="197705"/>
                </a:lnTo>
                <a:lnTo>
                  <a:pt x="103850" y="231774"/>
                </a:lnTo>
                <a:lnTo>
                  <a:pt x="103391" y="266760"/>
                </a:lnTo>
                <a:lnTo>
                  <a:pt x="100540" y="302152"/>
                </a:lnTo>
                <a:lnTo>
                  <a:pt x="95966" y="337726"/>
                </a:lnTo>
                <a:lnTo>
                  <a:pt x="90626" y="373381"/>
                </a:lnTo>
                <a:lnTo>
                  <a:pt x="84945" y="411717"/>
                </a:lnTo>
                <a:lnTo>
                  <a:pt x="80105" y="450914"/>
                </a:lnTo>
                <a:lnTo>
                  <a:pt x="77954" y="488179"/>
                </a:lnTo>
                <a:lnTo>
                  <a:pt x="74353" y="527230"/>
                </a:lnTo>
                <a:lnTo>
                  <a:pt x="69444" y="566745"/>
                </a:lnTo>
                <a:lnTo>
                  <a:pt x="63956" y="604151"/>
                </a:lnTo>
                <a:lnTo>
                  <a:pt x="58209" y="643266"/>
                </a:lnTo>
                <a:lnTo>
                  <a:pt x="52347" y="681816"/>
                </a:lnTo>
                <a:lnTo>
                  <a:pt x="46435" y="715487"/>
                </a:lnTo>
                <a:lnTo>
                  <a:pt x="40500" y="749633"/>
                </a:lnTo>
                <a:lnTo>
                  <a:pt x="34555" y="783661"/>
                </a:lnTo>
                <a:lnTo>
                  <a:pt x="28605" y="815321"/>
                </a:lnTo>
                <a:lnTo>
                  <a:pt x="19678" y="856296"/>
                </a:lnTo>
                <a:lnTo>
                  <a:pt x="8765" y="898568"/>
                </a:lnTo>
                <a:lnTo>
                  <a:pt x="2934" y="935581"/>
                </a:lnTo>
                <a:lnTo>
                  <a:pt x="0" y="953617"/>
                </a:lnTo>
                <a:lnTo>
                  <a:pt x="4796" y="100733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MARTInkShape-8"/>
          <p:cNvSpPr/>
          <p:nvPr/>
        </p:nvSpPr>
        <p:spPr>
          <a:xfrm>
            <a:off x="4940316" y="2009915"/>
            <a:ext cx="265693" cy="1017250"/>
          </a:xfrm>
          <a:custGeom>
            <a:avLst/>
            <a:gdLst/>
            <a:ahLst/>
            <a:cxnLst/>
            <a:rect l="0" t="0" r="0" b="0"/>
            <a:pathLst>
              <a:path w="265693" h="1017250">
                <a:moveTo>
                  <a:pt x="265692" y="17124"/>
                </a:moveTo>
                <a:lnTo>
                  <a:pt x="258003" y="1747"/>
                </a:lnTo>
                <a:lnTo>
                  <a:pt x="256598" y="920"/>
                </a:lnTo>
                <a:lnTo>
                  <a:pt x="252389" y="0"/>
                </a:lnTo>
                <a:lnTo>
                  <a:pt x="249878" y="1739"/>
                </a:lnTo>
                <a:lnTo>
                  <a:pt x="232867" y="29770"/>
                </a:lnTo>
                <a:lnTo>
                  <a:pt x="218056" y="68374"/>
                </a:lnTo>
                <a:lnTo>
                  <a:pt x="209134" y="106282"/>
                </a:lnTo>
                <a:lnTo>
                  <a:pt x="200206" y="148934"/>
                </a:lnTo>
                <a:lnTo>
                  <a:pt x="194254" y="180878"/>
                </a:lnTo>
                <a:lnTo>
                  <a:pt x="188301" y="215911"/>
                </a:lnTo>
                <a:lnTo>
                  <a:pt x="182348" y="254633"/>
                </a:lnTo>
                <a:lnTo>
                  <a:pt x="173749" y="292348"/>
                </a:lnTo>
                <a:lnTo>
                  <a:pt x="163313" y="329946"/>
                </a:lnTo>
                <a:lnTo>
                  <a:pt x="152060" y="369807"/>
                </a:lnTo>
                <a:lnTo>
                  <a:pt x="143090" y="410674"/>
                </a:lnTo>
                <a:lnTo>
                  <a:pt x="134804" y="451988"/>
                </a:lnTo>
                <a:lnTo>
                  <a:pt x="124506" y="493501"/>
                </a:lnTo>
                <a:lnTo>
                  <a:pt x="113315" y="532457"/>
                </a:lnTo>
                <a:lnTo>
                  <a:pt x="101727" y="570606"/>
                </a:lnTo>
                <a:lnTo>
                  <a:pt x="89962" y="610713"/>
                </a:lnTo>
                <a:lnTo>
                  <a:pt x="78118" y="649042"/>
                </a:lnTo>
                <a:lnTo>
                  <a:pt x="66240" y="685922"/>
                </a:lnTo>
                <a:lnTo>
                  <a:pt x="54346" y="722157"/>
                </a:lnTo>
                <a:lnTo>
                  <a:pt x="42445" y="755459"/>
                </a:lnTo>
                <a:lnTo>
                  <a:pt x="31533" y="786796"/>
                </a:lnTo>
                <a:lnTo>
                  <a:pt x="19813" y="831338"/>
                </a:lnTo>
                <a:lnTo>
                  <a:pt x="10055" y="870111"/>
                </a:lnTo>
                <a:lnTo>
                  <a:pt x="1873" y="905743"/>
                </a:lnTo>
                <a:lnTo>
                  <a:pt x="0" y="935593"/>
                </a:lnTo>
                <a:lnTo>
                  <a:pt x="7753" y="972346"/>
                </a:lnTo>
                <a:lnTo>
                  <a:pt x="24590" y="101724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MARTInkShape-9"/>
          <p:cNvSpPr/>
          <p:nvPr/>
        </p:nvSpPr>
        <p:spPr>
          <a:xfrm>
            <a:off x="6107906" y="2089547"/>
            <a:ext cx="294681" cy="848321"/>
          </a:xfrm>
          <a:custGeom>
            <a:avLst/>
            <a:gdLst/>
            <a:ahLst/>
            <a:cxnLst/>
            <a:rect l="0" t="0" r="0" b="0"/>
            <a:pathLst>
              <a:path w="294681" h="848321">
                <a:moveTo>
                  <a:pt x="294680" y="0"/>
                </a:moveTo>
                <a:lnTo>
                  <a:pt x="285199" y="4740"/>
                </a:lnTo>
                <a:lnTo>
                  <a:pt x="277898" y="12359"/>
                </a:lnTo>
                <a:lnTo>
                  <a:pt x="268210" y="30451"/>
                </a:lnTo>
                <a:lnTo>
                  <a:pt x="251307" y="67972"/>
                </a:lnTo>
                <a:lnTo>
                  <a:pt x="234645" y="106680"/>
                </a:lnTo>
                <a:lnTo>
                  <a:pt x="221881" y="149569"/>
                </a:lnTo>
                <a:lnTo>
                  <a:pt x="212384" y="181569"/>
                </a:lnTo>
                <a:lnTo>
                  <a:pt x="202542" y="216627"/>
                </a:lnTo>
                <a:lnTo>
                  <a:pt x="194860" y="255359"/>
                </a:lnTo>
                <a:lnTo>
                  <a:pt x="185492" y="293079"/>
                </a:lnTo>
                <a:lnTo>
                  <a:pt x="174714" y="330679"/>
                </a:lnTo>
                <a:lnTo>
                  <a:pt x="163310" y="370542"/>
                </a:lnTo>
                <a:lnTo>
                  <a:pt x="151627" y="408763"/>
                </a:lnTo>
                <a:lnTo>
                  <a:pt x="139820" y="446587"/>
                </a:lnTo>
                <a:lnTo>
                  <a:pt x="127957" y="486548"/>
                </a:lnTo>
                <a:lnTo>
                  <a:pt x="116071" y="524814"/>
                </a:lnTo>
                <a:lnTo>
                  <a:pt x="104173" y="561664"/>
                </a:lnTo>
                <a:lnTo>
                  <a:pt x="92271" y="597887"/>
                </a:lnTo>
                <a:lnTo>
                  <a:pt x="74413" y="642267"/>
                </a:lnTo>
                <a:lnTo>
                  <a:pt x="61295" y="685293"/>
                </a:lnTo>
                <a:lnTo>
                  <a:pt x="46383" y="719979"/>
                </a:lnTo>
                <a:lnTo>
                  <a:pt x="30697" y="758366"/>
                </a:lnTo>
                <a:lnTo>
                  <a:pt x="15398" y="797258"/>
                </a:lnTo>
                <a:lnTo>
                  <a:pt x="2028" y="833218"/>
                </a:lnTo>
                <a:lnTo>
                  <a:pt x="0" y="84832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MARTInkShape-10"/>
          <p:cNvSpPr/>
          <p:nvPr/>
        </p:nvSpPr>
        <p:spPr>
          <a:xfrm>
            <a:off x="7384852" y="2169914"/>
            <a:ext cx="437555" cy="1125142"/>
          </a:xfrm>
          <a:custGeom>
            <a:avLst/>
            <a:gdLst/>
            <a:ahLst/>
            <a:cxnLst/>
            <a:rect l="0" t="0" r="0" b="0"/>
            <a:pathLst>
              <a:path w="437555" h="1125142">
                <a:moveTo>
                  <a:pt x="437554" y="0"/>
                </a:moveTo>
                <a:lnTo>
                  <a:pt x="425126" y="24858"/>
                </a:lnTo>
                <a:lnTo>
                  <a:pt x="418783" y="62090"/>
                </a:lnTo>
                <a:lnTo>
                  <a:pt x="406747" y="97000"/>
                </a:lnTo>
                <a:lnTo>
                  <a:pt x="395463" y="139315"/>
                </a:lnTo>
                <a:lnTo>
                  <a:pt x="385443" y="172050"/>
                </a:lnTo>
                <a:lnTo>
                  <a:pt x="371730" y="209089"/>
                </a:lnTo>
                <a:lnTo>
                  <a:pt x="355713" y="247710"/>
                </a:lnTo>
                <a:lnTo>
                  <a:pt x="338673" y="284718"/>
                </a:lnTo>
                <a:lnTo>
                  <a:pt x="321177" y="326302"/>
                </a:lnTo>
                <a:lnTo>
                  <a:pt x="302487" y="370250"/>
                </a:lnTo>
                <a:lnTo>
                  <a:pt x="280951" y="412933"/>
                </a:lnTo>
                <a:lnTo>
                  <a:pt x="269652" y="435031"/>
                </a:lnTo>
                <a:lnTo>
                  <a:pt x="258151" y="457700"/>
                </a:lnTo>
                <a:lnTo>
                  <a:pt x="246515" y="480751"/>
                </a:lnTo>
                <a:lnTo>
                  <a:pt x="234788" y="504055"/>
                </a:lnTo>
                <a:lnTo>
                  <a:pt x="223002" y="527529"/>
                </a:lnTo>
                <a:lnTo>
                  <a:pt x="211176" y="551116"/>
                </a:lnTo>
                <a:lnTo>
                  <a:pt x="199323" y="574778"/>
                </a:lnTo>
                <a:lnTo>
                  <a:pt x="187452" y="598490"/>
                </a:lnTo>
                <a:lnTo>
                  <a:pt x="175569" y="622235"/>
                </a:lnTo>
                <a:lnTo>
                  <a:pt x="163679" y="646003"/>
                </a:lnTo>
                <a:lnTo>
                  <a:pt x="151783" y="669786"/>
                </a:lnTo>
                <a:lnTo>
                  <a:pt x="139884" y="693579"/>
                </a:lnTo>
                <a:lnTo>
                  <a:pt x="128975" y="717378"/>
                </a:lnTo>
                <a:lnTo>
                  <a:pt x="118725" y="741182"/>
                </a:lnTo>
                <a:lnTo>
                  <a:pt x="108915" y="764989"/>
                </a:lnTo>
                <a:lnTo>
                  <a:pt x="99400" y="788797"/>
                </a:lnTo>
                <a:lnTo>
                  <a:pt x="90079" y="812607"/>
                </a:lnTo>
                <a:lnTo>
                  <a:pt x="80888" y="836418"/>
                </a:lnTo>
                <a:lnTo>
                  <a:pt x="72777" y="860229"/>
                </a:lnTo>
                <a:lnTo>
                  <a:pt x="65385" y="884041"/>
                </a:lnTo>
                <a:lnTo>
                  <a:pt x="58473" y="907853"/>
                </a:lnTo>
                <a:lnTo>
                  <a:pt x="50888" y="931665"/>
                </a:lnTo>
                <a:lnTo>
                  <a:pt x="42855" y="955477"/>
                </a:lnTo>
                <a:lnTo>
                  <a:pt x="34523" y="979290"/>
                </a:lnTo>
                <a:lnTo>
                  <a:pt x="27976" y="1002109"/>
                </a:lnTo>
                <a:lnTo>
                  <a:pt x="18056" y="1045986"/>
                </a:lnTo>
                <a:lnTo>
                  <a:pt x="10340" y="1080701"/>
                </a:lnTo>
                <a:lnTo>
                  <a:pt x="0" y="112514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SMARTInkShape-11"/>
          <p:cNvSpPr/>
          <p:nvPr/>
        </p:nvSpPr>
        <p:spPr>
          <a:xfrm>
            <a:off x="1482328" y="1366242"/>
            <a:ext cx="62262" cy="446486"/>
          </a:xfrm>
          <a:custGeom>
            <a:avLst/>
            <a:gdLst/>
            <a:ahLst/>
            <a:cxnLst/>
            <a:rect l="0" t="0" r="0" b="0"/>
            <a:pathLst>
              <a:path w="62262" h="446486">
                <a:moveTo>
                  <a:pt x="53578" y="0"/>
                </a:moveTo>
                <a:lnTo>
                  <a:pt x="45890" y="0"/>
                </a:lnTo>
                <a:lnTo>
                  <a:pt x="49757" y="4741"/>
                </a:lnTo>
                <a:lnTo>
                  <a:pt x="53075" y="44587"/>
                </a:lnTo>
                <a:lnTo>
                  <a:pt x="53479" y="85096"/>
                </a:lnTo>
                <a:lnTo>
                  <a:pt x="58289" y="124322"/>
                </a:lnTo>
                <a:lnTo>
                  <a:pt x="61258" y="162624"/>
                </a:lnTo>
                <a:lnTo>
                  <a:pt x="61952" y="192332"/>
                </a:lnTo>
                <a:lnTo>
                  <a:pt x="62261" y="223395"/>
                </a:lnTo>
                <a:lnTo>
                  <a:pt x="61443" y="264188"/>
                </a:lnTo>
                <a:lnTo>
                  <a:pt x="55357" y="305268"/>
                </a:lnTo>
                <a:lnTo>
                  <a:pt x="47058" y="346822"/>
                </a:lnTo>
                <a:lnTo>
                  <a:pt x="40384" y="383693"/>
                </a:lnTo>
                <a:lnTo>
                  <a:pt x="19552" y="423296"/>
                </a:lnTo>
                <a:lnTo>
                  <a:pt x="13651" y="432210"/>
                </a:lnTo>
                <a:lnTo>
                  <a:pt x="11028" y="439479"/>
                </a:lnTo>
                <a:lnTo>
                  <a:pt x="9336" y="441814"/>
                </a:lnTo>
                <a:lnTo>
                  <a:pt x="7217" y="443371"/>
                </a:lnTo>
                <a:lnTo>
                  <a:pt x="0" y="44648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SMARTInkShape-12"/>
          <p:cNvSpPr/>
          <p:nvPr/>
        </p:nvSpPr>
        <p:spPr>
          <a:xfrm>
            <a:off x="2571750" y="1447454"/>
            <a:ext cx="205384" cy="293836"/>
          </a:xfrm>
          <a:custGeom>
            <a:avLst/>
            <a:gdLst/>
            <a:ahLst/>
            <a:cxnLst/>
            <a:rect l="0" t="0" r="0" b="0"/>
            <a:pathLst>
              <a:path w="205384" h="293836">
                <a:moveTo>
                  <a:pt x="0" y="25944"/>
                </a:moveTo>
                <a:lnTo>
                  <a:pt x="17169" y="8775"/>
                </a:lnTo>
                <a:lnTo>
                  <a:pt x="27805" y="3431"/>
                </a:lnTo>
                <a:lnTo>
                  <a:pt x="55543" y="0"/>
                </a:lnTo>
                <a:lnTo>
                  <a:pt x="99911" y="4146"/>
                </a:lnTo>
                <a:lnTo>
                  <a:pt x="138083" y="11658"/>
                </a:lnTo>
                <a:lnTo>
                  <a:pt x="176655" y="30215"/>
                </a:lnTo>
                <a:lnTo>
                  <a:pt x="191292" y="41402"/>
                </a:lnTo>
                <a:lnTo>
                  <a:pt x="199120" y="52989"/>
                </a:lnTo>
                <a:lnTo>
                  <a:pt x="204146" y="71856"/>
                </a:lnTo>
                <a:lnTo>
                  <a:pt x="195535" y="91472"/>
                </a:lnTo>
                <a:lnTo>
                  <a:pt x="169151" y="130853"/>
                </a:lnTo>
                <a:lnTo>
                  <a:pt x="133694" y="168707"/>
                </a:lnTo>
                <a:lnTo>
                  <a:pt x="114909" y="190724"/>
                </a:lnTo>
                <a:lnTo>
                  <a:pt x="106302" y="210636"/>
                </a:lnTo>
                <a:lnTo>
                  <a:pt x="104462" y="224777"/>
                </a:lnTo>
                <a:lnTo>
                  <a:pt x="105360" y="229937"/>
                </a:lnTo>
                <a:lnTo>
                  <a:pt x="116105" y="246680"/>
                </a:lnTo>
                <a:lnTo>
                  <a:pt x="156916" y="269123"/>
                </a:lnTo>
                <a:lnTo>
                  <a:pt x="205383" y="29383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MARTInkShape-13"/>
          <p:cNvSpPr/>
          <p:nvPr/>
        </p:nvSpPr>
        <p:spPr>
          <a:xfrm>
            <a:off x="3714750" y="1430209"/>
            <a:ext cx="344683" cy="353904"/>
          </a:xfrm>
          <a:custGeom>
            <a:avLst/>
            <a:gdLst/>
            <a:ahLst/>
            <a:cxnLst/>
            <a:rect l="0" t="0" r="0" b="0"/>
            <a:pathLst>
              <a:path w="344683" h="353904">
                <a:moveTo>
                  <a:pt x="107156" y="25330"/>
                </a:moveTo>
                <a:lnTo>
                  <a:pt x="114845" y="9953"/>
                </a:lnTo>
                <a:lnTo>
                  <a:pt x="115718" y="3466"/>
                </a:lnTo>
                <a:lnTo>
                  <a:pt x="117825" y="1824"/>
                </a:lnTo>
                <a:lnTo>
                  <a:pt x="125458" y="0"/>
                </a:lnTo>
                <a:lnTo>
                  <a:pt x="161968" y="8447"/>
                </a:lnTo>
                <a:lnTo>
                  <a:pt x="206178" y="24310"/>
                </a:lnTo>
                <a:lnTo>
                  <a:pt x="248172" y="45533"/>
                </a:lnTo>
                <a:lnTo>
                  <a:pt x="287294" y="65933"/>
                </a:lnTo>
                <a:lnTo>
                  <a:pt x="328642" y="96627"/>
                </a:lnTo>
                <a:lnTo>
                  <a:pt x="339539" y="108611"/>
                </a:lnTo>
                <a:lnTo>
                  <a:pt x="344383" y="120552"/>
                </a:lnTo>
                <a:lnTo>
                  <a:pt x="344682" y="125522"/>
                </a:lnTo>
                <a:lnTo>
                  <a:pt x="342369" y="133691"/>
                </a:lnTo>
                <a:lnTo>
                  <a:pt x="335388" y="140628"/>
                </a:lnTo>
                <a:lnTo>
                  <a:pt x="330748" y="143867"/>
                </a:lnTo>
                <a:lnTo>
                  <a:pt x="295776" y="153167"/>
                </a:lnTo>
                <a:lnTo>
                  <a:pt x="257191" y="166946"/>
                </a:lnTo>
                <a:lnTo>
                  <a:pt x="225364" y="178856"/>
                </a:lnTo>
                <a:lnTo>
                  <a:pt x="208972" y="196090"/>
                </a:lnTo>
                <a:lnTo>
                  <a:pt x="198048" y="217309"/>
                </a:lnTo>
                <a:lnTo>
                  <a:pt x="196500" y="233355"/>
                </a:lnTo>
                <a:lnTo>
                  <a:pt x="203591" y="273090"/>
                </a:lnTo>
                <a:lnTo>
                  <a:pt x="212679" y="300485"/>
                </a:lnTo>
                <a:lnTo>
                  <a:pt x="229213" y="329541"/>
                </a:lnTo>
                <a:lnTo>
                  <a:pt x="231295" y="340142"/>
                </a:lnTo>
                <a:lnTo>
                  <a:pt x="227619" y="343353"/>
                </a:lnTo>
                <a:lnTo>
                  <a:pt x="212951" y="349567"/>
                </a:lnTo>
                <a:lnTo>
                  <a:pt x="177639" y="353903"/>
                </a:lnTo>
                <a:lnTo>
                  <a:pt x="135757" y="350447"/>
                </a:lnTo>
                <a:lnTo>
                  <a:pt x="103993" y="345774"/>
                </a:lnTo>
                <a:lnTo>
                  <a:pt x="72016" y="340390"/>
                </a:lnTo>
                <a:lnTo>
                  <a:pt x="33685" y="332773"/>
                </a:lnTo>
                <a:lnTo>
                  <a:pt x="0" y="32893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SMARTInkShape-Group13"/>
          <p:cNvGrpSpPr/>
          <p:nvPr/>
        </p:nvGrpSpPr>
        <p:grpSpPr>
          <a:xfrm>
            <a:off x="5454366" y="1419820"/>
            <a:ext cx="394580" cy="392908"/>
            <a:chOff x="5454366" y="1419820"/>
            <a:chExt cx="394580" cy="392908"/>
          </a:xfrm>
        </p:grpSpPr>
        <p:sp>
          <p:nvSpPr>
            <p:cNvPr id="17" name="SMARTInkShape-14"/>
            <p:cNvSpPr/>
            <p:nvPr/>
          </p:nvSpPr>
          <p:spPr>
            <a:xfrm>
              <a:off x="5454366" y="1419820"/>
              <a:ext cx="394580" cy="375048"/>
            </a:xfrm>
            <a:custGeom>
              <a:avLst/>
              <a:gdLst/>
              <a:ahLst/>
              <a:cxnLst/>
              <a:rect l="0" t="0" r="0" b="0"/>
              <a:pathLst>
                <a:path w="394580" h="375048">
                  <a:moveTo>
                    <a:pt x="278493" y="0"/>
                  </a:moveTo>
                  <a:lnTo>
                    <a:pt x="273753" y="0"/>
                  </a:lnTo>
                  <a:lnTo>
                    <a:pt x="240334" y="12429"/>
                  </a:lnTo>
                  <a:lnTo>
                    <a:pt x="205582" y="38174"/>
                  </a:lnTo>
                  <a:lnTo>
                    <a:pt x="161528" y="74569"/>
                  </a:lnTo>
                  <a:lnTo>
                    <a:pt x="119350" y="114941"/>
                  </a:lnTo>
                  <a:lnTo>
                    <a:pt x="76217" y="151579"/>
                  </a:lnTo>
                  <a:lnTo>
                    <a:pt x="40651" y="187479"/>
                  </a:lnTo>
                  <a:lnTo>
                    <a:pt x="4605" y="228738"/>
                  </a:lnTo>
                  <a:lnTo>
                    <a:pt x="651" y="232860"/>
                  </a:lnTo>
                  <a:lnTo>
                    <a:pt x="0" y="238584"/>
                  </a:lnTo>
                  <a:lnTo>
                    <a:pt x="4567" y="252881"/>
                  </a:lnTo>
                  <a:lnTo>
                    <a:pt x="18295" y="272925"/>
                  </a:lnTo>
                  <a:lnTo>
                    <a:pt x="34527" y="282696"/>
                  </a:lnTo>
                  <a:lnTo>
                    <a:pt x="77286" y="301794"/>
                  </a:lnTo>
                  <a:lnTo>
                    <a:pt x="121642" y="314096"/>
                  </a:lnTo>
                  <a:lnTo>
                    <a:pt x="155203" y="323484"/>
                  </a:lnTo>
                  <a:lnTo>
                    <a:pt x="189963" y="333278"/>
                  </a:lnTo>
                  <a:lnTo>
                    <a:pt x="225256" y="340939"/>
                  </a:lnTo>
                  <a:lnTo>
                    <a:pt x="260786" y="347651"/>
                  </a:lnTo>
                  <a:lnTo>
                    <a:pt x="296420" y="353941"/>
                  </a:lnTo>
                  <a:lnTo>
                    <a:pt x="332102" y="360044"/>
                  </a:lnTo>
                  <a:lnTo>
                    <a:pt x="371437" y="369059"/>
                  </a:lnTo>
                  <a:lnTo>
                    <a:pt x="394579" y="3750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SMARTInkShape-15"/>
            <p:cNvSpPr/>
            <p:nvPr/>
          </p:nvSpPr>
          <p:spPr>
            <a:xfrm>
              <a:off x="5644566" y="1544836"/>
              <a:ext cx="61505" cy="267892"/>
            </a:xfrm>
            <a:custGeom>
              <a:avLst/>
              <a:gdLst/>
              <a:ahLst/>
              <a:cxnLst/>
              <a:rect l="0" t="0" r="0" b="0"/>
              <a:pathLst>
                <a:path w="61505" h="267892">
                  <a:moveTo>
                    <a:pt x="61504" y="0"/>
                  </a:moveTo>
                  <a:lnTo>
                    <a:pt x="40514" y="20991"/>
                  </a:lnTo>
                  <a:lnTo>
                    <a:pt x="18055" y="63567"/>
                  </a:lnTo>
                  <a:lnTo>
                    <a:pt x="8935" y="105565"/>
                  </a:lnTo>
                  <a:lnTo>
                    <a:pt x="2382" y="140309"/>
                  </a:lnTo>
                  <a:lnTo>
                    <a:pt x="0" y="174747"/>
                  </a:lnTo>
                  <a:lnTo>
                    <a:pt x="1841" y="216198"/>
                  </a:lnTo>
                  <a:lnTo>
                    <a:pt x="7125" y="257850"/>
                  </a:lnTo>
                  <a:lnTo>
                    <a:pt x="7926" y="267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SMARTInkShape-16"/>
          <p:cNvSpPr/>
          <p:nvPr/>
        </p:nvSpPr>
        <p:spPr>
          <a:xfrm>
            <a:off x="7143750" y="1384935"/>
            <a:ext cx="446485" cy="488637"/>
          </a:xfrm>
          <a:custGeom>
            <a:avLst/>
            <a:gdLst/>
            <a:ahLst/>
            <a:cxnLst/>
            <a:rect l="0" t="0" r="0" b="0"/>
            <a:pathLst>
              <a:path w="446485" h="488637">
                <a:moveTo>
                  <a:pt x="446484" y="70604"/>
                </a:moveTo>
                <a:lnTo>
                  <a:pt x="405935" y="47271"/>
                </a:lnTo>
                <a:lnTo>
                  <a:pt x="361930" y="32334"/>
                </a:lnTo>
                <a:lnTo>
                  <a:pt x="317582" y="18916"/>
                </a:lnTo>
                <a:lnTo>
                  <a:pt x="285014" y="11913"/>
                </a:lnTo>
                <a:lnTo>
                  <a:pt x="254004" y="5493"/>
                </a:lnTo>
                <a:lnTo>
                  <a:pt x="223686" y="1978"/>
                </a:lnTo>
                <a:lnTo>
                  <a:pt x="181371" y="0"/>
                </a:lnTo>
                <a:lnTo>
                  <a:pt x="146344" y="2059"/>
                </a:lnTo>
                <a:lnTo>
                  <a:pt x="127550" y="7398"/>
                </a:lnTo>
                <a:lnTo>
                  <a:pt x="112582" y="16385"/>
                </a:lnTo>
                <a:lnTo>
                  <a:pt x="97740" y="32601"/>
                </a:lnTo>
                <a:lnTo>
                  <a:pt x="91798" y="68935"/>
                </a:lnTo>
                <a:lnTo>
                  <a:pt x="94779" y="107923"/>
                </a:lnTo>
                <a:lnTo>
                  <a:pt x="111427" y="144610"/>
                </a:lnTo>
                <a:lnTo>
                  <a:pt x="135210" y="185357"/>
                </a:lnTo>
                <a:lnTo>
                  <a:pt x="161110" y="228849"/>
                </a:lnTo>
                <a:lnTo>
                  <a:pt x="187634" y="273154"/>
                </a:lnTo>
                <a:lnTo>
                  <a:pt x="209605" y="317701"/>
                </a:lnTo>
                <a:lnTo>
                  <a:pt x="228682" y="362320"/>
                </a:lnTo>
                <a:lnTo>
                  <a:pt x="237422" y="402219"/>
                </a:lnTo>
                <a:lnTo>
                  <a:pt x="240011" y="434436"/>
                </a:lnTo>
                <a:lnTo>
                  <a:pt x="235325" y="450919"/>
                </a:lnTo>
                <a:lnTo>
                  <a:pt x="216148" y="477670"/>
                </a:lnTo>
                <a:lnTo>
                  <a:pt x="199585" y="484686"/>
                </a:lnTo>
                <a:lnTo>
                  <a:pt x="165300" y="488636"/>
                </a:lnTo>
                <a:lnTo>
                  <a:pt x="137959" y="487576"/>
                </a:lnTo>
                <a:lnTo>
                  <a:pt x="93683" y="476815"/>
                </a:lnTo>
                <a:lnTo>
                  <a:pt x="60489" y="470085"/>
                </a:lnTo>
                <a:lnTo>
                  <a:pt x="22553" y="460718"/>
                </a:lnTo>
                <a:lnTo>
                  <a:pt x="0" y="45458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MARTInkShape-17"/>
          <p:cNvSpPr/>
          <p:nvPr/>
        </p:nvSpPr>
        <p:spPr>
          <a:xfrm>
            <a:off x="1821656" y="2009180"/>
            <a:ext cx="35720" cy="258962"/>
          </a:xfrm>
          <a:custGeom>
            <a:avLst/>
            <a:gdLst/>
            <a:ahLst/>
            <a:cxnLst/>
            <a:rect l="0" t="0" r="0" b="0"/>
            <a:pathLst>
              <a:path w="35720" h="258962">
                <a:moveTo>
                  <a:pt x="0" y="0"/>
                </a:moveTo>
                <a:lnTo>
                  <a:pt x="4741" y="39952"/>
                </a:lnTo>
                <a:lnTo>
                  <a:pt x="8102" y="80431"/>
                </a:lnTo>
                <a:lnTo>
                  <a:pt x="11412" y="122970"/>
                </a:lnTo>
                <a:lnTo>
                  <a:pt x="16586" y="160330"/>
                </a:lnTo>
                <a:lnTo>
                  <a:pt x="24760" y="202683"/>
                </a:lnTo>
                <a:lnTo>
                  <a:pt x="26710" y="245773"/>
                </a:lnTo>
                <a:lnTo>
                  <a:pt x="26754" y="252438"/>
                </a:lnTo>
                <a:lnTo>
                  <a:pt x="27758" y="254612"/>
                </a:lnTo>
                <a:lnTo>
                  <a:pt x="29420" y="256062"/>
                </a:lnTo>
                <a:lnTo>
                  <a:pt x="35719" y="25896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SMARTInkShape-18"/>
          <p:cNvSpPr/>
          <p:nvPr/>
        </p:nvSpPr>
        <p:spPr>
          <a:xfrm>
            <a:off x="3045023" y="2002070"/>
            <a:ext cx="303611" cy="310720"/>
          </a:xfrm>
          <a:custGeom>
            <a:avLst/>
            <a:gdLst/>
            <a:ahLst/>
            <a:cxnLst/>
            <a:rect l="0" t="0" r="0" b="0"/>
            <a:pathLst>
              <a:path w="303611" h="310720">
                <a:moveTo>
                  <a:pt x="0" y="7110"/>
                </a:moveTo>
                <a:lnTo>
                  <a:pt x="4741" y="2369"/>
                </a:lnTo>
                <a:lnTo>
                  <a:pt x="12360" y="42"/>
                </a:lnTo>
                <a:lnTo>
                  <a:pt x="23353" y="0"/>
                </a:lnTo>
                <a:lnTo>
                  <a:pt x="67972" y="10718"/>
                </a:lnTo>
                <a:lnTo>
                  <a:pt x="112609" y="22117"/>
                </a:lnTo>
                <a:lnTo>
                  <a:pt x="151118" y="36569"/>
                </a:lnTo>
                <a:lnTo>
                  <a:pt x="187388" y="62979"/>
                </a:lnTo>
                <a:lnTo>
                  <a:pt x="197385" y="76920"/>
                </a:lnTo>
                <a:lnTo>
                  <a:pt x="200051" y="83415"/>
                </a:lnTo>
                <a:lnTo>
                  <a:pt x="200836" y="88738"/>
                </a:lnTo>
                <a:lnTo>
                  <a:pt x="199063" y="97298"/>
                </a:lnTo>
                <a:lnTo>
                  <a:pt x="187746" y="112435"/>
                </a:lnTo>
                <a:lnTo>
                  <a:pt x="147675" y="144926"/>
                </a:lnTo>
                <a:lnTo>
                  <a:pt x="105985" y="179829"/>
                </a:lnTo>
                <a:lnTo>
                  <a:pt x="94683" y="196641"/>
                </a:lnTo>
                <a:lnTo>
                  <a:pt x="90893" y="209339"/>
                </a:lnTo>
                <a:lnTo>
                  <a:pt x="90007" y="219690"/>
                </a:lnTo>
                <a:lnTo>
                  <a:pt x="92747" y="225228"/>
                </a:lnTo>
                <a:lnTo>
                  <a:pt x="103729" y="236674"/>
                </a:lnTo>
                <a:lnTo>
                  <a:pt x="143600" y="259051"/>
                </a:lnTo>
                <a:lnTo>
                  <a:pt x="163041" y="268904"/>
                </a:lnTo>
                <a:lnTo>
                  <a:pt x="200885" y="281021"/>
                </a:lnTo>
                <a:lnTo>
                  <a:pt x="236683" y="294754"/>
                </a:lnTo>
                <a:lnTo>
                  <a:pt x="275948" y="303045"/>
                </a:lnTo>
                <a:lnTo>
                  <a:pt x="303610" y="31071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MARTInkShape-19"/>
          <p:cNvSpPr/>
          <p:nvPr/>
        </p:nvSpPr>
        <p:spPr>
          <a:xfrm>
            <a:off x="4188023" y="2023332"/>
            <a:ext cx="225812" cy="289458"/>
          </a:xfrm>
          <a:custGeom>
            <a:avLst/>
            <a:gdLst/>
            <a:ahLst/>
            <a:cxnLst/>
            <a:rect l="0" t="0" r="0" b="0"/>
            <a:pathLst>
              <a:path w="225812" h="289458">
                <a:moveTo>
                  <a:pt x="0" y="21566"/>
                </a:moveTo>
                <a:lnTo>
                  <a:pt x="4741" y="21566"/>
                </a:lnTo>
                <a:lnTo>
                  <a:pt x="9714" y="18920"/>
                </a:lnTo>
                <a:lnTo>
                  <a:pt x="34553" y="575"/>
                </a:lnTo>
                <a:lnTo>
                  <a:pt x="48099" y="0"/>
                </a:lnTo>
                <a:lnTo>
                  <a:pt x="85789" y="7715"/>
                </a:lnTo>
                <a:lnTo>
                  <a:pt x="119787" y="15919"/>
                </a:lnTo>
                <a:lnTo>
                  <a:pt x="154996" y="29374"/>
                </a:lnTo>
                <a:lnTo>
                  <a:pt x="194914" y="54884"/>
                </a:lnTo>
                <a:lnTo>
                  <a:pt x="206684" y="63163"/>
                </a:lnTo>
                <a:lnTo>
                  <a:pt x="225606" y="85669"/>
                </a:lnTo>
                <a:lnTo>
                  <a:pt x="225811" y="90098"/>
                </a:lnTo>
                <a:lnTo>
                  <a:pt x="220746" y="100311"/>
                </a:lnTo>
                <a:lnTo>
                  <a:pt x="215625" y="103829"/>
                </a:lnTo>
                <a:lnTo>
                  <a:pt x="177591" y="114677"/>
                </a:lnTo>
                <a:lnTo>
                  <a:pt x="137287" y="123018"/>
                </a:lnTo>
                <a:lnTo>
                  <a:pt x="93706" y="128588"/>
                </a:lnTo>
                <a:lnTo>
                  <a:pt x="81996" y="132962"/>
                </a:lnTo>
                <a:lnTo>
                  <a:pt x="79469" y="137502"/>
                </a:lnTo>
                <a:lnTo>
                  <a:pt x="79306" y="150484"/>
                </a:lnTo>
                <a:lnTo>
                  <a:pt x="85187" y="163530"/>
                </a:lnTo>
                <a:lnTo>
                  <a:pt x="95408" y="175943"/>
                </a:lnTo>
                <a:lnTo>
                  <a:pt x="136283" y="212031"/>
                </a:lnTo>
                <a:lnTo>
                  <a:pt x="179782" y="254949"/>
                </a:lnTo>
                <a:lnTo>
                  <a:pt x="181370" y="258515"/>
                </a:lnTo>
                <a:lnTo>
                  <a:pt x="181437" y="261884"/>
                </a:lnTo>
                <a:lnTo>
                  <a:pt x="180489" y="265122"/>
                </a:lnTo>
                <a:lnTo>
                  <a:pt x="174145" y="271365"/>
                </a:lnTo>
                <a:lnTo>
                  <a:pt x="164711" y="276455"/>
                </a:lnTo>
                <a:lnTo>
                  <a:pt x="137193" y="279723"/>
                </a:lnTo>
                <a:lnTo>
                  <a:pt x="94128" y="285109"/>
                </a:lnTo>
                <a:lnTo>
                  <a:pt x="53579" y="28945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SMARTInkShape-Group18"/>
          <p:cNvGrpSpPr/>
          <p:nvPr/>
        </p:nvGrpSpPr>
        <p:grpSpPr>
          <a:xfrm>
            <a:off x="5461572" y="2000250"/>
            <a:ext cx="396304" cy="330399"/>
            <a:chOff x="5461572" y="2000250"/>
            <a:chExt cx="396304" cy="330399"/>
          </a:xfrm>
        </p:grpSpPr>
        <p:sp>
          <p:nvSpPr>
            <p:cNvPr id="24" name="SMARTInkShape-20"/>
            <p:cNvSpPr/>
            <p:nvPr/>
          </p:nvSpPr>
          <p:spPr>
            <a:xfrm>
              <a:off x="5461572" y="2000250"/>
              <a:ext cx="396304" cy="303610"/>
            </a:xfrm>
            <a:custGeom>
              <a:avLst/>
              <a:gdLst/>
              <a:ahLst/>
              <a:cxnLst/>
              <a:rect l="0" t="0" r="0" b="0"/>
              <a:pathLst>
                <a:path w="396304" h="303610">
                  <a:moveTo>
                    <a:pt x="173061" y="0"/>
                  </a:moveTo>
                  <a:lnTo>
                    <a:pt x="159795" y="12274"/>
                  </a:lnTo>
                  <a:lnTo>
                    <a:pt x="143945" y="22048"/>
                  </a:lnTo>
                  <a:lnTo>
                    <a:pt x="108079" y="49169"/>
                  </a:lnTo>
                  <a:lnTo>
                    <a:pt x="70119" y="81260"/>
                  </a:lnTo>
                  <a:lnTo>
                    <a:pt x="36694" y="125133"/>
                  </a:lnTo>
                  <a:lnTo>
                    <a:pt x="11187" y="164939"/>
                  </a:lnTo>
                  <a:lnTo>
                    <a:pt x="964" y="184029"/>
                  </a:lnTo>
                  <a:lnTo>
                    <a:pt x="0" y="196223"/>
                  </a:lnTo>
                  <a:lnTo>
                    <a:pt x="3872" y="209249"/>
                  </a:lnTo>
                  <a:lnTo>
                    <a:pt x="12207" y="224960"/>
                  </a:lnTo>
                  <a:lnTo>
                    <a:pt x="25171" y="236574"/>
                  </a:lnTo>
                  <a:lnTo>
                    <a:pt x="62488" y="252113"/>
                  </a:lnTo>
                  <a:lnTo>
                    <a:pt x="101162" y="256932"/>
                  </a:lnTo>
                  <a:lnTo>
                    <a:pt x="132176" y="260705"/>
                  </a:lnTo>
                  <a:lnTo>
                    <a:pt x="165804" y="265689"/>
                  </a:lnTo>
                  <a:lnTo>
                    <a:pt x="200593" y="271212"/>
                  </a:lnTo>
                  <a:lnTo>
                    <a:pt x="238544" y="276973"/>
                  </a:lnTo>
                  <a:lnTo>
                    <a:pt x="277571" y="282841"/>
                  </a:lnTo>
                  <a:lnTo>
                    <a:pt x="314760" y="288757"/>
                  </a:lnTo>
                  <a:lnTo>
                    <a:pt x="354944" y="297665"/>
                  </a:lnTo>
                  <a:lnTo>
                    <a:pt x="396303" y="303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SMARTInkShape-21"/>
            <p:cNvSpPr/>
            <p:nvPr/>
          </p:nvSpPr>
          <p:spPr>
            <a:xfrm>
              <a:off x="5644838" y="2134195"/>
              <a:ext cx="79093" cy="196454"/>
            </a:xfrm>
            <a:custGeom>
              <a:avLst/>
              <a:gdLst/>
              <a:ahLst/>
              <a:cxnLst/>
              <a:rect l="0" t="0" r="0" b="0"/>
              <a:pathLst>
                <a:path w="79093" h="196454">
                  <a:moveTo>
                    <a:pt x="79092" y="0"/>
                  </a:moveTo>
                  <a:lnTo>
                    <a:pt x="74351" y="0"/>
                  </a:lnTo>
                  <a:lnTo>
                    <a:pt x="61922" y="4741"/>
                  </a:lnTo>
                  <a:lnTo>
                    <a:pt x="45672" y="17170"/>
                  </a:lnTo>
                  <a:lnTo>
                    <a:pt x="23396" y="46276"/>
                  </a:lnTo>
                  <a:lnTo>
                    <a:pt x="8412" y="83335"/>
                  </a:lnTo>
                  <a:lnTo>
                    <a:pt x="0" y="127024"/>
                  </a:lnTo>
                  <a:lnTo>
                    <a:pt x="95" y="152400"/>
                  </a:lnTo>
                  <a:lnTo>
                    <a:pt x="7654" y="1964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SMARTInkShape-22"/>
          <p:cNvSpPr/>
          <p:nvPr/>
        </p:nvSpPr>
        <p:spPr>
          <a:xfrm>
            <a:off x="7040097" y="2036209"/>
            <a:ext cx="273318" cy="455175"/>
          </a:xfrm>
          <a:custGeom>
            <a:avLst/>
            <a:gdLst/>
            <a:ahLst/>
            <a:cxnLst/>
            <a:rect l="0" t="0" r="0" b="0"/>
            <a:pathLst>
              <a:path w="273318" h="455175">
                <a:moveTo>
                  <a:pt x="273317" y="44408"/>
                </a:moveTo>
                <a:lnTo>
                  <a:pt x="251408" y="27239"/>
                </a:lnTo>
                <a:lnTo>
                  <a:pt x="212160" y="8983"/>
                </a:lnTo>
                <a:lnTo>
                  <a:pt x="170199" y="2493"/>
                </a:lnTo>
                <a:lnTo>
                  <a:pt x="129544" y="569"/>
                </a:lnTo>
                <a:lnTo>
                  <a:pt x="87622" y="0"/>
                </a:lnTo>
                <a:lnTo>
                  <a:pt x="44263" y="6936"/>
                </a:lnTo>
                <a:lnTo>
                  <a:pt x="22115" y="15997"/>
                </a:lnTo>
                <a:lnTo>
                  <a:pt x="9205" y="25497"/>
                </a:lnTo>
                <a:lnTo>
                  <a:pt x="2145" y="38980"/>
                </a:lnTo>
                <a:lnTo>
                  <a:pt x="0" y="55886"/>
                </a:lnTo>
                <a:lnTo>
                  <a:pt x="5362" y="87717"/>
                </a:lnTo>
                <a:lnTo>
                  <a:pt x="20070" y="123276"/>
                </a:lnTo>
                <a:lnTo>
                  <a:pt x="43830" y="165783"/>
                </a:lnTo>
                <a:lnTo>
                  <a:pt x="64497" y="198563"/>
                </a:lnTo>
                <a:lnTo>
                  <a:pt x="86911" y="232976"/>
                </a:lnTo>
                <a:lnTo>
                  <a:pt x="109111" y="266130"/>
                </a:lnTo>
                <a:lnTo>
                  <a:pt x="137351" y="308100"/>
                </a:lnTo>
                <a:lnTo>
                  <a:pt x="157735" y="349529"/>
                </a:lnTo>
                <a:lnTo>
                  <a:pt x="168515" y="381538"/>
                </a:lnTo>
                <a:lnTo>
                  <a:pt x="167868" y="400619"/>
                </a:lnTo>
                <a:lnTo>
                  <a:pt x="165315" y="407890"/>
                </a:lnTo>
                <a:lnTo>
                  <a:pt x="157186" y="418614"/>
                </a:lnTo>
                <a:lnTo>
                  <a:pt x="131972" y="434971"/>
                </a:lnTo>
                <a:lnTo>
                  <a:pt x="94626" y="447644"/>
                </a:lnTo>
                <a:lnTo>
                  <a:pt x="41145" y="455174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628775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On the following slides, some lines will be Iambic Pentameter, others won’t be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If 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you think they are, put your thumb 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UP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If you think not, put your thumb </a:t>
            </a: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DOWN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Remember – if it’s not 10 syllables, it can’t be Iambic Pentameter.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Once more unto the breach dear friends, once more.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Once more unto the breach dear friends, once more.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He clasps the crag with crooked hands.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He clasps the crag with crooked hands.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 was always quiet in my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 was always quiet in my school.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Why the devil came you between us?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 I was hurt under your arm.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Why the devil came you between us?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 I was hurt under your arm.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3200" dirty="0">
              <a:solidFill>
                <a:schemeClr val="tx1"/>
              </a:solidFill>
              <a:latin typeface="Perpetu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7920880" cy="1752600"/>
          </a:xfrm>
        </p:spPr>
        <p:txBody>
          <a:bodyPr>
            <a:noAutofit/>
          </a:bodyPr>
          <a:lstStyle/>
          <a:p>
            <a:r>
              <a:rPr lang="en-GB" sz="3600" b="1" u="sng" dirty="0" smtClean="0">
                <a:solidFill>
                  <a:schemeClr val="tx1"/>
                </a:solidFill>
                <a:latin typeface="Perpetua" pitchFamily="18" charset="0"/>
              </a:rPr>
              <a:t>Iambic Pentameter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LO: To strengthen understanding of Iambic pentameter. To revise the conventions of the Sonnet.</a:t>
            </a:r>
            <a:endParaRPr lang="en-GB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276475"/>
            <a:ext cx="9144000" cy="1081088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“Two households, both alike in dignity.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In fair Verona, where we lay our scene.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From ancient grudge break to new mutiny.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Where civil blood makes civil hands unclean.”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276475"/>
            <a:ext cx="9144000" cy="1081088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“Two households, both alike in dignity.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In fair Verona, where we lay our scene.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From ancient grudge break to new mutiny.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GB" sz="42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Where civil blood makes civil hands unclean.”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Ok, so let’s get started with the task.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299720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Ok, so let’s get started with the task.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of the rhythm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www.bbc.co.uk/education/clips/z3rjxnb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Write down one fact or interesting line.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43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Mini plenary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of one reason why Shakespeare wrote in Iambic Pentameter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24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Lines from Macbeth Worksheet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16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Feminine endings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Is this a dagger which I see before me,</a:t>
            </a:r>
            <a:br>
              <a:rPr lang="en-GB" dirty="0"/>
            </a:br>
            <a:r>
              <a:rPr lang="en-GB" dirty="0"/>
              <a:t>The handle toward my hand? Come, let me clutch thee.</a:t>
            </a:r>
            <a:br>
              <a:rPr lang="en-GB" dirty="0"/>
            </a:br>
            <a:r>
              <a:rPr lang="en-GB" dirty="0"/>
              <a:t>I have thee not, and yet I see thee still.</a:t>
            </a:r>
            <a:br>
              <a:rPr lang="en-GB" dirty="0"/>
            </a:br>
            <a:r>
              <a:rPr lang="en-GB" dirty="0"/>
              <a:t>Art thou not, fatal vision, sensible</a:t>
            </a:r>
            <a:br>
              <a:rPr lang="en-GB" dirty="0"/>
            </a:br>
            <a:r>
              <a:rPr lang="en-GB" dirty="0"/>
              <a:t>To feeling as to sight? or art thou but</a:t>
            </a:r>
            <a:br>
              <a:rPr lang="en-GB" dirty="0"/>
            </a:br>
            <a:r>
              <a:rPr lang="en-GB" dirty="0"/>
              <a:t>A dagger of the mind, a false creation,</a:t>
            </a:r>
          </a:p>
        </p:txBody>
      </p:sp>
    </p:spTree>
    <p:extLst>
      <p:ext uri="{BB962C8B-B14F-4D97-AF65-F5344CB8AC3E}">
        <p14:creationId xmlns:p14="http://schemas.microsoft.com/office/powerpoint/2010/main" val="356938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does Shakespeare use Iambic pentameter?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 fontScale="92500" lnSpcReduction="10000"/>
          </a:bodyPr>
          <a:lstStyle/>
          <a:p>
            <a:r>
              <a:rPr lang="en-GB" sz="4400" dirty="0" smtClean="0"/>
              <a:t>Iambic Pentameter shows power, authority and control of the character</a:t>
            </a:r>
          </a:p>
          <a:p>
            <a:r>
              <a:rPr lang="en-GB" sz="4400" dirty="0" smtClean="0"/>
              <a:t>When it is broken, this shows confusion and fear</a:t>
            </a:r>
          </a:p>
          <a:p>
            <a:r>
              <a:rPr lang="en-GB" sz="5400" dirty="0" smtClean="0"/>
              <a:t>Lower class characters speak in prose – not in Iambic pentameter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6505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Plenary Cube</a:t>
            </a:r>
          </a:p>
          <a:p>
            <a:endParaRPr lang="en-GB" dirty="0"/>
          </a:p>
          <a:p>
            <a:r>
              <a:rPr lang="en-GB" dirty="0" smtClean="0"/>
              <a:t>Write down one question you still have on a post it note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89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http://shakespeare.about.com/od/shakespeareslanguage/a/Iambic-Pentameter-Examples.htm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GB" u="sng" dirty="0">
                <a:hlinkClick r:id="rId2"/>
              </a:rPr>
              <a:t>Iambic pentameter</a:t>
            </a:r>
            <a:r>
              <a:rPr lang="en-GB" dirty="0"/>
              <a:t> is a verse rhythm often used in Shakespeare’s writing</a:t>
            </a:r>
          </a:p>
          <a:p>
            <a:pPr fontAlgn="base"/>
            <a:r>
              <a:rPr lang="en-GB" dirty="0"/>
              <a:t>It has 10 </a:t>
            </a:r>
            <a:r>
              <a:rPr lang="en-GB" u="sng" dirty="0">
                <a:hlinkClick r:id="rId3"/>
              </a:rPr>
              <a:t>syllables</a:t>
            </a:r>
            <a:r>
              <a:rPr lang="en-GB" dirty="0"/>
              <a:t> per line</a:t>
            </a:r>
          </a:p>
          <a:p>
            <a:pPr fontAlgn="base"/>
            <a:r>
              <a:rPr lang="en-GB" dirty="0"/>
              <a:t>Syllables alternate between stressed and unstressed beats, creating this pattern: “</a:t>
            </a:r>
            <a:r>
              <a:rPr lang="en-GB" i="1" dirty="0"/>
              <a:t>de/DUM de/DUM de/DUM de/DUM de/DUM</a:t>
            </a:r>
            <a:r>
              <a:rPr lang="en-GB" dirty="0"/>
              <a:t>”</a:t>
            </a:r>
          </a:p>
          <a:p>
            <a:pPr fontAlgn="base"/>
            <a:r>
              <a:rPr lang="en-GB" dirty="0"/>
              <a:t>Shakespeare played around with this structure to create different effects (for example, he changed the stress pattern and added syllables)</a:t>
            </a:r>
          </a:p>
          <a:p>
            <a:pPr fontAlgn="base"/>
            <a:r>
              <a:rPr lang="en-GB" dirty="0"/>
              <a:t>Generally speaking, high class characters speak in </a:t>
            </a:r>
            <a:r>
              <a:rPr lang="en-GB" u="sng" dirty="0">
                <a:hlinkClick r:id="rId4"/>
              </a:rPr>
              <a:t>iambic pentameter</a:t>
            </a:r>
            <a:r>
              <a:rPr lang="en-GB" dirty="0"/>
              <a:t>; lower class characters speak in </a:t>
            </a:r>
            <a:r>
              <a:rPr lang="en-GB" u="sng" dirty="0">
                <a:hlinkClick r:id="rId5"/>
              </a:rPr>
              <a:t>prose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Go hence, thou </a:t>
            </a:r>
            <a:r>
              <a:rPr lang="en-GB" sz="2800" dirty="0" err="1"/>
              <a:t>stink’st</a:t>
            </a:r>
            <a:r>
              <a:rPr lang="en-GB" sz="2800" dirty="0"/>
              <a:t>, thou </a:t>
            </a:r>
            <a:r>
              <a:rPr lang="en-GB" sz="2800" dirty="0" err="1"/>
              <a:t>look’st</a:t>
            </a:r>
            <a:r>
              <a:rPr lang="en-GB" sz="2800" dirty="0"/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worm-infested </a:t>
            </a:r>
            <a:r>
              <a:rPr lang="en-GB" sz="2800" dirty="0" err="1"/>
              <a:t>gigglewort</a:t>
            </a:r>
            <a:r>
              <a:rPr lang="en-GB" sz="2800" dirty="0"/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46572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Go hence, thou </a:t>
            </a:r>
            <a:r>
              <a:rPr lang="en-GB" sz="2800" dirty="0" err="1"/>
              <a:t>stink’st</a:t>
            </a:r>
            <a:r>
              <a:rPr lang="en-GB" sz="2800" dirty="0"/>
              <a:t>, thou </a:t>
            </a:r>
            <a:r>
              <a:rPr lang="en-GB" sz="2800" dirty="0" err="1"/>
              <a:t>look’st</a:t>
            </a:r>
            <a:r>
              <a:rPr lang="en-GB" sz="2800" dirty="0"/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worm-infested </a:t>
            </a:r>
            <a:r>
              <a:rPr lang="en-GB" sz="2800" dirty="0" err="1"/>
              <a:t>gigglewort</a:t>
            </a:r>
            <a:r>
              <a:rPr lang="en-GB" sz="2800" dirty="0"/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3752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worm-infested </a:t>
            </a:r>
            <a:r>
              <a:rPr lang="en-GB" sz="2800" dirty="0" err="1"/>
              <a:t>gigglewort</a:t>
            </a:r>
            <a:r>
              <a:rPr lang="en-GB" sz="2800" dirty="0"/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467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Thou worm-infested </a:t>
            </a:r>
            <a:r>
              <a:rPr lang="en-GB" sz="2800" dirty="0" err="1"/>
              <a:t>gigglewort</a:t>
            </a:r>
            <a:r>
              <a:rPr lang="en-GB" sz="2800" dirty="0"/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6472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87258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9059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83855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6414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5549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7374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785813" y="1357313"/>
            <a:ext cx="72866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Bookman Old Style" pitchFamily="18" charset="0"/>
              </a:rPr>
              <a:t>An Iamb is a pair of syllables, in which the </a:t>
            </a:r>
            <a:r>
              <a:rPr lang="en-GB" sz="2800" b="1">
                <a:latin typeface="Bookman Old Style" pitchFamily="18" charset="0"/>
              </a:rPr>
              <a:t>second</a:t>
            </a:r>
            <a:r>
              <a:rPr lang="en-GB" sz="2800">
                <a:latin typeface="Bookman Old Style" pitchFamily="18" charset="0"/>
              </a:rPr>
              <a:t> syllable is stressed.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3286125" y="2428875"/>
            <a:ext cx="221456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latin typeface="Bookman Old Style" pitchFamily="18" charset="0"/>
              </a:rPr>
              <a:t>Annoy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Recall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Deny.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Around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Alarm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Attempt</a:t>
            </a:r>
          </a:p>
          <a:p>
            <a:pPr algn="ctr"/>
            <a:r>
              <a:rPr lang="en-GB" sz="2000" dirty="0" smtClean="0">
                <a:latin typeface="Bookman Old Style" pitchFamily="18" charset="0"/>
              </a:rPr>
              <a:t>Compare</a:t>
            </a:r>
          </a:p>
          <a:p>
            <a:pPr algn="ctr"/>
            <a:r>
              <a:rPr lang="en-GB" sz="2000" dirty="0" smtClean="0">
                <a:latin typeface="Bookman Old Style" pitchFamily="18" charset="0"/>
              </a:rPr>
              <a:t>The Dog</a:t>
            </a:r>
          </a:p>
          <a:p>
            <a:pPr algn="ctr"/>
            <a:r>
              <a:rPr lang="en-GB" sz="2000" dirty="0" smtClean="0">
                <a:latin typeface="Bookman Old Style" pitchFamily="18" charset="0"/>
              </a:rPr>
              <a:t>My Word!</a:t>
            </a:r>
          </a:p>
          <a:p>
            <a:pPr algn="ctr"/>
            <a:r>
              <a:rPr lang="en-GB" sz="2000" dirty="0" smtClean="0">
                <a:latin typeface="Bookman Old Style" pitchFamily="18" charset="0"/>
              </a:rPr>
              <a:t>No Way!</a:t>
            </a:r>
          </a:p>
          <a:p>
            <a:pPr algn="ctr"/>
            <a:r>
              <a:rPr lang="en-GB" sz="2000" dirty="0" smtClean="0">
                <a:latin typeface="Bookman Old Style" pitchFamily="18" charset="0"/>
              </a:rPr>
              <a:t>I Am!</a:t>
            </a:r>
          </a:p>
          <a:p>
            <a:pPr algn="ctr"/>
            <a:endParaRPr lang="en-GB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6376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4114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1300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320742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/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90154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0586" y="188640"/>
            <a:ext cx="828092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crusty wreck upon a dirty shore!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Go hence, thou </a:t>
            </a:r>
            <a:r>
              <a:rPr lang="en-GB" sz="2800" dirty="0" err="1">
                <a:solidFill>
                  <a:srgbClr val="00B050"/>
                </a:solidFill>
              </a:rPr>
              <a:t>stink’st</a:t>
            </a:r>
            <a:r>
              <a:rPr lang="en-GB" sz="2800" dirty="0">
                <a:solidFill>
                  <a:srgbClr val="00B050"/>
                </a:solidFill>
              </a:rPr>
              <a:t>, thou </a:t>
            </a:r>
            <a:r>
              <a:rPr lang="en-GB" sz="2800" dirty="0" err="1">
                <a:solidFill>
                  <a:srgbClr val="00B050"/>
                </a:solidFill>
              </a:rPr>
              <a:t>look’st</a:t>
            </a:r>
            <a:r>
              <a:rPr lang="en-GB" sz="2800" dirty="0">
                <a:solidFill>
                  <a:srgbClr val="00B050"/>
                </a:solidFill>
              </a:rPr>
              <a:t> like a disease!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Thou waste of time, and space, and air, and fun.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Thou worm-infested </a:t>
            </a:r>
            <a:r>
              <a:rPr lang="en-GB" sz="2800" dirty="0" err="1">
                <a:solidFill>
                  <a:srgbClr val="FF0000"/>
                </a:solidFill>
              </a:rPr>
              <a:t>gigglewort</a:t>
            </a:r>
            <a:r>
              <a:rPr lang="en-GB" sz="2800" dirty="0">
                <a:solidFill>
                  <a:srgbClr val="FF0000"/>
                </a:solidFill>
              </a:rPr>
              <a:t> of a crumpet!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Shall I compare thee to a summer’s day?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 have no hands and so I cannot clap.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I don’t like this film, it’s rubbish.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Have you seen my dog? I can’t find him.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no, it seems that I have lost my dog.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Two households both alike in dignity.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In fair Verona where we lay our scene.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But soft, what light from yonder window breaks?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FF0000"/>
                </a:solidFill>
              </a:rPr>
              <a:t>How am I supposed to know that?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 no! It seems my leg is now on fire.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GB" sz="2800" dirty="0">
                <a:solidFill>
                  <a:srgbClr val="00B050"/>
                </a:solidFill>
              </a:rPr>
              <a:t>Oh, she doth teach the torches to burn bright</a:t>
            </a:r>
          </a:p>
        </p:txBody>
      </p:sp>
    </p:spTree>
    <p:extLst>
      <p:ext uri="{BB962C8B-B14F-4D97-AF65-F5344CB8AC3E}">
        <p14:creationId xmlns:p14="http://schemas.microsoft.com/office/powerpoint/2010/main" val="25973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98884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Now once you’ve put your books and things away,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It’s time to leave, and carry on your day.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I wish in some ways that you all could stay,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But since you can’t, you’d better go away.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5888"/>
            <a:ext cx="9144000" cy="1081087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GB" sz="2800" dirty="0" smtClean="0">
                <a:solidFill>
                  <a:schemeClr val="tx1"/>
                </a:solidFill>
                <a:latin typeface="Perpetua" pitchFamily="18" charset="0"/>
              </a:rPr>
              <a:t>LO: To learn how to write and understand Iambic Pentameter</a:t>
            </a:r>
            <a:endParaRPr lang="en-GB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988840"/>
            <a:ext cx="9144000" cy="10795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Now once you’ve put your books and things away,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It’s time to leave, and carry on your day.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</a:rPr>
              <a:t>I wish in some ways that you all could stay,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itchFamily="18" charset="0"/>
                <a:cs typeface="+mn-cs"/>
              </a:rPr>
              <a:t>But since you can’t, you’d better go away.</a:t>
            </a:r>
            <a:endParaRPr lang="en-GB" sz="3600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petu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785813" y="1357313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Bookman Old Style" pitchFamily="18" charset="0"/>
              </a:rPr>
              <a:t>An Iamb is a pair of syllables, in which the </a:t>
            </a:r>
            <a:r>
              <a:rPr lang="en-GB" sz="2800" b="1">
                <a:latin typeface="Bookman Old Style" pitchFamily="18" charset="0"/>
              </a:rPr>
              <a:t>second</a:t>
            </a:r>
            <a:r>
              <a:rPr lang="en-GB" sz="2800">
                <a:latin typeface="Bookman Old Style" pitchFamily="18" charset="0"/>
              </a:rPr>
              <a:t> syllable is stressed.</a:t>
            </a:r>
          </a:p>
          <a:p>
            <a:pPr algn="ctr"/>
            <a:endParaRPr lang="en-GB" sz="2800">
              <a:latin typeface="Bookman Old Style" pitchFamily="18" charset="0"/>
            </a:endParaRPr>
          </a:p>
          <a:p>
            <a:pPr algn="ctr"/>
            <a:r>
              <a:rPr lang="en-GB" sz="2800">
                <a:latin typeface="Bookman Old Style" pitchFamily="18" charset="0"/>
              </a:rPr>
              <a:t>Which of these is NOT an Iamb?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3286125" y="3143250"/>
            <a:ext cx="22145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latin typeface="Bookman Old Style" pitchFamily="18" charset="0"/>
              </a:rPr>
              <a:t>Regard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Reply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Undo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Tasty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Aware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Football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Hurray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Today</a:t>
            </a:r>
          </a:p>
          <a:p>
            <a:pPr algn="ctr"/>
            <a:r>
              <a:rPr lang="en-GB" sz="2000">
                <a:latin typeface="Bookman Old Style" pitchFamily="18" charset="0"/>
              </a:rPr>
              <a:t>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785813" y="1357313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Bookman Old Style" pitchFamily="18" charset="0"/>
              </a:rPr>
              <a:t>An Iamb is a pair of syllables, in which the </a:t>
            </a:r>
            <a:r>
              <a:rPr lang="en-GB" sz="2800" b="1">
                <a:latin typeface="Bookman Old Style" pitchFamily="18" charset="0"/>
              </a:rPr>
              <a:t>second</a:t>
            </a:r>
            <a:r>
              <a:rPr lang="en-GB" sz="2800">
                <a:latin typeface="Bookman Old Style" pitchFamily="18" charset="0"/>
              </a:rPr>
              <a:t> syllable is stressed.</a:t>
            </a:r>
          </a:p>
          <a:p>
            <a:pPr algn="ctr"/>
            <a:endParaRPr lang="en-GB" sz="2800">
              <a:latin typeface="Bookman Old Style" pitchFamily="18" charset="0"/>
            </a:endParaRPr>
          </a:p>
          <a:p>
            <a:pPr algn="ctr"/>
            <a:r>
              <a:rPr lang="en-GB" sz="2800">
                <a:latin typeface="Bookman Old Style" pitchFamily="18" charset="0"/>
              </a:rPr>
              <a:t>Which of these is NOT an Iamb?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3286125" y="3143250"/>
            <a:ext cx="22145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latin typeface="Bookman Old Style" pitchFamily="18" charset="0"/>
              </a:rPr>
              <a:t>Regard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Reply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Undo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Tasty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Aware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Football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Hurray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Today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785813" y="1357313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Bookman Old Style" pitchFamily="18" charset="0"/>
              </a:rPr>
              <a:t>An Iamb is a pair of syllables, in which the </a:t>
            </a:r>
            <a:r>
              <a:rPr lang="en-GB" sz="2800" b="1">
                <a:latin typeface="Bookman Old Style" pitchFamily="18" charset="0"/>
              </a:rPr>
              <a:t>second</a:t>
            </a:r>
            <a:r>
              <a:rPr lang="en-GB" sz="2800">
                <a:latin typeface="Bookman Old Style" pitchFamily="18" charset="0"/>
              </a:rPr>
              <a:t> syllable is stressed.</a:t>
            </a:r>
          </a:p>
          <a:p>
            <a:pPr algn="ctr"/>
            <a:endParaRPr lang="en-GB" sz="2800">
              <a:latin typeface="Bookman Old Style" pitchFamily="18" charset="0"/>
            </a:endParaRPr>
          </a:p>
          <a:p>
            <a:pPr algn="ctr"/>
            <a:r>
              <a:rPr lang="en-GB" sz="2800">
                <a:latin typeface="Bookman Old Style" pitchFamily="18" charset="0"/>
              </a:rPr>
              <a:t>Which of these is NOT an Iamb?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3286125" y="3143250"/>
            <a:ext cx="22145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latin typeface="Bookman Old Style" pitchFamily="18" charset="0"/>
              </a:rPr>
              <a:t>Regard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Reply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Undo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Tasty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Aware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Football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Hurray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Today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785813" y="1357313"/>
            <a:ext cx="72866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>
                <a:latin typeface="Bookman Old Style" pitchFamily="18" charset="0"/>
              </a:rPr>
              <a:t>An Iamb is a pair of syllables, in which the </a:t>
            </a:r>
            <a:r>
              <a:rPr lang="en-GB" sz="2800" b="1">
                <a:latin typeface="Bookman Old Style" pitchFamily="18" charset="0"/>
              </a:rPr>
              <a:t>second</a:t>
            </a:r>
            <a:r>
              <a:rPr lang="en-GB" sz="2800">
                <a:latin typeface="Bookman Old Style" pitchFamily="18" charset="0"/>
              </a:rPr>
              <a:t> syllable is stressed.</a:t>
            </a:r>
          </a:p>
          <a:p>
            <a:pPr algn="ctr"/>
            <a:endParaRPr lang="en-GB" sz="2800">
              <a:latin typeface="Bookman Old Style" pitchFamily="18" charset="0"/>
            </a:endParaRPr>
          </a:p>
          <a:p>
            <a:pPr algn="ctr"/>
            <a:r>
              <a:rPr lang="en-GB" sz="2800">
                <a:latin typeface="Bookman Old Style" pitchFamily="18" charset="0"/>
              </a:rPr>
              <a:t>Which of these is NOT an Iamb?</a:t>
            </a:r>
            <a:endParaRPr lang="en-GB" sz="280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14563" y="6143625"/>
            <a:ext cx="5643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>
                <a:latin typeface="Bookman Old Style" pitchFamily="18" charset="0"/>
              </a:rPr>
              <a:t>Here is a famous Iamb....</a:t>
            </a:r>
          </a:p>
        </p:txBody>
      </p:sp>
      <p:sp>
        <p:nvSpPr>
          <p:cNvPr id="5125" name="Rectangle 8"/>
          <p:cNvSpPr>
            <a:spLocks noChangeArrowheads="1"/>
          </p:cNvSpPr>
          <p:nvPr/>
        </p:nvSpPr>
        <p:spPr bwMode="auto">
          <a:xfrm>
            <a:off x="3286125" y="3143250"/>
            <a:ext cx="22145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latin typeface="Bookman Old Style" pitchFamily="18" charset="0"/>
              </a:rPr>
              <a:t>Regard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Reply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Undo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Tasty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Aware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Football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Hurray</a:t>
            </a:r>
          </a:p>
          <a:p>
            <a:pPr algn="ctr"/>
            <a:r>
              <a:rPr lang="en-GB" sz="2000" dirty="0">
                <a:latin typeface="Bookman Old Style" pitchFamily="18" charset="0"/>
              </a:rPr>
              <a:t>Today</a:t>
            </a:r>
          </a:p>
          <a:p>
            <a:pPr algn="ctr"/>
            <a:r>
              <a:rPr lang="en-GB" sz="2000" b="1" u="sng" dirty="0">
                <a:solidFill>
                  <a:srgbClr val="FF0000"/>
                </a:solidFill>
                <a:latin typeface="Bookman Old Style" pitchFamily="18" charset="0"/>
              </a:rPr>
              <a:t>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857250" y="357188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800" b="1" u="sng">
                <a:latin typeface="Bookman Old Style" pitchFamily="18" charset="0"/>
              </a:rPr>
              <a:t>Iambic Pentameter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214438"/>
            <a:ext cx="4757738" cy="484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86116" y="5000636"/>
            <a:ext cx="282571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Ta-</a:t>
            </a:r>
            <a:r>
              <a:rPr lang="en-US" sz="8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da</a:t>
            </a:r>
            <a:r>
              <a:rPr lang="en-US" sz="8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3197</Words>
  <Application>Microsoft Office PowerPoint</Application>
  <PresentationFormat>On-screen Show (4:3)</PresentationFormat>
  <Paragraphs>388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Starter</vt:lpstr>
      <vt:lpstr>LO: To learn how to write and understand Iambic Pentameter</vt:lpstr>
      <vt:lpstr>http://shakespeare.about.com/od/shakespeareslanguage/a/Iambic-Pentameter-Examples.htm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of the rhythm</vt:lpstr>
      <vt:lpstr>Mini plenary  </vt:lpstr>
      <vt:lpstr>Lines from Macbeth Worksheet</vt:lpstr>
      <vt:lpstr>Feminine endings</vt:lpstr>
      <vt:lpstr>Why does Shakespeare use Iambic pentameter?</vt:lpstr>
      <vt:lpstr>Plenary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9.5 Poetry</dc:title>
  <dc:creator>Authorised User</dc:creator>
  <cp:lastModifiedBy>setup-Software Setup Account</cp:lastModifiedBy>
  <cp:revision>23</cp:revision>
  <dcterms:created xsi:type="dcterms:W3CDTF">2011-06-23T07:59:08Z</dcterms:created>
  <dcterms:modified xsi:type="dcterms:W3CDTF">2016-11-01T07:33:45Z</dcterms:modified>
</cp:coreProperties>
</file>