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6"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2"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205F9-2E53-4C7B-A9DA-6ABDA9D8E0B1}" type="datetimeFigureOut">
              <a:rPr lang="en-US" smtClean="0"/>
              <a:pPr/>
              <a:t>8/15/2015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5EEDD-1D1E-47B8-A35D-F549B4AFCE3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a:t>
            </a:r>
            <a:r>
              <a:rPr lang="en-GB" baseline="0" dirty="0" smtClean="0"/>
              <a:t> should realise there isn’t much in the poem to help them do this – a lot of the poem is about what is not there. Students to then list examples of things which are absent or negative. </a:t>
            </a:r>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Depending</a:t>
            </a:r>
            <a:r>
              <a:rPr lang="en-GB" baseline="0" dirty="0" smtClean="0"/>
              <a:t> on ability – key idea worksheet could be given out to support ideas</a:t>
            </a:r>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latin typeface="Leelawadee" pitchFamily="34" charset="-34"/>
                <a:cs typeface="Leelawadee" pitchFamily="34" charset="-34"/>
              </a:rPr>
              <a:t>On another level </a:t>
            </a:r>
            <a:r>
              <a:rPr lang="en-GB" i="1" dirty="0" smtClean="0">
                <a:solidFill>
                  <a:srgbClr val="FF3300"/>
                </a:solidFill>
                <a:latin typeface="Leelawadee" pitchFamily="34" charset="-34"/>
                <a:cs typeface="Leelawadee" pitchFamily="34" charset="-34"/>
              </a:rPr>
              <a:t>Storm on the Island</a:t>
            </a:r>
            <a:r>
              <a:rPr lang="en-GB" i="1" dirty="0" smtClean="0">
                <a:latin typeface="Leelawadee" pitchFamily="34" charset="-34"/>
                <a:cs typeface="Leelawadee" pitchFamily="34" charset="-34"/>
              </a:rPr>
              <a:t> refers to the troubles in Northern Ireland that took place in the latter years of the twentieth century.  Images of terrorist violence can be found throughout the poem.  Words such as </a:t>
            </a:r>
            <a:r>
              <a:rPr lang="en-GB" i="1" dirty="0" smtClean="0">
                <a:solidFill>
                  <a:schemeClr val="accent2"/>
                </a:solidFill>
                <a:latin typeface="Leelawadee" pitchFamily="34" charset="-34"/>
                <a:cs typeface="Leelawadee" pitchFamily="34" charset="-34"/>
              </a:rPr>
              <a:t>blast, exploding, fear, bombarded</a:t>
            </a:r>
            <a:r>
              <a:rPr lang="en-GB" i="1" dirty="0" smtClean="0">
                <a:latin typeface="Leelawadee" pitchFamily="34" charset="-34"/>
                <a:cs typeface="Leelawadee" pitchFamily="34" charset="-34"/>
              </a:rPr>
              <a:t> don’t just describe the literal storm but also represent the storm of violence happening in Northern Ireland during the Troubles.  The first 8 letters of the poem spell out the word </a:t>
            </a:r>
            <a:r>
              <a:rPr lang="en-GB" i="1" dirty="0" smtClean="0">
                <a:solidFill>
                  <a:srgbClr val="FF3300"/>
                </a:solidFill>
                <a:latin typeface="Leelawadee" pitchFamily="34" charset="-34"/>
                <a:cs typeface="Leelawadee" pitchFamily="34" charset="-34"/>
              </a:rPr>
              <a:t>Stormont</a:t>
            </a:r>
            <a:r>
              <a:rPr lang="en-GB" i="1" dirty="0" smtClean="0">
                <a:latin typeface="Leelawadee" pitchFamily="34" charset="-34"/>
                <a:cs typeface="Leelawadee" pitchFamily="34" charset="-34"/>
              </a:rPr>
              <a:t> – the name of the Government buildings of Northern Ireland in Belfast.  The word </a:t>
            </a:r>
            <a:r>
              <a:rPr lang="en-GB" i="1" dirty="0" smtClean="0">
                <a:solidFill>
                  <a:srgbClr val="FF3300"/>
                </a:solidFill>
                <a:latin typeface="Leelawadee" pitchFamily="34" charset="-34"/>
                <a:cs typeface="Leelawadee" pitchFamily="34" charset="-34"/>
              </a:rPr>
              <a:t>island</a:t>
            </a:r>
            <a:r>
              <a:rPr lang="en-GB" i="1" dirty="0" smtClean="0">
                <a:latin typeface="Leelawadee" pitchFamily="34" charset="-34"/>
                <a:cs typeface="Leelawadee" pitchFamily="34" charset="-34"/>
              </a:rPr>
              <a:t> also has an obvious phonetic similarity to the word </a:t>
            </a:r>
            <a:r>
              <a:rPr lang="en-GB" i="1" dirty="0" smtClean="0">
                <a:solidFill>
                  <a:srgbClr val="FF3300"/>
                </a:solidFill>
                <a:latin typeface="Leelawadee" pitchFamily="34" charset="-34"/>
                <a:cs typeface="Leelawadee" pitchFamily="34" charset="-34"/>
              </a:rPr>
              <a:t>Ireland</a:t>
            </a:r>
            <a:r>
              <a:rPr lang="en-GB" i="1" dirty="0" smtClean="0">
                <a:latin typeface="Leelawadee" pitchFamily="34" charset="-34"/>
                <a:cs typeface="Leelawadee" pitchFamily="34" charset="-34"/>
              </a:rPr>
              <a:t>. Therefore the poem works on two levels: as a description of a storm and as an extended metaphor for the political situation in Northern Ireland.</a:t>
            </a:r>
          </a:p>
          <a:p>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the mark scheme, create a success</a:t>
            </a:r>
            <a:r>
              <a:rPr lang="en-GB" baseline="0" dirty="0" smtClean="0"/>
              <a:t> criteria for the question</a:t>
            </a:r>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Depending on ability:</a:t>
            </a:r>
          </a:p>
          <a:p>
            <a:pPr>
              <a:buFontTx/>
              <a:buChar char="-"/>
            </a:pPr>
            <a:r>
              <a:rPr lang="en-GB" baseline="0" dirty="0" smtClean="0"/>
              <a:t>Provide grid for students (technique, evidence, analysis) – some could be completed</a:t>
            </a:r>
          </a:p>
          <a:p>
            <a:pPr>
              <a:buFontTx/>
              <a:buChar char="-"/>
            </a:pPr>
            <a:r>
              <a:rPr lang="en-GB" baseline="0" dirty="0" smtClean="0"/>
              <a:t> students to write example response in groups</a:t>
            </a:r>
          </a:p>
          <a:p>
            <a:pPr>
              <a:buFontTx/>
              <a:buChar char="-"/>
            </a:pPr>
            <a:r>
              <a:rPr lang="en-GB" baseline="0" dirty="0" smtClean="0"/>
              <a:t> students to independently write response</a:t>
            </a:r>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02C602-31E7-49A9-97B6-70FAAC2709BA}" type="datetimeFigureOut">
              <a:rPr lang="en-US" smtClean="0"/>
              <a:pPr/>
              <a:t>8/15/2015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02C602-31E7-49A9-97B6-70FAAC2709BA}" type="datetimeFigureOut">
              <a:rPr lang="en-US" smtClean="0"/>
              <a:pPr/>
              <a:t>8/15/2015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02C602-31E7-49A9-97B6-70FAAC2709BA}" type="datetimeFigureOut">
              <a:rPr lang="en-US" smtClean="0"/>
              <a:pPr/>
              <a:t>8/15/2015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02C602-31E7-49A9-97B6-70FAAC2709BA}" type="datetimeFigureOut">
              <a:rPr lang="en-US" smtClean="0"/>
              <a:pPr/>
              <a:t>8/15/2015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2C602-31E7-49A9-97B6-70FAAC2709BA}" type="datetimeFigureOut">
              <a:rPr lang="en-US" smtClean="0"/>
              <a:pPr/>
              <a:t>8/15/2015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02C602-31E7-49A9-97B6-70FAAC2709BA}" type="datetimeFigureOut">
              <a:rPr lang="en-US" smtClean="0"/>
              <a:pPr/>
              <a:t>8/15/2015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02C602-31E7-49A9-97B6-70FAAC2709BA}" type="datetimeFigureOut">
              <a:rPr lang="en-US" smtClean="0"/>
              <a:pPr/>
              <a:t>8/15/2015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02C602-31E7-49A9-97B6-70FAAC2709BA}" type="datetimeFigureOut">
              <a:rPr lang="en-US" smtClean="0"/>
              <a:pPr/>
              <a:t>8/15/2015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2C602-31E7-49A9-97B6-70FAAC2709BA}" type="datetimeFigureOut">
              <a:rPr lang="en-US" smtClean="0"/>
              <a:pPr/>
              <a:t>8/15/2015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2C602-31E7-49A9-97B6-70FAAC2709BA}" type="datetimeFigureOut">
              <a:rPr lang="en-US" smtClean="0"/>
              <a:pPr/>
              <a:t>8/15/2015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2C602-31E7-49A9-97B6-70FAAC2709BA}" type="datetimeFigureOut">
              <a:rPr lang="en-US" smtClean="0"/>
              <a:pPr/>
              <a:t>8/15/2015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C2617-D6F5-4542-9F3A-6FACB9E0FC2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2C602-31E7-49A9-97B6-70FAAC2709BA}" type="datetimeFigureOut">
              <a:rPr lang="en-US" smtClean="0"/>
              <a:pPr/>
              <a:t>8/15/2015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C2617-D6F5-4542-9F3A-6FACB9E0FC2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57256"/>
          </a:xfrm>
          <a:solidFill>
            <a:schemeClr val="accent5">
              <a:lumMod val="75000"/>
            </a:schemeClr>
          </a:solidFill>
        </p:spPr>
        <p:txBody>
          <a:bodyPr>
            <a:normAutofit/>
          </a:bodyPr>
          <a:lstStyle/>
          <a:p>
            <a:r>
              <a:rPr lang="en-GB" sz="2400" b="1" dirty="0" smtClean="0">
                <a:solidFill>
                  <a:schemeClr val="bg1"/>
                </a:solidFill>
                <a:latin typeface="Leelawadee" pitchFamily="34" charset="-34"/>
                <a:cs typeface="Leelawadee" pitchFamily="34" charset="-34"/>
              </a:rPr>
              <a:t>How many similes / metaphors / personification can you think of to describe a storm?</a:t>
            </a:r>
            <a:endParaRPr lang="en-GB" sz="2400" b="1" dirty="0">
              <a:solidFill>
                <a:schemeClr val="bg1"/>
              </a:solidFill>
              <a:latin typeface="Leelawadee" pitchFamily="34" charset="-34"/>
              <a:cs typeface="Leelawadee" pitchFamily="34" charset="-34"/>
            </a:endParaRPr>
          </a:p>
        </p:txBody>
      </p:sp>
      <p:sp>
        <p:nvSpPr>
          <p:cNvPr id="1026" name="AutoShape 2" descr="Image result for sto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8" name="Picture 4" descr="http://thebirkholzfamily.com/wp-content/uploads/2015/05/storm-01.jpg"/>
          <p:cNvPicPr>
            <a:picLocks noChangeAspect="1" noChangeArrowheads="1"/>
          </p:cNvPicPr>
          <p:nvPr/>
        </p:nvPicPr>
        <p:blipFill>
          <a:blip r:embed="rId2" cstate="print"/>
          <a:srcRect/>
          <a:stretch>
            <a:fillRect/>
          </a:stretch>
        </p:blipFill>
        <p:spPr bwMode="auto">
          <a:xfrm>
            <a:off x="-1" y="857232"/>
            <a:ext cx="4429125" cy="2786082"/>
          </a:xfrm>
          <a:prstGeom prst="rect">
            <a:avLst/>
          </a:prstGeom>
          <a:noFill/>
        </p:spPr>
      </p:pic>
      <p:pic>
        <p:nvPicPr>
          <p:cNvPr id="1030" name="Picture 6" descr="http://jessicakristie.com/wp-content/uploads/2014/12/storm-over-sea.jpg"/>
          <p:cNvPicPr>
            <a:picLocks noChangeAspect="1" noChangeArrowheads="1"/>
          </p:cNvPicPr>
          <p:nvPr/>
        </p:nvPicPr>
        <p:blipFill>
          <a:blip r:embed="rId3" cstate="print"/>
          <a:srcRect/>
          <a:stretch>
            <a:fillRect/>
          </a:stretch>
        </p:blipFill>
        <p:spPr bwMode="auto">
          <a:xfrm>
            <a:off x="4357686" y="857231"/>
            <a:ext cx="4786314" cy="2643207"/>
          </a:xfrm>
          <a:prstGeom prst="rect">
            <a:avLst/>
          </a:prstGeom>
          <a:noFill/>
        </p:spPr>
      </p:pic>
      <p:pic>
        <p:nvPicPr>
          <p:cNvPr id="1032" name="Picture 8" descr="http://www.catherinecouturier.com/assets/images/artists/Mitch_Dobrowner/Storms/Mitch%20Dobrowner_Storm%20over%20Field.jpg"/>
          <p:cNvPicPr>
            <a:picLocks noChangeAspect="1" noChangeArrowheads="1"/>
          </p:cNvPicPr>
          <p:nvPr/>
        </p:nvPicPr>
        <p:blipFill>
          <a:blip r:embed="rId4" cstate="print"/>
          <a:srcRect/>
          <a:stretch>
            <a:fillRect/>
          </a:stretch>
        </p:blipFill>
        <p:spPr bwMode="auto">
          <a:xfrm>
            <a:off x="0" y="3500438"/>
            <a:ext cx="4357686" cy="3000372"/>
          </a:xfrm>
          <a:prstGeom prst="rect">
            <a:avLst/>
          </a:prstGeom>
          <a:noFill/>
        </p:spPr>
      </p:pic>
      <p:pic>
        <p:nvPicPr>
          <p:cNvPr id="1034" name="Picture 10" descr="http://www.ongc.com.au/wp-content/uploads/2014/12/Electrical-Storm.jpg"/>
          <p:cNvPicPr>
            <a:picLocks noChangeAspect="1" noChangeArrowheads="1"/>
          </p:cNvPicPr>
          <p:nvPr/>
        </p:nvPicPr>
        <p:blipFill>
          <a:blip r:embed="rId5"/>
          <a:srcRect/>
          <a:stretch>
            <a:fillRect/>
          </a:stretch>
        </p:blipFill>
        <p:spPr bwMode="auto">
          <a:xfrm>
            <a:off x="4357686" y="3500438"/>
            <a:ext cx="4786314" cy="3357562"/>
          </a:xfrm>
          <a:prstGeom prst="rect">
            <a:avLst/>
          </a:prstGeom>
          <a:noFill/>
        </p:spPr>
      </p:pic>
      <p:sp>
        <p:nvSpPr>
          <p:cNvPr id="9" name="TextBox 8"/>
          <p:cNvSpPr txBox="1"/>
          <p:nvPr/>
        </p:nvSpPr>
        <p:spPr>
          <a:xfrm>
            <a:off x="0" y="6427113"/>
            <a:ext cx="9144000" cy="400110"/>
          </a:xfrm>
          <a:prstGeom prst="rect">
            <a:avLst/>
          </a:prstGeom>
          <a:solidFill>
            <a:srgbClr val="FFFF00"/>
          </a:solidFill>
        </p:spPr>
        <p:txBody>
          <a:bodyPr wrap="square" rtlCol="0">
            <a:spAutoFit/>
          </a:bodyPr>
          <a:lstStyle/>
          <a:p>
            <a:pPr algn="ctr"/>
            <a:r>
              <a:rPr lang="en-GB" sz="2000" dirty="0" smtClean="0">
                <a:sym typeface="Wingdings"/>
              </a:rPr>
              <a:t></a:t>
            </a:r>
            <a:r>
              <a:rPr lang="en-GB" sz="2000" b="1" dirty="0" smtClean="0">
                <a:sym typeface="Wingdings"/>
              </a:rPr>
              <a:t>Challenge – can you link your examples to the theme of power and conflict? </a:t>
            </a:r>
            <a:r>
              <a:rPr lang="en-GB" sz="2000" dirty="0" smtClean="0">
                <a:sym typeface="Wingdings"/>
              </a:rPr>
              <a:t></a:t>
            </a:r>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57256"/>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400" b="1" i="0" u="sng" strike="noStrike" kern="1200" cap="none" spc="0" normalizeH="0" baseline="0" noProof="0" dirty="0" smtClean="0">
                <a:ln>
                  <a:noFill/>
                </a:ln>
                <a:solidFill>
                  <a:schemeClr val="bg1"/>
                </a:solidFill>
                <a:effectLst/>
                <a:uLnTx/>
                <a:uFillTx/>
                <a:latin typeface="Leelawadee" pitchFamily="34" charset="-34"/>
                <a:ea typeface="+mj-ea"/>
                <a:cs typeface="Leelawadee" pitchFamily="34" charset="-34"/>
              </a:rPr>
              <a:t>Storm on the Island</a:t>
            </a:r>
            <a:endParaRPr kumimoji="0" lang="en-GB" sz="5400" b="1" i="0" u="sng"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sp>
        <p:nvSpPr>
          <p:cNvPr id="1025" name="Rectangle 1"/>
          <p:cNvSpPr>
            <a:spLocks noChangeArrowheads="1"/>
          </p:cNvSpPr>
          <p:nvPr/>
        </p:nvSpPr>
        <p:spPr bwMode="auto">
          <a:xfrm>
            <a:off x="0" y="114298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333333"/>
                </a:solidFill>
                <a:effectLst/>
                <a:latin typeface="Leelawadee" pitchFamily="34" charset="-34"/>
                <a:ea typeface="Times New Roman" pitchFamily="18" charset="0"/>
                <a:cs typeface="Leelawadee" pitchFamily="34" charset="-34"/>
              </a:rPr>
              <a:t>a     air     and     are     as     be     begins     blast     blows     bombarded     branches     build     but     can     cat     chorus     cliffs     comfortably     company     dives     down     earth     empty     exploding     fear     flung     forgetting     full     gale     good     has     hay     hits     house     houses     huge     I     in     invisibly     is     </a:t>
            </a:r>
            <a:r>
              <a:rPr kumimoji="0" lang="en-GB" sz="2000" b="0" i="0" u="none" strike="noStrike" cap="none" normalizeH="0" baseline="0" dirty="0" smtClean="0">
                <a:ln>
                  <a:noFill/>
                </a:ln>
                <a:solidFill>
                  <a:srgbClr val="3A3A3A"/>
                </a:solidFill>
                <a:effectLst/>
                <a:latin typeface="Leelawadee" pitchFamily="34" charset="-34"/>
                <a:ea typeface="Times New Roman" pitchFamily="18" charset="0"/>
                <a:cs typeface="Leelawadee" pitchFamily="34" charset="-34"/>
              </a:rPr>
              <a:t>Island     </a:t>
            </a:r>
            <a:r>
              <a:rPr kumimoji="0" lang="en-GB" sz="2000" b="0" i="0" u="none" strike="noStrike" cap="none" normalizeH="0" baseline="0" dirty="0" smtClean="0">
                <a:ln>
                  <a:noFill/>
                </a:ln>
                <a:solidFill>
                  <a:srgbClr val="333333"/>
                </a:solidFill>
                <a:effectLst/>
                <a:latin typeface="Leelawadee" pitchFamily="34" charset="-34"/>
                <a:ea typeface="Times New Roman" pitchFamily="18" charset="0"/>
                <a:cs typeface="Leelawadee" pitchFamily="34" charset="-34"/>
              </a:rPr>
              <a:t>it     just     know     leaves     like     listen     lost     mean     might     natural     never     no     nor     nothing     </a:t>
            </a:r>
            <a:r>
              <a:rPr kumimoji="0" lang="en-GB" sz="2000" b="0" i="0" u="none" strike="noStrike" cap="none" normalizeH="0" baseline="0" dirty="0" smtClean="0">
                <a:ln>
                  <a:noFill/>
                </a:ln>
                <a:solidFill>
                  <a:srgbClr val="3A3A3A"/>
                </a:solidFill>
                <a:effectLst/>
                <a:latin typeface="Leelawadee" pitchFamily="34" charset="-34"/>
                <a:ea typeface="Times New Roman" pitchFamily="18" charset="0"/>
                <a:cs typeface="Leelawadee" pitchFamily="34" charset="-34"/>
              </a:rPr>
              <a:t>on     </a:t>
            </a:r>
            <a:r>
              <a:rPr kumimoji="0" lang="en-GB" sz="2000" b="0" i="0" u="none" strike="noStrike" cap="none" normalizeH="0" baseline="0" dirty="0" smtClean="0">
                <a:ln>
                  <a:noFill/>
                </a:ln>
                <a:solidFill>
                  <a:srgbClr val="333333"/>
                </a:solidFill>
                <a:effectLst/>
                <a:latin typeface="Leelawadee" pitchFamily="34" charset="-34"/>
                <a:ea typeface="Times New Roman" pitchFamily="18" charset="0"/>
                <a:cs typeface="Leelawadee" pitchFamily="34" charset="-34"/>
              </a:rPr>
              <a:t>or     our     prepared     prove     pummels     raise     rock     roof     salvo     savage     sea     see     shelter     sink     sit     slate     so     space     spits     spray     squat     stacks     </a:t>
            </a:r>
            <a:r>
              <a:rPr kumimoji="0" lang="en-GB" sz="2000" b="0" i="0" u="none" strike="noStrike" cap="none" normalizeH="0" baseline="0" dirty="0" err="1" smtClean="0">
                <a:ln>
                  <a:noFill/>
                </a:ln>
                <a:solidFill>
                  <a:srgbClr val="333333"/>
                </a:solidFill>
                <a:effectLst/>
                <a:latin typeface="Leelawadee" pitchFamily="34" charset="-34"/>
                <a:ea typeface="Times New Roman" pitchFamily="18" charset="0"/>
                <a:cs typeface="Leelawadee" pitchFamily="34" charset="-34"/>
              </a:rPr>
              <a:t>stooks</a:t>
            </a:r>
            <a:r>
              <a:rPr kumimoji="0" lang="en-GB" sz="2000" b="0" i="0" u="none" strike="noStrike" cap="none" normalizeH="0" baseline="0" dirty="0" smtClean="0">
                <a:ln>
                  <a:noFill/>
                </a:ln>
                <a:solidFill>
                  <a:srgbClr val="333333"/>
                </a:solidFill>
                <a:effectLst/>
                <a:latin typeface="Leelawadee" pitchFamily="34" charset="-34"/>
                <a:ea typeface="Times New Roman" pitchFamily="18" charset="0"/>
                <a:cs typeface="Leelawadee" pitchFamily="34" charset="-34"/>
              </a:rPr>
              <a:t>     </a:t>
            </a:r>
            <a:r>
              <a:rPr kumimoji="0" lang="en-GB" sz="2000" b="0" i="0" u="none" strike="noStrike" cap="none" normalizeH="0" baseline="0" dirty="0" smtClean="0">
                <a:ln>
                  <a:noFill/>
                </a:ln>
                <a:solidFill>
                  <a:srgbClr val="3A3A3A"/>
                </a:solidFill>
                <a:effectLst/>
                <a:latin typeface="Leelawadee" pitchFamily="34" charset="-34"/>
                <a:ea typeface="Times New Roman" pitchFamily="18" charset="0"/>
                <a:cs typeface="Leelawadee" pitchFamily="34" charset="-34"/>
              </a:rPr>
              <a:t>storm     </a:t>
            </a:r>
            <a:r>
              <a:rPr kumimoji="0" lang="en-GB" sz="2000" b="0" i="0" u="none" strike="noStrike" cap="none" normalizeH="0" baseline="0" dirty="0" smtClean="0">
                <a:ln>
                  <a:noFill/>
                </a:ln>
                <a:solidFill>
                  <a:srgbClr val="333333"/>
                </a:solidFill>
                <a:effectLst/>
                <a:latin typeface="Leelawadee" pitchFamily="34" charset="-34"/>
                <a:ea typeface="Times New Roman" pitchFamily="18" charset="0"/>
                <a:cs typeface="Leelawadee" pitchFamily="34" charset="-34"/>
              </a:rPr>
              <a:t>strafes     strange     tame     that     </a:t>
            </a:r>
            <a:r>
              <a:rPr kumimoji="0" lang="en-GB" sz="2000" b="0" i="0" u="none" strike="noStrike" cap="none" normalizeH="0" baseline="0" dirty="0" smtClean="0">
                <a:ln>
                  <a:noFill/>
                </a:ln>
                <a:solidFill>
                  <a:srgbClr val="3A3A3A"/>
                </a:solidFill>
                <a:effectLst/>
                <a:latin typeface="Leelawadee" pitchFamily="34" charset="-34"/>
                <a:ea typeface="Times New Roman" pitchFamily="18" charset="0"/>
                <a:cs typeface="Leelawadee" pitchFamily="34" charset="-34"/>
              </a:rPr>
              <a:t>the     </a:t>
            </a:r>
            <a:r>
              <a:rPr kumimoji="0" lang="en-GB" sz="2000" b="0" i="0" u="none" strike="noStrike" cap="none" normalizeH="0" baseline="0" dirty="0" smtClean="0">
                <a:ln>
                  <a:noFill/>
                </a:ln>
                <a:solidFill>
                  <a:srgbClr val="333333"/>
                </a:solidFill>
                <a:effectLst/>
                <a:latin typeface="Leelawadee" pitchFamily="34" charset="-34"/>
                <a:ea typeface="Times New Roman" pitchFamily="18" charset="0"/>
                <a:cs typeface="Leelawadee" pitchFamily="34" charset="-34"/>
              </a:rPr>
              <a:t>them     there     thing     think     this     tight     to     too     tragic     trees     troubled     turned     us     very     walls     we     what     when     which     while     wind     windows     with     wizened     you     your     </a:t>
            </a:r>
            <a:endParaRPr kumimoji="0" lang="en-GB" sz="2000" b="0" i="0" u="none" strike="noStrike" cap="none" normalizeH="0" baseline="0" dirty="0" smtClean="0">
              <a:ln>
                <a:noFill/>
              </a:ln>
              <a:solidFill>
                <a:schemeClr val="tx1"/>
              </a:solidFill>
              <a:effectLst/>
              <a:latin typeface="Leelawadee" pitchFamily="34" charset="-34"/>
              <a:cs typeface="Leelawadee" pitchFamily="34" charset="-34"/>
            </a:endParaRPr>
          </a:p>
        </p:txBody>
      </p:sp>
      <p:sp>
        <p:nvSpPr>
          <p:cNvPr id="6" name="Rectangle 5"/>
          <p:cNvSpPr/>
          <p:nvPr/>
        </p:nvSpPr>
        <p:spPr>
          <a:xfrm>
            <a:off x="0" y="5143512"/>
            <a:ext cx="9144000" cy="1588127"/>
          </a:xfrm>
          <a:prstGeom prst="rect">
            <a:avLst/>
          </a:prstGeom>
          <a:solidFill>
            <a:schemeClr val="accent5">
              <a:lumMod val="20000"/>
              <a:lumOff val="80000"/>
            </a:schemeClr>
          </a:solidFill>
        </p:spPr>
        <p:txBody>
          <a:bodyPr wrap="square">
            <a:spAutoFit/>
          </a:bodyPr>
          <a:lstStyle/>
          <a:p>
            <a:pPr algn="ctr">
              <a:lnSpc>
                <a:spcPct val="90000"/>
              </a:lnSpc>
            </a:pPr>
            <a:r>
              <a:rPr lang="en-GB" sz="3600" b="1" dirty="0" smtClean="0">
                <a:latin typeface="Leelawadee" pitchFamily="34" charset="-34"/>
                <a:cs typeface="Leelawadee" pitchFamily="34" charset="-34"/>
              </a:rPr>
              <a:t>How many categories can you group the words into?</a:t>
            </a:r>
          </a:p>
          <a:p>
            <a:pPr algn="ctr">
              <a:lnSpc>
                <a:spcPct val="90000"/>
              </a:lnSpc>
            </a:pPr>
            <a:r>
              <a:rPr lang="en-GB" sz="3600" b="1" dirty="0" smtClean="0">
                <a:latin typeface="Leelawadee" pitchFamily="34" charset="-34"/>
                <a:cs typeface="Leelawadee" pitchFamily="34" charset="-34"/>
              </a:rPr>
              <a:t>e.g. strength</a:t>
            </a:r>
            <a:endParaRPr lang="en-GB" sz="3600" dirty="0">
              <a:latin typeface="Leelawadee" pitchFamily="34" charset="-34"/>
              <a:cs typeface="Leelawadee" pitchFamily="34"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57256"/>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b="1" dirty="0" smtClean="0">
                <a:solidFill>
                  <a:schemeClr val="bg1"/>
                </a:solidFill>
                <a:latin typeface="Leelawadee" pitchFamily="34" charset="-34"/>
                <a:ea typeface="+mj-ea"/>
                <a:cs typeface="Leelawadee" pitchFamily="34" charset="-34"/>
              </a:rPr>
              <a:t>First Impressions</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pic>
        <p:nvPicPr>
          <p:cNvPr id="16386" name="Picture 2" descr="http://newsimg.bbc.co.uk/media/images/42431000/jpg/_42431474_croatiastorm_ap416b.jpg"/>
          <p:cNvPicPr>
            <a:picLocks noChangeAspect="1" noChangeArrowheads="1"/>
          </p:cNvPicPr>
          <p:nvPr/>
        </p:nvPicPr>
        <p:blipFill>
          <a:blip r:embed="rId3"/>
          <a:srcRect/>
          <a:stretch>
            <a:fillRect/>
          </a:stretch>
        </p:blipFill>
        <p:spPr bwMode="auto">
          <a:xfrm>
            <a:off x="-1" y="857232"/>
            <a:ext cx="9144001" cy="6000768"/>
          </a:xfrm>
          <a:prstGeom prst="rect">
            <a:avLst/>
          </a:prstGeom>
          <a:noFill/>
        </p:spPr>
      </p:pic>
      <p:sp>
        <p:nvSpPr>
          <p:cNvPr id="6" name="Rectangle 5"/>
          <p:cNvSpPr/>
          <p:nvPr/>
        </p:nvSpPr>
        <p:spPr>
          <a:xfrm>
            <a:off x="4143372" y="5500702"/>
            <a:ext cx="4714876" cy="757130"/>
          </a:xfrm>
          <a:prstGeom prst="rect">
            <a:avLst/>
          </a:prstGeom>
          <a:solidFill>
            <a:schemeClr val="accent5">
              <a:lumMod val="20000"/>
              <a:lumOff val="80000"/>
            </a:schemeClr>
          </a:solidFill>
        </p:spPr>
        <p:txBody>
          <a:bodyPr wrap="square">
            <a:spAutoFit/>
          </a:bodyPr>
          <a:lstStyle/>
          <a:p>
            <a:pPr algn="ctr">
              <a:lnSpc>
                <a:spcPct val="90000"/>
              </a:lnSpc>
            </a:pPr>
            <a:r>
              <a:rPr lang="en-GB" sz="2400" b="1" dirty="0" smtClean="0">
                <a:latin typeface="Leelawadee" pitchFamily="34" charset="-34"/>
                <a:cs typeface="Leelawadee" pitchFamily="34" charset="-34"/>
              </a:rPr>
              <a:t>Draw a picture of how Heaney presents the island. </a:t>
            </a:r>
            <a:endParaRPr lang="en-GB" sz="2400" dirty="0">
              <a:latin typeface="Leelawadee" pitchFamily="34" charset="-34"/>
              <a:cs typeface="Leelawadee" pitchFamily="34"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496" y="1142984"/>
            <a:ext cx="4857784" cy="5143536"/>
          </a:xfrm>
        </p:spPr>
        <p:txBody>
          <a:bodyPr/>
          <a:lstStyle/>
          <a:p>
            <a:pPr>
              <a:buNone/>
            </a:pPr>
            <a:r>
              <a:rPr lang="en-GB" dirty="0" smtClean="0">
                <a:latin typeface="Leelawadee" pitchFamily="34" charset="-34"/>
                <a:cs typeface="Leelawadee" pitchFamily="34" charset="-34"/>
              </a:rPr>
              <a:t>What do you think are the </a:t>
            </a:r>
            <a:r>
              <a:rPr lang="en-GB" b="1" u="sng" dirty="0" smtClean="0">
                <a:latin typeface="Leelawadee" pitchFamily="34" charset="-34"/>
                <a:cs typeface="Leelawadee" pitchFamily="34" charset="-34"/>
              </a:rPr>
              <a:t>6</a:t>
            </a:r>
            <a:r>
              <a:rPr lang="en-GB" dirty="0" smtClean="0">
                <a:latin typeface="Leelawadee" pitchFamily="34" charset="-34"/>
                <a:cs typeface="Leelawadee" pitchFamily="34" charset="-34"/>
              </a:rPr>
              <a:t> key ideas presented in the poem?</a:t>
            </a:r>
          </a:p>
          <a:p>
            <a:pPr>
              <a:buNone/>
            </a:pPr>
            <a:endParaRPr lang="en-GB" dirty="0" smtClean="0">
              <a:latin typeface="Leelawadee" pitchFamily="34" charset="-34"/>
              <a:cs typeface="Leelawadee" pitchFamily="34" charset="-34"/>
            </a:endParaRPr>
          </a:p>
          <a:p>
            <a:pPr>
              <a:buNone/>
            </a:pPr>
            <a:r>
              <a:rPr lang="en-GB" dirty="0" smtClean="0">
                <a:latin typeface="Leelawadee" pitchFamily="34" charset="-34"/>
                <a:cs typeface="Leelawadee" pitchFamily="34" charset="-34"/>
              </a:rPr>
              <a:t>Draw an image to represent each key idea and find a quotation to support your statement.</a:t>
            </a:r>
            <a:endParaRPr lang="en-GB" dirty="0">
              <a:latin typeface="Leelawadee" pitchFamily="34" charset="-34"/>
              <a:cs typeface="Leelawadee" pitchFamily="34" charset="-34"/>
            </a:endParaRPr>
          </a:p>
        </p:txBody>
      </p:sp>
      <p:sp>
        <p:nvSpPr>
          <p:cNvPr id="4" name="Title 1"/>
          <p:cNvSpPr txBox="1">
            <a:spLocks/>
          </p:cNvSpPr>
          <p:nvPr/>
        </p:nvSpPr>
        <p:spPr>
          <a:xfrm>
            <a:off x="0" y="0"/>
            <a:ext cx="9144000" cy="857256"/>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strike="noStrike" kern="1200" cap="none" spc="0" normalizeH="0" baseline="0" noProof="0" dirty="0" smtClean="0">
                <a:ln>
                  <a:noFill/>
                </a:ln>
                <a:solidFill>
                  <a:schemeClr val="bg1"/>
                </a:solidFill>
                <a:effectLst/>
                <a:uLnTx/>
                <a:uFillTx/>
                <a:latin typeface="Leelawadee" pitchFamily="34" charset="-34"/>
                <a:ea typeface="+mj-ea"/>
                <a:cs typeface="Leelawadee" pitchFamily="34" charset="-34"/>
              </a:rPr>
              <a:t>KEY</a:t>
            </a:r>
            <a:r>
              <a:rPr kumimoji="0" lang="en-GB" sz="3200" b="1" i="0" strike="noStrike" kern="1200" cap="none" spc="0" normalizeH="0" noProof="0" dirty="0" smtClean="0">
                <a:ln>
                  <a:noFill/>
                </a:ln>
                <a:solidFill>
                  <a:schemeClr val="bg1"/>
                </a:solidFill>
                <a:effectLst/>
                <a:uLnTx/>
                <a:uFillTx/>
                <a:latin typeface="Leelawadee" pitchFamily="34" charset="-34"/>
                <a:ea typeface="+mj-ea"/>
                <a:cs typeface="Leelawadee" pitchFamily="34" charset="-34"/>
              </a:rPr>
              <a:t> IDEAS</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pic>
        <p:nvPicPr>
          <p:cNvPr id="17410" name="Picture 2"/>
          <p:cNvPicPr>
            <a:picLocks noChangeAspect="1" noChangeArrowheads="1"/>
          </p:cNvPicPr>
          <p:nvPr/>
        </p:nvPicPr>
        <p:blipFill>
          <a:blip r:embed="rId3"/>
          <a:srcRect/>
          <a:stretch>
            <a:fillRect/>
          </a:stretch>
        </p:blipFill>
        <p:spPr bwMode="auto">
          <a:xfrm>
            <a:off x="285720" y="928670"/>
            <a:ext cx="3325994" cy="5000660"/>
          </a:xfrm>
          <a:prstGeom prst="rect">
            <a:avLst/>
          </a:prstGeom>
          <a:noFill/>
          <a:ln w="9525">
            <a:noFill/>
            <a:miter lim="800000"/>
            <a:headEnd/>
            <a:tailEnd/>
          </a:ln>
          <a:effectLst/>
        </p:spPr>
      </p:pic>
      <p:sp>
        <p:nvSpPr>
          <p:cNvPr id="6" name="TextBox 5"/>
          <p:cNvSpPr txBox="1"/>
          <p:nvPr/>
        </p:nvSpPr>
        <p:spPr>
          <a:xfrm>
            <a:off x="0" y="6072206"/>
            <a:ext cx="9144000" cy="400110"/>
          </a:xfrm>
          <a:prstGeom prst="rect">
            <a:avLst/>
          </a:prstGeom>
          <a:solidFill>
            <a:srgbClr val="FFFF00"/>
          </a:solidFill>
        </p:spPr>
        <p:txBody>
          <a:bodyPr wrap="square" rtlCol="0">
            <a:spAutoFit/>
          </a:bodyPr>
          <a:lstStyle/>
          <a:p>
            <a:pPr algn="ctr"/>
            <a:r>
              <a:rPr lang="en-GB" sz="2000" dirty="0" smtClean="0">
                <a:sym typeface="Wingdings"/>
              </a:rPr>
              <a:t></a:t>
            </a:r>
            <a:r>
              <a:rPr lang="en-GB" sz="2000" b="1" dirty="0" smtClean="0">
                <a:sym typeface="Wingdings"/>
              </a:rPr>
              <a:t>Challenge – explain which one of your key ideas is most important and why</a:t>
            </a:r>
            <a:r>
              <a:rPr lang="en-GB" sz="2000" dirty="0" smtClean="0">
                <a:sym typeface="Wingdings"/>
              </a:rPr>
              <a:t></a:t>
            </a:r>
            <a:endParaRPr lang="en-GB"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a:bodyPr>
          <a:lstStyle/>
          <a:p>
            <a:pPr>
              <a:buNone/>
            </a:pPr>
            <a:r>
              <a:rPr lang="en-GB" dirty="0" smtClean="0">
                <a:latin typeface="Leelawadee" pitchFamily="34" charset="-34"/>
                <a:cs typeface="Leelawadee" pitchFamily="34" charset="-34"/>
              </a:rPr>
              <a:t>The first 8 letters of the title spell ‘Stormont’. </a:t>
            </a:r>
          </a:p>
          <a:p>
            <a:pPr>
              <a:buNone/>
            </a:pPr>
            <a:endParaRPr lang="en-GB" dirty="0" smtClean="0">
              <a:latin typeface="Leelawadee" pitchFamily="34" charset="-34"/>
              <a:cs typeface="Leelawadee" pitchFamily="34" charset="-34"/>
            </a:endParaRPr>
          </a:p>
          <a:p>
            <a:pPr>
              <a:buNone/>
            </a:pPr>
            <a:r>
              <a:rPr lang="en-GB" dirty="0" smtClean="0">
                <a:latin typeface="Leelawadee" pitchFamily="34" charset="-34"/>
                <a:cs typeface="Leelawadee" pitchFamily="34" charset="-34"/>
              </a:rPr>
              <a:t>This is where the Northern Ireland Executive meet; a building which has long been associated with politics. </a:t>
            </a:r>
          </a:p>
          <a:p>
            <a:pPr>
              <a:buNone/>
            </a:pPr>
            <a:endParaRPr lang="en-GB" dirty="0" smtClean="0">
              <a:latin typeface="Leelawadee" pitchFamily="34" charset="-34"/>
              <a:cs typeface="Leelawadee" pitchFamily="34" charset="-34"/>
            </a:endParaRPr>
          </a:p>
          <a:p>
            <a:pPr>
              <a:buNone/>
            </a:pPr>
            <a:r>
              <a:rPr lang="en-GB" dirty="0" smtClean="0">
                <a:latin typeface="Leelawadee" pitchFamily="34" charset="-34"/>
                <a:cs typeface="Leelawadee" pitchFamily="34" charset="-34"/>
              </a:rPr>
              <a:t>Does this add a different dimension to the poem and its meaning? Can you link the idea of a storm and its effect to politics?</a:t>
            </a:r>
          </a:p>
          <a:p>
            <a:pPr>
              <a:buNone/>
            </a:pPr>
            <a:endParaRPr lang="en-GB" dirty="0" smtClean="0">
              <a:latin typeface="Leelawadee" pitchFamily="34" charset="-34"/>
              <a:cs typeface="Leelawadee" pitchFamily="34" charset="-34"/>
            </a:endParaRPr>
          </a:p>
          <a:p>
            <a:pPr>
              <a:buNone/>
            </a:pPr>
            <a:endParaRPr lang="en-GB" dirty="0">
              <a:latin typeface="Leelawadee" pitchFamily="34" charset="-34"/>
              <a:cs typeface="Leelawadee" pitchFamily="34" charset="-34"/>
            </a:endParaRPr>
          </a:p>
        </p:txBody>
      </p:sp>
      <p:sp>
        <p:nvSpPr>
          <p:cNvPr id="4" name="Title 1"/>
          <p:cNvSpPr txBox="1">
            <a:spLocks/>
          </p:cNvSpPr>
          <p:nvPr/>
        </p:nvSpPr>
        <p:spPr>
          <a:xfrm>
            <a:off x="0" y="0"/>
            <a:ext cx="9144000" cy="857256"/>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strike="noStrike" kern="1200" cap="none" spc="0" normalizeH="0" baseline="0" noProof="0" dirty="0" smtClean="0">
                <a:ln>
                  <a:noFill/>
                </a:ln>
                <a:solidFill>
                  <a:schemeClr val="bg1"/>
                </a:solidFill>
                <a:effectLst/>
                <a:uLnTx/>
                <a:uFillTx/>
                <a:latin typeface="Leelawadee" pitchFamily="34" charset="-34"/>
                <a:ea typeface="+mj-ea"/>
                <a:cs typeface="Leelawadee" pitchFamily="34" charset="-34"/>
              </a:rPr>
              <a:t>HIDDEN MEANING</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8860" y="0"/>
            <a:ext cx="6715140" cy="1857364"/>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strike="noStrike" kern="1200" cap="none" spc="0" normalizeH="0" baseline="0" noProof="0" dirty="0" smtClean="0">
                <a:ln>
                  <a:noFill/>
                </a:ln>
                <a:solidFill>
                  <a:schemeClr val="bg1"/>
                </a:solidFill>
                <a:effectLst/>
                <a:uLnTx/>
                <a:uFillTx/>
                <a:latin typeface="Leelawadee" pitchFamily="34" charset="-34"/>
                <a:ea typeface="+mj-ea"/>
                <a:cs typeface="Leelawadee" pitchFamily="34" charset="-34"/>
              </a:rPr>
              <a:t>How does Heaney use language</a:t>
            </a:r>
            <a:r>
              <a:rPr kumimoji="0" lang="en-GB" sz="3200" b="1" i="0" strike="noStrike" kern="1200" cap="none" spc="0" normalizeH="0" noProof="0" dirty="0" smtClean="0">
                <a:ln>
                  <a:noFill/>
                </a:ln>
                <a:solidFill>
                  <a:schemeClr val="bg1"/>
                </a:solidFill>
                <a:effectLst/>
                <a:uLnTx/>
                <a:uFillTx/>
                <a:latin typeface="Leelawadee" pitchFamily="34" charset="-34"/>
                <a:ea typeface="+mj-ea"/>
                <a:cs typeface="Leelawadee" pitchFamily="34" charset="-34"/>
              </a:rPr>
              <a:t> and structure to </a:t>
            </a:r>
            <a:r>
              <a:rPr kumimoji="0" lang="en-GB" sz="3200" b="1" i="0" strike="noStrike" kern="1200" cap="none" spc="0" normalizeH="0" noProof="0" dirty="0" smtClean="0">
                <a:ln>
                  <a:noFill/>
                </a:ln>
                <a:solidFill>
                  <a:schemeClr val="bg1"/>
                </a:solidFill>
                <a:effectLst/>
                <a:uLnTx/>
                <a:uFillTx/>
                <a:latin typeface="Leelawadee" pitchFamily="34" charset="-34"/>
                <a:ea typeface="+mj-ea"/>
                <a:cs typeface="Leelawadee" pitchFamily="34" charset="-34"/>
              </a:rPr>
              <a:t>convey ideas about power?</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pic>
        <p:nvPicPr>
          <p:cNvPr id="18434" name="Picture 2" descr="http://www.computing.co.uk/IMG/233/132233/tick-list-370x229.jpg?1436772310"/>
          <p:cNvPicPr>
            <a:picLocks noChangeAspect="1" noChangeArrowheads="1"/>
          </p:cNvPicPr>
          <p:nvPr/>
        </p:nvPicPr>
        <p:blipFill>
          <a:blip r:embed="rId3"/>
          <a:srcRect/>
          <a:stretch>
            <a:fillRect/>
          </a:stretch>
        </p:blipFill>
        <p:spPr bwMode="auto">
          <a:xfrm>
            <a:off x="0" y="0"/>
            <a:ext cx="2461660" cy="1785926"/>
          </a:xfrm>
          <a:prstGeom prst="rect">
            <a:avLst/>
          </a:prstGeom>
          <a:noFill/>
        </p:spPr>
      </p:pic>
      <p:pic>
        <p:nvPicPr>
          <p:cNvPr id="18435" name="Picture 3"/>
          <p:cNvPicPr>
            <a:picLocks noChangeAspect="1" noChangeArrowheads="1"/>
          </p:cNvPicPr>
          <p:nvPr/>
        </p:nvPicPr>
        <p:blipFill>
          <a:blip r:embed="rId4"/>
          <a:srcRect/>
          <a:stretch>
            <a:fillRect/>
          </a:stretch>
        </p:blipFill>
        <p:spPr bwMode="auto">
          <a:xfrm>
            <a:off x="0" y="2214554"/>
            <a:ext cx="9143999" cy="392909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285860"/>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strike="noStrike" kern="1200" cap="none" spc="0" normalizeH="0" baseline="0" noProof="0" dirty="0" smtClean="0">
                <a:ln>
                  <a:noFill/>
                </a:ln>
                <a:solidFill>
                  <a:schemeClr val="bg1"/>
                </a:solidFill>
                <a:effectLst/>
                <a:uLnTx/>
                <a:uFillTx/>
                <a:latin typeface="Leelawadee" pitchFamily="34" charset="-34"/>
                <a:ea typeface="+mj-ea"/>
                <a:cs typeface="Leelawadee" pitchFamily="34" charset="-34"/>
              </a:rPr>
              <a:t>How does Heaney use language</a:t>
            </a:r>
            <a:r>
              <a:rPr kumimoji="0" lang="en-GB" sz="3200" b="1" i="0" strike="noStrike" kern="1200" cap="none" spc="0" normalizeH="0" noProof="0" dirty="0" smtClean="0">
                <a:ln>
                  <a:noFill/>
                </a:ln>
                <a:solidFill>
                  <a:schemeClr val="bg1"/>
                </a:solidFill>
                <a:effectLst/>
                <a:uLnTx/>
                <a:uFillTx/>
                <a:latin typeface="Leelawadee" pitchFamily="34" charset="-34"/>
                <a:ea typeface="+mj-ea"/>
                <a:cs typeface="Leelawadee" pitchFamily="34" charset="-34"/>
              </a:rPr>
              <a:t> and structure </a:t>
            </a:r>
            <a:r>
              <a:rPr kumimoji="0" lang="en-GB" sz="3200" b="1" i="0" strike="noStrike" kern="1200" cap="none" spc="0" normalizeH="0" noProof="0" dirty="0" smtClean="0">
                <a:ln>
                  <a:noFill/>
                </a:ln>
                <a:solidFill>
                  <a:schemeClr val="bg1"/>
                </a:solidFill>
                <a:effectLst/>
                <a:uLnTx/>
                <a:uFillTx/>
                <a:latin typeface="Leelawadee" pitchFamily="34" charset="-34"/>
                <a:ea typeface="+mj-ea"/>
                <a:cs typeface="Leelawadee" pitchFamily="34" charset="-34"/>
              </a:rPr>
              <a:t>to convey ideas about power?</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sp>
        <p:nvSpPr>
          <p:cNvPr id="5" name="TextBox 4"/>
          <p:cNvSpPr txBox="1"/>
          <p:nvPr/>
        </p:nvSpPr>
        <p:spPr>
          <a:xfrm>
            <a:off x="214282" y="1571612"/>
            <a:ext cx="3172728" cy="707886"/>
          </a:xfrm>
          <a:prstGeom prst="rect">
            <a:avLst/>
          </a:prstGeom>
          <a:noFill/>
        </p:spPr>
        <p:txBody>
          <a:bodyPr wrap="none" rtlCol="0">
            <a:spAutoFit/>
          </a:bodyPr>
          <a:lstStyle/>
          <a:p>
            <a:r>
              <a:rPr lang="en-GB"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semantic field</a:t>
            </a:r>
            <a:endParaRPr lang="en-GB"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rot="21090775">
            <a:off x="5548554" y="1756340"/>
            <a:ext cx="3566297" cy="707886"/>
          </a:xfrm>
          <a:prstGeom prst="rect">
            <a:avLst/>
          </a:prstGeom>
          <a:noFill/>
        </p:spPr>
        <p:txBody>
          <a:bodyPr wrap="none" rtlCol="0">
            <a:spAutoFit/>
          </a:bodyPr>
          <a:lstStyle/>
          <a:p>
            <a:r>
              <a:rPr lang="en-GB"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military imagery</a:t>
            </a:r>
            <a:endParaRPr lang="en-GB"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TextBox 6"/>
          <p:cNvSpPr txBox="1"/>
          <p:nvPr/>
        </p:nvSpPr>
        <p:spPr>
          <a:xfrm rot="700617">
            <a:off x="3286116" y="2571744"/>
            <a:ext cx="2220608" cy="707886"/>
          </a:xfrm>
          <a:prstGeom prst="rect">
            <a:avLst/>
          </a:prstGeom>
          <a:noFill/>
        </p:spPr>
        <p:txBody>
          <a:bodyPr wrap="none" rtlCol="0">
            <a:spAutoFit/>
          </a:bodyPr>
          <a:lstStyle/>
          <a:p>
            <a:r>
              <a:rPr lang="en-GB"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pronouns</a:t>
            </a:r>
            <a:endParaRPr lang="en-GB"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TextBox 7"/>
          <p:cNvSpPr txBox="1"/>
          <p:nvPr/>
        </p:nvSpPr>
        <p:spPr>
          <a:xfrm rot="1073908">
            <a:off x="52865" y="3123983"/>
            <a:ext cx="2310569" cy="707886"/>
          </a:xfrm>
          <a:prstGeom prst="rect">
            <a:avLst/>
          </a:prstGeom>
          <a:noFill/>
        </p:spPr>
        <p:txBody>
          <a:bodyPr wrap="none" rtlCol="0">
            <a:spAutoFit/>
          </a:bodyPr>
          <a:lstStyle/>
          <a:p>
            <a:r>
              <a:rPr lang="en-GB"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repetition</a:t>
            </a:r>
            <a:endParaRPr lang="en-GB"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TextBox 8"/>
          <p:cNvSpPr txBox="1"/>
          <p:nvPr/>
        </p:nvSpPr>
        <p:spPr>
          <a:xfrm>
            <a:off x="3571868" y="3714752"/>
            <a:ext cx="3070328" cy="707886"/>
          </a:xfrm>
          <a:prstGeom prst="rect">
            <a:avLst/>
          </a:prstGeom>
          <a:noFill/>
        </p:spPr>
        <p:txBody>
          <a:bodyPr wrap="none" rtlCol="0">
            <a:spAutoFit/>
          </a:bodyPr>
          <a:lstStyle/>
          <a:p>
            <a:r>
              <a:rPr lang="en-GB"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monosyllabic</a:t>
            </a:r>
            <a:endParaRPr lang="en-GB"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TextBox 9"/>
          <p:cNvSpPr txBox="1"/>
          <p:nvPr/>
        </p:nvSpPr>
        <p:spPr>
          <a:xfrm>
            <a:off x="2928926" y="4786322"/>
            <a:ext cx="3575402" cy="707886"/>
          </a:xfrm>
          <a:prstGeom prst="rect">
            <a:avLst/>
          </a:prstGeom>
          <a:noFill/>
        </p:spPr>
        <p:txBody>
          <a:bodyPr wrap="none" rtlCol="0">
            <a:spAutoFit/>
          </a:bodyPr>
          <a:lstStyle/>
          <a:p>
            <a:r>
              <a:rPr lang="en-GB"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personification</a:t>
            </a:r>
            <a:endParaRPr lang="en-GB"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1" name="TextBox 10"/>
          <p:cNvSpPr txBox="1"/>
          <p:nvPr/>
        </p:nvSpPr>
        <p:spPr>
          <a:xfrm rot="19993963">
            <a:off x="279474" y="4444473"/>
            <a:ext cx="3091744" cy="707886"/>
          </a:xfrm>
          <a:prstGeom prst="rect">
            <a:avLst/>
          </a:prstGeom>
          <a:noFill/>
        </p:spPr>
        <p:txBody>
          <a:bodyPr wrap="none" rtlCol="0">
            <a:spAutoFit/>
          </a:bodyPr>
          <a:lstStyle/>
          <a:p>
            <a:r>
              <a:rPr lang="en-GB"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present tense</a:t>
            </a:r>
            <a:endParaRPr lang="en-GB"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TextBox 11"/>
          <p:cNvSpPr txBox="1"/>
          <p:nvPr/>
        </p:nvSpPr>
        <p:spPr>
          <a:xfrm rot="1592185">
            <a:off x="6620582" y="3179750"/>
            <a:ext cx="2496806" cy="1323439"/>
          </a:xfrm>
          <a:prstGeom prst="rect">
            <a:avLst/>
          </a:prstGeom>
          <a:noFill/>
        </p:spPr>
        <p:txBody>
          <a:bodyPr wrap="square" rtlCol="0">
            <a:spAutoFit/>
          </a:bodyPr>
          <a:lstStyle/>
          <a:p>
            <a:pPr algn="ctr"/>
            <a:r>
              <a:rPr lang="en-GB"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blank verse</a:t>
            </a:r>
            <a:endParaRPr lang="en-GB"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TextBox 12"/>
          <p:cNvSpPr txBox="1"/>
          <p:nvPr/>
        </p:nvSpPr>
        <p:spPr>
          <a:xfrm rot="20979201">
            <a:off x="6186687" y="5507253"/>
            <a:ext cx="2523576" cy="707886"/>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GB"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alliteration</a:t>
            </a:r>
            <a:endParaRPr lang="en-GB"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4" name="TextBox 13"/>
          <p:cNvSpPr txBox="1"/>
          <p:nvPr/>
        </p:nvSpPr>
        <p:spPr>
          <a:xfrm>
            <a:off x="2071670" y="5786454"/>
            <a:ext cx="2401619" cy="707886"/>
          </a:xfrm>
          <a:prstGeom prst="rect">
            <a:avLst/>
          </a:prstGeom>
          <a:noFill/>
        </p:spPr>
        <p:txBody>
          <a:bodyPr wrap="none" rtlCol="0">
            <a:spAutoFit/>
          </a:bodyPr>
          <a:lstStyle/>
          <a:p>
            <a:r>
              <a:rPr lang="en-GB"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assonance</a:t>
            </a:r>
            <a:endParaRPr lang="en-GB"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560</Words>
  <Application>Microsoft Office PowerPoint</Application>
  <PresentationFormat>On-screen Show (4:3)</PresentationFormat>
  <Paragraphs>44</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How many similes / metaphors / personification can you think of to describe a storm?</vt:lpstr>
      <vt:lpstr>Slide 2</vt:lpstr>
      <vt:lpstr>Slide 3</vt:lpstr>
      <vt:lpstr>Slide 4</vt:lpstr>
      <vt:lpstr>Slide 5</vt:lpstr>
      <vt:lpstr>Slide 6</vt:lpstr>
      <vt:lpstr>Slide 7</vt:lpstr>
    </vt:vector>
  </TitlesOfParts>
  <Company>Warwickshire Education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many similes / metaphors / personification can you think of to describe a storm?</dc:title>
  <dc:creator>kingham.s2</dc:creator>
  <cp:lastModifiedBy>kingham.s2</cp:lastModifiedBy>
  <cp:revision>16</cp:revision>
  <dcterms:created xsi:type="dcterms:W3CDTF">2015-07-16T05:08:01Z</dcterms:created>
  <dcterms:modified xsi:type="dcterms:W3CDTF">2015-08-15T11:32:17Z</dcterms:modified>
</cp:coreProperties>
</file>