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FB776-8FFE-4D44-988A-0ACDD7795A96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C9989-02FE-4875-89AF-1D69BA9A8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Students</a:t>
            </a:r>
            <a:r>
              <a:rPr lang="en-GB" baseline="0" dirty="0" smtClean="0"/>
              <a:t> to draw arrow in books and place statements on the continuum.</a:t>
            </a:r>
          </a:p>
          <a:p>
            <a:r>
              <a:rPr lang="en-GB" baseline="0" dirty="0" smtClean="0"/>
              <a:t>Feedback – for each statement, ask for a student from each table to stand at front in continuum. Discuss placement and different ideas.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C9989-02FE-4875-89AF-1D69BA9A8A5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Students to</a:t>
            </a:r>
            <a:r>
              <a:rPr lang="en-GB" baseline="0" dirty="0" smtClean="0"/>
              <a:t> brainstorm how ideas in the poem could relate to power and conflict. Encourage students to add quotations to support </a:t>
            </a:r>
            <a:r>
              <a:rPr lang="en-GB" baseline="0" smtClean="0"/>
              <a:t>their ideas.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C9989-02FE-4875-89AF-1D69BA9A8A5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306B4-4428-40DA-A9A3-4DB5356F7AA4}" type="datetimeFigureOut">
              <a:rPr lang="en-US" smtClean="0"/>
              <a:pPr/>
              <a:t>8/15/2015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B44E4-0196-4C37-8B8F-C05482B4AE0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eelawadee" pitchFamily="34" charset="-34"/>
                <a:ea typeface="+mj-ea"/>
                <a:cs typeface="Leelawadee" pitchFamily="34" charset="-34"/>
              </a:rPr>
              <a:t>What do you think the poem could be about?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eelawadee" pitchFamily="34" charset="-34"/>
              <a:ea typeface="+mj-ea"/>
              <a:cs typeface="Leelawadee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ym typeface="Wingdings"/>
              </a:rPr>
              <a:t></a:t>
            </a:r>
            <a:r>
              <a:rPr lang="en-GB" sz="2800" b="1" dirty="0" smtClean="0">
                <a:sym typeface="Wingdings"/>
              </a:rPr>
              <a:t>Challenge – annotate how the words could link to power and conflict</a:t>
            </a:r>
            <a:r>
              <a:rPr lang="en-GB" sz="2800" dirty="0" smtClean="0">
                <a:sym typeface="Wingdings"/>
              </a:rPr>
              <a:t></a:t>
            </a:r>
            <a:endParaRPr lang="en-GB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7755521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eelawadee" pitchFamily="34" charset="-34"/>
                <a:ea typeface="+mj-ea"/>
                <a:cs typeface="Leelawadee" pitchFamily="34" charset="-34"/>
              </a:rPr>
              <a:t>TISSUE</a:t>
            </a:r>
            <a:endParaRPr kumimoji="0" lang="en-GB" sz="4800" b="1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eelawadee" pitchFamily="34" charset="-34"/>
              <a:ea typeface="+mj-ea"/>
              <a:cs typeface="Leelawadee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1442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Leelawadee" pitchFamily="34" charset="-34"/>
                <a:cs typeface="Leelawadee" pitchFamily="34" charset="-34"/>
              </a:rPr>
              <a:t>What are the connotations of this word?</a:t>
            </a:r>
            <a:endParaRPr lang="en-GB" sz="3200" dirty="0">
              <a:latin typeface="Leelawadee" pitchFamily="34" charset="-34"/>
              <a:cs typeface="Leelawadee" pitchFamily="34" charset="-34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857364"/>
            <a:ext cx="6786081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00076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Leelawadee" pitchFamily="34" charset="-34"/>
                <a:cs typeface="Leelawadee" pitchFamily="34" charset="-34"/>
              </a:rPr>
              <a:t>Does the title of the poem help our understanding?</a:t>
            </a:r>
            <a:endParaRPr lang="en-GB" sz="2800" dirty="0">
              <a:latin typeface="Leelawadee" pitchFamily="34" charset="-34"/>
              <a:cs typeface="Leelawadee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Right Arrow 1"/>
          <p:cNvSpPr/>
          <p:nvPr/>
        </p:nvSpPr>
        <p:spPr>
          <a:xfrm>
            <a:off x="0" y="1071546"/>
            <a:ext cx="9144000" cy="2000264"/>
          </a:xfrm>
          <a:prstGeom prst="left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00034" y="157161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8148" y="164305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1</a:t>
            </a:r>
            <a:r>
              <a:rPr lang="en-GB" sz="4000" b="1" dirty="0" smtClean="0">
                <a:solidFill>
                  <a:schemeClr val="bg1"/>
                </a:solidFill>
              </a:rPr>
              <a:t>0</a:t>
            </a: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85728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Leelawadee" pitchFamily="34" charset="-34"/>
                <a:cs typeface="Leelawadee" pitchFamily="34" charset="-34"/>
              </a:rPr>
              <a:t>Strongly Disagree</a:t>
            </a:r>
            <a:endParaRPr lang="en-GB" sz="2400" b="1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86644" y="285728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Leelawadee" pitchFamily="34" charset="-34"/>
                <a:cs typeface="Leelawadee" pitchFamily="34" charset="-34"/>
              </a:rPr>
              <a:t>Strongly Agree</a:t>
            </a:r>
            <a:endParaRPr lang="en-GB" sz="2400" b="1" dirty="0">
              <a:latin typeface="Leelawadee" pitchFamily="34" charset="-34"/>
              <a:cs typeface="Leelawadee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286124"/>
            <a:ext cx="914400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GB" sz="2400" b="1" dirty="0" smtClean="0"/>
              <a:t> It concerns what is real and what is imaginary.</a:t>
            </a:r>
          </a:p>
          <a:p>
            <a:pPr algn="ctr">
              <a:buFont typeface="Arial" pitchFamily="34" charset="0"/>
              <a:buChar char="•"/>
            </a:pPr>
            <a:r>
              <a:rPr lang="en-GB" sz="2400" b="1" dirty="0"/>
              <a:t> </a:t>
            </a:r>
            <a:r>
              <a:rPr lang="en-GB" sz="2400" b="1" dirty="0" smtClean="0"/>
              <a:t>The poem sets a solid world against a transparent one.</a:t>
            </a:r>
          </a:p>
          <a:p>
            <a:pPr algn="ctr">
              <a:buFont typeface="Arial" pitchFamily="34" charset="0"/>
              <a:buChar char="•"/>
            </a:pPr>
            <a:r>
              <a:rPr lang="en-GB" sz="2400" b="1" dirty="0"/>
              <a:t> </a:t>
            </a:r>
            <a:r>
              <a:rPr lang="en-GB" sz="2400" b="1" dirty="0" smtClean="0"/>
              <a:t>The writer desires a different, freer, lighter world.</a:t>
            </a:r>
          </a:p>
          <a:p>
            <a:pPr algn="ctr">
              <a:buFont typeface="Arial" pitchFamily="34" charset="0"/>
              <a:buChar char="•"/>
            </a:pPr>
            <a:r>
              <a:rPr lang="en-GB" sz="2400" b="1" dirty="0"/>
              <a:t> </a:t>
            </a:r>
            <a:r>
              <a:rPr lang="en-GB" sz="2400" b="1" dirty="0" smtClean="0"/>
              <a:t>The writer admires things that are beautiful but not permanent.</a:t>
            </a:r>
          </a:p>
          <a:p>
            <a:pPr algn="ctr">
              <a:buFont typeface="Arial" pitchFamily="34" charset="0"/>
              <a:buChar char="•"/>
            </a:pPr>
            <a:r>
              <a:rPr lang="en-GB" sz="2400" b="1" dirty="0"/>
              <a:t> </a:t>
            </a:r>
            <a:r>
              <a:rPr lang="en-GB" sz="2400" b="1" dirty="0" smtClean="0"/>
              <a:t>The poem is a dream.</a:t>
            </a:r>
          </a:p>
          <a:p>
            <a:pPr algn="ctr">
              <a:buFont typeface="Arial" pitchFamily="34" charset="0"/>
              <a:buChar char="•"/>
            </a:pPr>
            <a:r>
              <a:rPr lang="en-GB" sz="2400" b="1" dirty="0"/>
              <a:t> </a:t>
            </a:r>
            <a:r>
              <a:rPr lang="en-GB" sz="2400" b="1" dirty="0" smtClean="0"/>
              <a:t>There is a conflict in the writer’s mind beneath a calm surface.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929330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ym typeface="Wingdings"/>
              </a:rPr>
              <a:t></a:t>
            </a:r>
            <a:r>
              <a:rPr lang="en-GB" sz="2800" b="1" dirty="0" smtClean="0">
                <a:sym typeface="Wingdings"/>
              </a:rPr>
              <a:t>Challenge – find a quotation to support each statement</a:t>
            </a:r>
            <a:r>
              <a:rPr lang="en-GB" sz="2800" dirty="0" smtClean="0">
                <a:sym typeface="Wingdings"/>
              </a:rPr>
              <a:t></a:t>
            </a:r>
            <a:endParaRPr lang="en-GB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5984" y="2214554"/>
            <a:ext cx="4071966" cy="164307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eelawadee" pitchFamily="34" charset="-34"/>
                <a:ea typeface="+mj-ea"/>
                <a:cs typeface="Leelawadee" pitchFamily="34" charset="-34"/>
              </a:rPr>
              <a:t>How </a:t>
            </a:r>
            <a:r>
              <a:rPr kumimoji="0" lang="en-GB" sz="3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eelawadee" pitchFamily="34" charset="-34"/>
                <a:ea typeface="+mj-ea"/>
                <a:cs typeface="Leelawadee" pitchFamily="34" charset="-34"/>
              </a:rPr>
              <a:t>could </a:t>
            </a:r>
            <a:r>
              <a:rPr kumimoji="0" lang="en-GB" sz="3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eelawadee" pitchFamily="34" charset="-34"/>
                <a:ea typeface="+mj-ea"/>
                <a:cs typeface="Leelawadee" pitchFamily="34" charset="-34"/>
              </a:rPr>
              <a:t>the poem link to power</a:t>
            </a:r>
            <a:r>
              <a:rPr kumimoji="0" lang="en-GB" sz="3000" b="1" i="0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eelawadee" pitchFamily="34" charset="-34"/>
                <a:ea typeface="+mj-ea"/>
                <a:cs typeface="Leelawadee" pitchFamily="34" charset="-34"/>
              </a:rPr>
              <a:t> and conflict?</a:t>
            </a:r>
            <a:endParaRPr kumimoji="0" lang="en-GB" sz="3000" b="1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eelawadee" pitchFamily="34" charset="-34"/>
              <a:ea typeface="+mj-ea"/>
              <a:cs typeface="Leelawadee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12858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BANKS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572132" y="107154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BOOKS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929454" y="350043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BORDERS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3000372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ARCHITECT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71538" y="5214950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BUILDINGS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786314" y="492919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???</a:t>
            </a:r>
            <a:endParaRPr lang="en-GB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210</Words>
  <Application>Microsoft Office PowerPoint</Application>
  <PresentationFormat>On-screen Show (4:3)</PresentationFormat>
  <Paragraphs>28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Warwickshire Education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kingham.s2</dc:creator>
  <cp:lastModifiedBy>kingham.s2</cp:lastModifiedBy>
  <cp:revision>12</cp:revision>
  <dcterms:created xsi:type="dcterms:W3CDTF">2015-08-15T13:07:41Z</dcterms:created>
  <dcterms:modified xsi:type="dcterms:W3CDTF">2015-08-15T14:23:50Z</dcterms:modified>
</cp:coreProperties>
</file>