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4" r:id="rId17"/>
    <p:sldId id="275" r:id="rId18"/>
    <p:sldId id="276"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25FAA9C-7586-4B11-A765-910203B73B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1699636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5FAA9C-7586-4B11-A765-910203B73B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29587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5FAA9C-7586-4B11-A765-910203B73B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3540933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25FAA9C-7586-4B11-A765-910203B73B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2163646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5FAA9C-7586-4B11-A765-910203B73B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3257235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25FAA9C-7586-4B11-A765-910203B73BBB}"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858319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25FAA9C-7586-4B11-A765-910203B73BBB}" type="datetimeFigureOut">
              <a:rPr lang="en-GB" smtClean="0"/>
              <a:t>14/06/2017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534243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25FAA9C-7586-4B11-A765-910203B73BBB}" type="datetimeFigureOut">
              <a:rPr lang="en-GB" smtClean="0"/>
              <a:t>14/06/2017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248865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FAA9C-7586-4B11-A765-910203B73BBB}" type="datetimeFigureOut">
              <a:rPr lang="en-GB" smtClean="0"/>
              <a:t>14/06/2017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2019531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5FAA9C-7586-4B11-A765-910203B73BBB}"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2323874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5FAA9C-7586-4B11-A765-910203B73BBB}"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636A64-7FC2-4297-923E-727B17711B2C}" type="slidenum">
              <a:rPr lang="en-GB" smtClean="0"/>
              <a:t>‹#›</a:t>
            </a:fld>
            <a:endParaRPr lang="en-GB"/>
          </a:p>
        </p:txBody>
      </p:sp>
    </p:spTree>
    <p:extLst>
      <p:ext uri="{BB962C8B-B14F-4D97-AF65-F5344CB8AC3E}">
        <p14:creationId xmlns:p14="http://schemas.microsoft.com/office/powerpoint/2010/main" val="4013769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5FAA9C-7586-4B11-A765-910203B73BBB}" type="datetimeFigureOut">
              <a:rPr lang="en-GB" smtClean="0"/>
              <a:t>14/06/2017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36A64-7FC2-4297-923E-727B17711B2C}" type="slidenum">
              <a:rPr lang="en-GB" smtClean="0"/>
              <a:t>‹#›</a:t>
            </a:fld>
            <a:endParaRPr lang="en-GB"/>
          </a:p>
        </p:txBody>
      </p:sp>
    </p:spTree>
    <p:extLst>
      <p:ext uri="{BB962C8B-B14F-4D97-AF65-F5344CB8AC3E}">
        <p14:creationId xmlns:p14="http://schemas.microsoft.com/office/powerpoint/2010/main" val="2612970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GB" sz="4000" dirty="0">
                <a:ea typeface="ＭＳ Ｐゴシック" charset="0"/>
              </a:rPr>
              <a:t>What kind of person…</a:t>
            </a:r>
            <a:br>
              <a:rPr lang="en-GB" sz="4000" dirty="0">
                <a:ea typeface="ＭＳ Ｐゴシック" charset="0"/>
              </a:rPr>
            </a:br>
            <a:endParaRPr lang="en-GB" altLang="en-US" sz="3800" b="1" u="sng" dirty="0" smtClean="0">
              <a:latin typeface="+mn-lt"/>
            </a:endParaRPr>
          </a:p>
        </p:txBody>
      </p:sp>
      <p:sp>
        <p:nvSpPr>
          <p:cNvPr id="10245" name="Text Box 5"/>
          <p:cNvSpPr txBox="1">
            <a:spLocks noChangeArrowheads="1"/>
          </p:cNvSpPr>
          <p:nvPr/>
        </p:nvSpPr>
        <p:spPr bwMode="auto">
          <a:xfrm>
            <a:off x="467544" y="1773238"/>
            <a:ext cx="8280920" cy="393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20000"/>
              </a:spcBef>
              <a:buClr>
                <a:schemeClr val="accent2"/>
              </a:buClr>
              <a:buSzPct val="75000"/>
              <a:defRPr/>
            </a:pPr>
            <a:endParaRPr lang="en-GB" sz="3200" dirty="0">
              <a:ea typeface="ＭＳ Ｐゴシック" charset="0"/>
            </a:endParaRPr>
          </a:p>
          <a:p>
            <a:pPr marL="457200" indent="-457200">
              <a:spcBef>
                <a:spcPct val="20000"/>
              </a:spcBef>
              <a:buClr>
                <a:schemeClr val="accent2"/>
              </a:buClr>
              <a:buSzPct val="75000"/>
              <a:buFont typeface="Arial"/>
              <a:buChar char="•"/>
              <a:defRPr/>
            </a:pPr>
            <a:r>
              <a:rPr lang="en-GB" sz="3200" dirty="0" smtClean="0">
                <a:ea typeface="ＭＳ Ｐゴシック" charset="0"/>
              </a:rPr>
              <a:t>Is willing to </a:t>
            </a:r>
            <a:r>
              <a:rPr lang="en-GB" sz="3200" dirty="0">
                <a:ea typeface="ＭＳ Ｐゴシック" charset="0"/>
              </a:rPr>
              <a:t>go somewhere dangerous and life-threatening, knowing they might die?</a:t>
            </a:r>
          </a:p>
          <a:p>
            <a:pPr>
              <a:spcBef>
                <a:spcPct val="20000"/>
              </a:spcBef>
              <a:buClr>
                <a:schemeClr val="accent2"/>
              </a:buClr>
              <a:buSzPct val="75000"/>
              <a:buFont typeface="Wingdings" charset="0"/>
              <a:buChar char="n"/>
              <a:defRPr/>
            </a:pPr>
            <a:endParaRPr lang="en-GB" sz="3200" dirty="0">
              <a:ea typeface="ＭＳ Ｐゴシック" charset="0"/>
            </a:endParaRPr>
          </a:p>
          <a:p>
            <a:pPr marL="457200" indent="-457200">
              <a:spcBef>
                <a:spcPct val="20000"/>
              </a:spcBef>
              <a:buClr>
                <a:schemeClr val="accent2"/>
              </a:buClr>
              <a:buSzPct val="75000"/>
              <a:buFont typeface="Arial"/>
              <a:buChar char="•"/>
              <a:defRPr/>
            </a:pPr>
            <a:r>
              <a:rPr lang="en-GB" sz="3200" dirty="0">
                <a:ea typeface="ＭＳ Ｐゴシック" charset="0"/>
              </a:rPr>
              <a:t>Will purposefully do a job that could kill them?</a:t>
            </a:r>
          </a:p>
          <a:p>
            <a:pPr>
              <a:spcBef>
                <a:spcPct val="20000"/>
              </a:spcBef>
              <a:buClr>
                <a:schemeClr val="accent2"/>
              </a:buClr>
              <a:buSzPct val="75000"/>
              <a:defRPr/>
            </a:pPr>
            <a:endParaRPr lang="en-GB" sz="3200" dirty="0">
              <a:latin typeface="Arial" charset="0"/>
              <a:ea typeface="ＭＳ Ｐゴシック" charset="0"/>
            </a:endParaRPr>
          </a:p>
        </p:txBody>
      </p:sp>
    </p:spTree>
    <p:extLst>
      <p:ext uri="{BB962C8B-B14F-4D97-AF65-F5344CB8AC3E}">
        <p14:creationId xmlns:p14="http://schemas.microsoft.com/office/powerpoint/2010/main" val="48552926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fade">
                                      <p:cBhvr>
                                        <p:cTn id="7" dur="800" decel="100000"/>
                                        <p:tgtEl>
                                          <p:spTgt spid="10245"/>
                                        </p:tgtEl>
                                      </p:cBhvr>
                                    </p:animEffect>
                                    <p:anim calcmode="lin" valueType="num">
                                      <p:cBhvr>
                                        <p:cTn id="8" dur="800" decel="100000" fill="hold"/>
                                        <p:tgtEl>
                                          <p:spTgt spid="10245"/>
                                        </p:tgtEl>
                                        <p:attrNameLst>
                                          <p:attrName>style.rotation</p:attrName>
                                        </p:attrNameLst>
                                      </p:cBhvr>
                                      <p:tavLst>
                                        <p:tav tm="0">
                                          <p:val>
                                            <p:fltVal val="-90"/>
                                          </p:val>
                                        </p:tav>
                                        <p:tav tm="100000">
                                          <p:val>
                                            <p:fltVal val="0"/>
                                          </p:val>
                                        </p:tav>
                                      </p:tavLst>
                                    </p:anim>
                                    <p:anim calcmode="lin" valueType="num">
                                      <p:cBhvr>
                                        <p:cTn id="9" dur="800" decel="100000" fill="hold"/>
                                        <p:tgtEl>
                                          <p:spTgt spid="10245"/>
                                        </p:tgtEl>
                                        <p:attrNameLst>
                                          <p:attrName>ppt_x</p:attrName>
                                        </p:attrNameLst>
                                      </p:cBhvr>
                                      <p:tavLst>
                                        <p:tav tm="0">
                                          <p:val>
                                            <p:strVal val="#ppt_x+0.4"/>
                                          </p:val>
                                        </p:tav>
                                        <p:tav tm="100000">
                                          <p:val>
                                            <p:strVal val="#ppt_x-0.05"/>
                                          </p:val>
                                        </p:tav>
                                      </p:tavLst>
                                    </p:anim>
                                    <p:anim calcmode="lin" valueType="num">
                                      <p:cBhvr>
                                        <p:cTn id="10" dur="800" decel="100000" fill="hold"/>
                                        <p:tgtEl>
                                          <p:spTgt spid="1024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b="1" u="sng" dirty="0" smtClean="0">
                <a:cs typeface="+mj-cs"/>
              </a:rPr>
              <a:t>Exploring the Poem</a:t>
            </a:r>
          </a:p>
        </p:txBody>
      </p:sp>
      <p:sp>
        <p:nvSpPr>
          <p:cNvPr id="3" name="Content Placeholder 2"/>
          <p:cNvSpPr>
            <a:spLocks noGrp="1"/>
          </p:cNvSpPr>
          <p:nvPr>
            <p:ph idx="1"/>
          </p:nvPr>
        </p:nvSpPr>
        <p:spPr/>
        <p:txBody>
          <a:bodyPr>
            <a:normAutofit/>
          </a:bodyPr>
          <a:lstStyle/>
          <a:p>
            <a:pPr eaLnBrk="1" hangingPunct="1">
              <a:defRPr/>
            </a:pPr>
            <a:r>
              <a:rPr lang="en-US" dirty="0" smtClean="0">
                <a:cs typeface="+mn-cs"/>
              </a:rPr>
              <a:t>We are going to explore the first stanza of the poem together, then you will be allocated to a group and a stanza to </a:t>
            </a:r>
            <a:r>
              <a:rPr lang="en-US" dirty="0" err="1" smtClean="0">
                <a:cs typeface="+mn-cs"/>
              </a:rPr>
              <a:t>analyse</a:t>
            </a:r>
            <a:r>
              <a:rPr lang="en-US" dirty="0" smtClean="0">
                <a:cs typeface="+mn-cs"/>
              </a:rPr>
              <a:t> in as much depth as possible before feeding back to each other in </a:t>
            </a:r>
            <a:r>
              <a:rPr lang="en-US" smtClean="0">
                <a:cs typeface="+mn-cs"/>
              </a:rPr>
              <a:t>your groups.</a:t>
            </a:r>
            <a:endParaRPr lang="en-US" dirty="0" smtClean="0">
              <a:cs typeface="+mn-cs"/>
            </a:endParaRPr>
          </a:p>
        </p:txBody>
      </p:sp>
    </p:spTree>
    <p:extLst>
      <p:ext uri="{BB962C8B-B14F-4D97-AF65-F5344CB8AC3E}">
        <p14:creationId xmlns:p14="http://schemas.microsoft.com/office/powerpoint/2010/main" val="28518875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468313" y="1773238"/>
            <a:ext cx="78486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sz="2400" dirty="0">
                <a:latin typeface="Comic Sans MS" charset="0"/>
                <a:ea typeface="ＭＳ Ｐゴシック" charset="0"/>
              </a:rPr>
              <a:t>In his darkroom he is finally alone</a:t>
            </a:r>
          </a:p>
          <a:p>
            <a:pPr>
              <a:spcBef>
                <a:spcPct val="50000"/>
              </a:spcBef>
              <a:defRPr/>
            </a:pPr>
            <a:r>
              <a:rPr lang="en-GB" sz="2400" dirty="0">
                <a:latin typeface="Comic Sans MS" charset="0"/>
                <a:ea typeface="ＭＳ Ｐゴシック" charset="0"/>
              </a:rPr>
              <a:t>with spools of suffering set out in ordered rows. </a:t>
            </a:r>
          </a:p>
          <a:p>
            <a:pPr>
              <a:spcBef>
                <a:spcPct val="50000"/>
              </a:spcBef>
              <a:defRPr/>
            </a:pPr>
            <a:r>
              <a:rPr lang="en-GB" sz="2400" dirty="0">
                <a:latin typeface="Comic Sans MS" charset="0"/>
                <a:ea typeface="ＭＳ Ｐゴシック" charset="0"/>
              </a:rPr>
              <a:t>The only light is red and softly glows,</a:t>
            </a:r>
          </a:p>
          <a:p>
            <a:pPr>
              <a:spcBef>
                <a:spcPct val="50000"/>
              </a:spcBef>
              <a:defRPr/>
            </a:pPr>
            <a:r>
              <a:rPr lang="en-GB" sz="2400" dirty="0">
                <a:latin typeface="Comic Sans MS" charset="0"/>
                <a:ea typeface="ＭＳ Ｐゴシック" charset="0"/>
              </a:rPr>
              <a:t>as though this were a church and he</a:t>
            </a:r>
          </a:p>
          <a:p>
            <a:pPr>
              <a:spcBef>
                <a:spcPct val="50000"/>
              </a:spcBef>
              <a:defRPr/>
            </a:pPr>
            <a:r>
              <a:rPr lang="en-GB" sz="2400" dirty="0">
                <a:latin typeface="Comic Sans MS" charset="0"/>
                <a:ea typeface="ＭＳ Ｐゴシック" charset="0"/>
              </a:rPr>
              <a:t>a priest preparing </a:t>
            </a:r>
            <a:r>
              <a:rPr lang="en-GB" sz="2400">
                <a:latin typeface="Comic Sans MS" charset="0"/>
                <a:ea typeface="ＭＳ Ｐゴシック" charset="0"/>
              </a:rPr>
              <a:t>to </a:t>
            </a:r>
            <a:r>
              <a:rPr lang="en-GB" sz="2400" smtClean="0">
                <a:latin typeface="Comic Sans MS" charset="0"/>
                <a:ea typeface="ＭＳ Ｐゴシック" charset="0"/>
              </a:rPr>
              <a:t>intone </a:t>
            </a:r>
            <a:r>
              <a:rPr lang="en-GB" sz="2400" dirty="0">
                <a:latin typeface="Comic Sans MS" charset="0"/>
                <a:ea typeface="ＭＳ Ｐゴシック" charset="0"/>
              </a:rPr>
              <a:t>a Mass.</a:t>
            </a:r>
          </a:p>
          <a:p>
            <a:pPr>
              <a:spcBef>
                <a:spcPct val="50000"/>
              </a:spcBef>
              <a:defRPr/>
            </a:pPr>
            <a:r>
              <a:rPr lang="en-GB" sz="2400" dirty="0">
                <a:latin typeface="Comic Sans MS" charset="0"/>
                <a:ea typeface="ＭＳ Ｐゴシック" charset="0"/>
              </a:rPr>
              <a:t>Belfast. Beirut. Phnom Penh. All flesh is grass.</a:t>
            </a:r>
          </a:p>
          <a:p>
            <a:pPr>
              <a:spcBef>
                <a:spcPct val="50000"/>
              </a:spcBef>
              <a:defRPr/>
            </a:pPr>
            <a:endParaRPr lang="en-GB" sz="2400" dirty="0">
              <a:latin typeface="Comic Sans MS" charset="0"/>
              <a:ea typeface="ＭＳ Ｐゴシック" charset="0"/>
            </a:endParaRPr>
          </a:p>
        </p:txBody>
      </p:sp>
      <p:sp>
        <p:nvSpPr>
          <p:cNvPr id="15365" name="Line 5"/>
          <p:cNvSpPr>
            <a:spLocks noChangeShapeType="1"/>
          </p:cNvSpPr>
          <p:nvPr/>
        </p:nvSpPr>
        <p:spPr bwMode="auto">
          <a:xfrm flipV="1">
            <a:off x="1547813" y="765175"/>
            <a:ext cx="3311525" cy="1655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6" name="Line 6"/>
          <p:cNvSpPr>
            <a:spLocks noChangeShapeType="1"/>
          </p:cNvSpPr>
          <p:nvPr/>
        </p:nvSpPr>
        <p:spPr bwMode="auto">
          <a:xfrm flipV="1">
            <a:off x="2916238" y="836613"/>
            <a:ext cx="1871662" cy="16557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7" name="Line 7"/>
          <p:cNvSpPr>
            <a:spLocks noChangeShapeType="1"/>
          </p:cNvSpPr>
          <p:nvPr/>
        </p:nvSpPr>
        <p:spPr bwMode="auto">
          <a:xfrm flipV="1">
            <a:off x="4140200" y="908050"/>
            <a:ext cx="647700" cy="1584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68" name="Text Box 8"/>
          <p:cNvSpPr txBox="1">
            <a:spLocks noChangeArrowheads="1"/>
          </p:cNvSpPr>
          <p:nvPr/>
        </p:nvSpPr>
        <p:spPr bwMode="auto">
          <a:xfrm>
            <a:off x="4787900" y="476250"/>
            <a:ext cx="2160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Sibilance – what is the effect?</a:t>
            </a:r>
          </a:p>
        </p:txBody>
      </p:sp>
      <p:sp>
        <p:nvSpPr>
          <p:cNvPr id="15369" name="Text Box 9"/>
          <p:cNvSpPr txBox="1">
            <a:spLocks noChangeArrowheads="1"/>
          </p:cNvSpPr>
          <p:nvPr/>
        </p:nvSpPr>
        <p:spPr bwMode="auto">
          <a:xfrm>
            <a:off x="6877050" y="765175"/>
            <a:ext cx="1582738"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dirty="0">
                <a:latin typeface="Comic Sans MS" charset="0"/>
                <a:ea typeface="ＭＳ Ｐゴシック" charset="0"/>
              </a:rPr>
              <a:t>What are the connotations of the colours?</a:t>
            </a:r>
          </a:p>
        </p:txBody>
      </p:sp>
      <p:sp>
        <p:nvSpPr>
          <p:cNvPr id="15370" name="Line 10"/>
          <p:cNvSpPr>
            <a:spLocks noChangeShapeType="1"/>
          </p:cNvSpPr>
          <p:nvPr/>
        </p:nvSpPr>
        <p:spPr bwMode="auto">
          <a:xfrm flipV="1">
            <a:off x="3203575" y="1341438"/>
            <a:ext cx="3455988" cy="15827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1" name="Line 11"/>
          <p:cNvSpPr>
            <a:spLocks noChangeShapeType="1"/>
          </p:cNvSpPr>
          <p:nvPr/>
        </p:nvSpPr>
        <p:spPr bwMode="auto">
          <a:xfrm flipV="1">
            <a:off x="2051050" y="1341438"/>
            <a:ext cx="4537075"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2" name="Line 12"/>
          <p:cNvSpPr>
            <a:spLocks noChangeShapeType="1"/>
          </p:cNvSpPr>
          <p:nvPr/>
        </p:nvSpPr>
        <p:spPr bwMode="auto">
          <a:xfrm>
            <a:off x="6011863" y="2708275"/>
            <a:ext cx="792162"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3" name="Text Box 13"/>
          <p:cNvSpPr txBox="1">
            <a:spLocks noChangeArrowheads="1"/>
          </p:cNvSpPr>
          <p:nvPr/>
        </p:nvSpPr>
        <p:spPr bwMode="auto">
          <a:xfrm>
            <a:off x="6804025" y="2852738"/>
            <a:ext cx="2339975"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buFontTx/>
              <a:buAutoNum type="arabicPeriod"/>
            </a:pPr>
            <a:r>
              <a:rPr lang="en-GB" altLang="en-US" sz="1800">
                <a:latin typeface="Comic Sans MS" pitchFamily="66" charset="0"/>
              </a:rPr>
              <a:t>regularity/order – reflects structure</a:t>
            </a:r>
          </a:p>
          <a:p>
            <a:pPr eaLnBrk="1" hangingPunct="1">
              <a:spcBef>
                <a:spcPct val="50000"/>
              </a:spcBef>
              <a:buFontTx/>
              <a:buAutoNum type="arabicPeriod"/>
            </a:pPr>
            <a:r>
              <a:rPr lang="en-GB" altLang="en-US" sz="1800">
                <a:latin typeface="Comic Sans MS" pitchFamily="66" charset="0"/>
              </a:rPr>
              <a:t>Suggestion of graves/bodies</a:t>
            </a:r>
          </a:p>
        </p:txBody>
      </p:sp>
      <p:sp>
        <p:nvSpPr>
          <p:cNvPr id="15374" name="Line 14"/>
          <p:cNvSpPr>
            <a:spLocks noChangeShapeType="1"/>
          </p:cNvSpPr>
          <p:nvPr/>
        </p:nvSpPr>
        <p:spPr bwMode="auto">
          <a:xfrm>
            <a:off x="1116013" y="4941888"/>
            <a:ext cx="142875"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5" name="Line 15"/>
          <p:cNvSpPr>
            <a:spLocks noChangeShapeType="1"/>
          </p:cNvSpPr>
          <p:nvPr/>
        </p:nvSpPr>
        <p:spPr bwMode="auto">
          <a:xfrm flipH="1">
            <a:off x="1331913" y="4868863"/>
            <a:ext cx="936625"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6" name="Line 16"/>
          <p:cNvSpPr>
            <a:spLocks noChangeShapeType="1"/>
          </p:cNvSpPr>
          <p:nvPr/>
        </p:nvSpPr>
        <p:spPr bwMode="auto">
          <a:xfrm flipH="1">
            <a:off x="1331913" y="4941888"/>
            <a:ext cx="2160587"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7" name="Text Box 17"/>
          <p:cNvSpPr txBox="1">
            <a:spLocks noChangeArrowheads="1"/>
          </p:cNvSpPr>
          <p:nvPr/>
        </p:nvSpPr>
        <p:spPr bwMode="auto">
          <a:xfrm>
            <a:off x="539750" y="5667375"/>
            <a:ext cx="24479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dirty="0" smtClean="0">
                <a:latin typeface="Comic Sans MS" charset="0"/>
                <a:ea typeface="ＭＳ Ｐゴシック" charset="0"/>
              </a:rPr>
              <a:t>Literal or list of </a:t>
            </a:r>
            <a:r>
              <a:rPr lang="en-GB" dirty="0">
                <a:latin typeface="Comic Sans MS" charset="0"/>
                <a:ea typeface="ＭＳ Ｐゴシック" charset="0"/>
              </a:rPr>
              <a:t>horror; what is the effect of the caesura?</a:t>
            </a:r>
          </a:p>
        </p:txBody>
      </p:sp>
      <p:sp>
        <p:nvSpPr>
          <p:cNvPr id="15378" name="Line 18"/>
          <p:cNvSpPr>
            <a:spLocks noChangeShapeType="1"/>
          </p:cNvSpPr>
          <p:nvPr/>
        </p:nvSpPr>
        <p:spPr bwMode="auto">
          <a:xfrm>
            <a:off x="5795963" y="4941888"/>
            <a:ext cx="576262"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79" name="Text Box 19"/>
          <p:cNvSpPr txBox="1">
            <a:spLocks noChangeArrowheads="1"/>
          </p:cNvSpPr>
          <p:nvPr/>
        </p:nvSpPr>
        <p:spPr bwMode="auto">
          <a:xfrm>
            <a:off x="6443663" y="5229225"/>
            <a:ext cx="2520950" cy="147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Isaiah 40:6 – Bible. shortness of life conveyed – but ironically sounds peaceful</a:t>
            </a:r>
          </a:p>
        </p:txBody>
      </p:sp>
      <p:sp>
        <p:nvSpPr>
          <p:cNvPr id="15380" name="Line 20"/>
          <p:cNvSpPr>
            <a:spLocks noChangeShapeType="1"/>
          </p:cNvSpPr>
          <p:nvPr/>
        </p:nvSpPr>
        <p:spPr bwMode="auto">
          <a:xfrm>
            <a:off x="4211638" y="3789363"/>
            <a:ext cx="73025" cy="172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81" name="Line 21"/>
          <p:cNvSpPr>
            <a:spLocks noChangeShapeType="1"/>
          </p:cNvSpPr>
          <p:nvPr/>
        </p:nvSpPr>
        <p:spPr bwMode="auto">
          <a:xfrm flipH="1">
            <a:off x="4284663" y="4292600"/>
            <a:ext cx="792162" cy="12239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82" name="Text Box 22"/>
          <p:cNvSpPr txBox="1">
            <a:spLocks noChangeArrowheads="1"/>
          </p:cNvSpPr>
          <p:nvPr/>
        </p:nvSpPr>
        <p:spPr bwMode="auto">
          <a:xfrm>
            <a:off x="3635375" y="5589588"/>
            <a:ext cx="230505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Simile – devotion to the pictures, he has escaped but the victims can’t.</a:t>
            </a:r>
          </a:p>
        </p:txBody>
      </p:sp>
      <p:sp>
        <p:nvSpPr>
          <p:cNvPr id="15383" name="Line 23"/>
          <p:cNvSpPr>
            <a:spLocks noChangeShapeType="1"/>
          </p:cNvSpPr>
          <p:nvPr/>
        </p:nvSpPr>
        <p:spPr bwMode="auto">
          <a:xfrm flipH="1" flipV="1">
            <a:off x="2411413" y="908050"/>
            <a:ext cx="2160587" cy="2089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5384" name="Text Box 24"/>
          <p:cNvSpPr txBox="1">
            <a:spLocks noChangeArrowheads="1"/>
          </p:cNvSpPr>
          <p:nvPr/>
        </p:nvSpPr>
        <p:spPr bwMode="auto">
          <a:xfrm>
            <a:off x="755650" y="476250"/>
            <a:ext cx="211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GB">
                <a:latin typeface="Comic Sans MS" charset="0"/>
                <a:ea typeface="ＭＳ Ｐゴシック" charset="0"/>
              </a:rPr>
              <a:t>Contrast to what?</a:t>
            </a:r>
          </a:p>
        </p:txBody>
      </p:sp>
    </p:spTree>
    <p:extLst>
      <p:ext uri="{BB962C8B-B14F-4D97-AF65-F5344CB8AC3E}">
        <p14:creationId xmlns:p14="http://schemas.microsoft.com/office/powerpoint/2010/main" val="28985120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7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7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36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36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36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368">
                                            <p:txEl>
                                              <p:pRg st="0" end="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537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37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38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384"/>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538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38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382"/>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537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537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37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5377"/>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1537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53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9" grpId="0"/>
      <p:bldP spid="15373" grpId="0"/>
      <p:bldP spid="15377" grpId="0"/>
      <p:bldP spid="15379" grpId="0"/>
      <p:bldP spid="15382" grpId="0"/>
      <p:bldP spid="1538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827088" y="1412875"/>
            <a:ext cx="7345362"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a:latin typeface="Comic Sans MS" pitchFamily="66" charset="0"/>
              </a:rPr>
              <a:t>He has a job to do. Solutions slop in trays</a:t>
            </a:r>
          </a:p>
          <a:p>
            <a:pPr eaLnBrk="1" hangingPunct="1">
              <a:spcBef>
                <a:spcPct val="50000"/>
              </a:spcBef>
            </a:pPr>
            <a:r>
              <a:rPr lang="en-GB" altLang="en-US">
                <a:latin typeface="Comic Sans MS" pitchFamily="66" charset="0"/>
              </a:rPr>
              <a:t>beneath his hands which did not tremble then </a:t>
            </a:r>
          </a:p>
          <a:p>
            <a:pPr eaLnBrk="1" hangingPunct="1">
              <a:spcBef>
                <a:spcPct val="50000"/>
              </a:spcBef>
            </a:pPr>
            <a:r>
              <a:rPr lang="en-GB" altLang="en-US">
                <a:latin typeface="Comic Sans MS" pitchFamily="66" charset="0"/>
              </a:rPr>
              <a:t>though seem to now. Rural England. Home again</a:t>
            </a:r>
          </a:p>
          <a:p>
            <a:pPr eaLnBrk="1" hangingPunct="1">
              <a:spcBef>
                <a:spcPct val="50000"/>
              </a:spcBef>
            </a:pPr>
            <a:r>
              <a:rPr lang="en-GB" altLang="en-US">
                <a:latin typeface="Comic Sans MS" pitchFamily="66" charset="0"/>
              </a:rPr>
              <a:t>to ordinary pain which simple weather can dispel,</a:t>
            </a:r>
          </a:p>
          <a:p>
            <a:pPr eaLnBrk="1" hangingPunct="1">
              <a:spcBef>
                <a:spcPct val="50000"/>
              </a:spcBef>
            </a:pPr>
            <a:r>
              <a:rPr lang="en-GB" altLang="en-US">
                <a:latin typeface="Comic Sans MS" pitchFamily="66" charset="0"/>
              </a:rPr>
              <a:t>to fields which don</a:t>
            </a:r>
            <a:r>
              <a:rPr lang="ja-JP" altLang="en-GB"/>
              <a:t>’</a:t>
            </a:r>
            <a:r>
              <a:rPr lang="en-GB" altLang="ja-JP">
                <a:latin typeface="Comic Sans MS" pitchFamily="66" charset="0"/>
              </a:rPr>
              <a:t>t explode beneath the feet</a:t>
            </a:r>
          </a:p>
          <a:p>
            <a:pPr eaLnBrk="1" hangingPunct="1">
              <a:spcBef>
                <a:spcPct val="50000"/>
              </a:spcBef>
            </a:pPr>
            <a:r>
              <a:rPr lang="en-GB" altLang="en-US">
                <a:latin typeface="Comic Sans MS" pitchFamily="66" charset="0"/>
              </a:rPr>
              <a:t>of running children in nightmare heat.</a:t>
            </a:r>
          </a:p>
        </p:txBody>
      </p:sp>
      <p:sp>
        <p:nvSpPr>
          <p:cNvPr id="16389" name="Line 5"/>
          <p:cNvSpPr>
            <a:spLocks noChangeShapeType="1"/>
          </p:cNvSpPr>
          <p:nvPr/>
        </p:nvSpPr>
        <p:spPr bwMode="auto">
          <a:xfrm flipH="1" flipV="1">
            <a:off x="3851275" y="765175"/>
            <a:ext cx="865188"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0" name="Text Box 6"/>
          <p:cNvSpPr txBox="1">
            <a:spLocks noChangeArrowheads="1"/>
          </p:cNvSpPr>
          <p:nvPr/>
        </p:nvSpPr>
        <p:spPr bwMode="auto">
          <a:xfrm>
            <a:off x="1763713" y="188913"/>
            <a:ext cx="2881312"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Ambiguity – chemicals/solutions to war (there are no solutions)</a:t>
            </a:r>
          </a:p>
        </p:txBody>
      </p:sp>
      <p:sp>
        <p:nvSpPr>
          <p:cNvPr id="16391" name="Line 7"/>
          <p:cNvSpPr>
            <a:spLocks noChangeShapeType="1"/>
          </p:cNvSpPr>
          <p:nvPr/>
        </p:nvSpPr>
        <p:spPr bwMode="auto">
          <a:xfrm flipV="1">
            <a:off x="5292725" y="981075"/>
            <a:ext cx="1223963"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2" name="Text Box 8"/>
          <p:cNvSpPr txBox="1">
            <a:spLocks noChangeArrowheads="1"/>
          </p:cNvSpPr>
          <p:nvPr/>
        </p:nvSpPr>
        <p:spPr bwMode="auto">
          <a:xfrm>
            <a:off x="6443663" y="333375"/>
            <a:ext cx="1943100" cy="922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Alliteration – conveys evil he’s witnessed</a:t>
            </a:r>
          </a:p>
        </p:txBody>
      </p:sp>
      <p:sp>
        <p:nvSpPr>
          <p:cNvPr id="16393" name="Line 9"/>
          <p:cNvSpPr>
            <a:spLocks noChangeShapeType="1"/>
          </p:cNvSpPr>
          <p:nvPr/>
        </p:nvSpPr>
        <p:spPr bwMode="auto">
          <a:xfrm flipV="1">
            <a:off x="6011863" y="1700213"/>
            <a:ext cx="1873250"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4" name="Text Box 10"/>
          <p:cNvSpPr txBox="1">
            <a:spLocks noChangeArrowheads="1"/>
          </p:cNvSpPr>
          <p:nvPr/>
        </p:nvSpPr>
        <p:spPr bwMode="auto">
          <a:xfrm>
            <a:off x="7812088" y="1484313"/>
            <a:ext cx="1331912" cy="146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dirty="0">
                <a:latin typeface="Comic Sans MS" charset="0"/>
                <a:ea typeface="ＭＳ Ｐゴシック" charset="0"/>
              </a:rPr>
              <a:t>Why did they not tremble then? Why now?</a:t>
            </a:r>
          </a:p>
        </p:txBody>
      </p:sp>
      <p:sp>
        <p:nvSpPr>
          <p:cNvPr id="16395" name="Line 11"/>
          <p:cNvSpPr>
            <a:spLocks noChangeShapeType="1"/>
          </p:cNvSpPr>
          <p:nvPr/>
        </p:nvSpPr>
        <p:spPr bwMode="auto">
          <a:xfrm flipH="1">
            <a:off x="611188" y="3284538"/>
            <a:ext cx="287337" cy="2087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6" name="Text Box 12"/>
          <p:cNvSpPr txBox="1">
            <a:spLocks noChangeArrowheads="1"/>
          </p:cNvSpPr>
          <p:nvPr/>
        </p:nvSpPr>
        <p:spPr bwMode="auto">
          <a:xfrm>
            <a:off x="250825" y="5373688"/>
            <a:ext cx="2160588" cy="106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dirty="0">
                <a:latin typeface="Comic Sans MS" charset="0"/>
                <a:ea typeface="ＭＳ Ｐゴシック" charset="0"/>
              </a:rPr>
              <a:t>True meaning to the poem.</a:t>
            </a:r>
          </a:p>
          <a:p>
            <a:pPr>
              <a:spcBef>
                <a:spcPct val="50000"/>
              </a:spcBef>
              <a:defRPr/>
            </a:pPr>
            <a:r>
              <a:rPr lang="en-GB" dirty="0">
                <a:latin typeface="Comic Sans MS" charset="0"/>
                <a:ea typeface="ＭＳ Ｐゴシック" charset="0"/>
              </a:rPr>
              <a:t>Is he a hero?</a:t>
            </a:r>
          </a:p>
        </p:txBody>
      </p:sp>
      <p:sp>
        <p:nvSpPr>
          <p:cNvPr id="16397" name="Line 13"/>
          <p:cNvSpPr>
            <a:spLocks noChangeShapeType="1"/>
          </p:cNvSpPr>
          <p:nvPr/>
        </p:nvSpPr>
        <p:spPr bwMode="auto">
          <a:xfrm>
            <a:off x="4356100" y="3500438"/>
            <a:ext cx="1800225" cy="2376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398" name="Text Box 14"/>
          <p:cNvSpPr txBox="1">
            <a:spLocks noChangeArrowheads="1"/>
          </p:cNvSpPr>
          <p:nvPr/>
        </p:nvSpPr>
        <p:spPr bwMode="auto">
          <a:xfrm>
            <a:off x="6084888" y="5949950"/>
            <a:ext cx="2447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dirty="0">
                <a:latin typeface="Comic Sans MS" charset="0"/>
                <a:ea typeface="ＭＳ Ｐゴシック" charset="0"/>
              </a:rPr>
              <a:t>Cannot compare to pain of war</a:t>
            </a:r>
          </a:p>
        </p:txBody>
      </p:sp>
      <p:sp>
        <p:nvSpPr>
          <p:cNvPr id="16399" name="Line 15"/>
          <p:cNvSpPr>
            <a:spLocks noChangeShapeType="1"/>
          </p:cNvSpPr>
          <p:nvPr/>
        </p:nvSpPr>
        <p:spPr bwMode="auto">
          <a:xfrm>
            <a:off x="2843213" y="4508500"/>
            <a:ext cx="433387" cy="649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0" name="Text Box 16"/>
          <p:cNvSpPr txBox="1">
            <a:spLocks noChangeArrowheads="1"/>
          </p:cNvSpPr>
          <p:nvPr/>
        </p:nvSpPr>
        <p:spPr bwMode="auto">
          <a:xfrm>
            <a:off x="2771775" y="4826000"/>
            <a:ext cx="2952750" cy="20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Contrast: barefoot children running in grass for fun/those running from war – end of innocence and, possibly, life. He is affected emotionally too.</a:t>
            </a:r>
          </a:p>
        </p:txBody>
      </p:sp>
      <p:sp>
        <p:nvSpPr>
          <p:cNvPr id="16401" name="Line 17"/>
          <p:cNvSpPr>
            <a:spLocks noChangeShapeType="1"/>
          </p:cNvSpPr>
          <p:nvPr/>
        </p:nvSpPr>
        <p:spPr bwMode="auto">
          <a:xfrm>
            <a:off x="5292725" y="2852738"/>
            <a:ext cx="2447925"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6402" name="Text Box 18"/>
          <p:cNvSpPr txBox="1">
            <a:spLocks noChangeArrowheads="1"/>
          </p:cNvSpPr>
          <p:nvPr/>
        </p:nvSpPr>
        <p:spPr bwMode="auto">
          <a:xfrm>
            <a:off x="7380288" y="4292600"/>
            <a:ext cx="1655762" cy="147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dirty="0">
                <a:latin typeface="Comic Sans MS" charset="0"/>
                <a:ea typeface="ＭＳ Ｐゴシック" charset="0"/>
              </a:rPr>
              <a:t>CONTRAST to war zones - suggests peaceful, idyllic life</a:t>
            </a:r>
          </a:p>
        </p:txBody>
      </p:sp>
    </p:spTree>
    <p:extLst>
      <p:ext uri="{BB962C8B-B14F-4D97-AF65-F5344CB8AC3E}">
        <p14:creationId xmlns:p14="http://schemas.microsoft.com/office/powerpoint/2010/main" val="25223651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90"/>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639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39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39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9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640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40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639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39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639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398"/>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639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4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p:bldP spid="16392" grpId="0"/>
      <p:bldP spid="16394" grpId="0"/>
      <p:bldP spid="16396" grpId="0"/>
      <p:bldP spid="16398" grpId="0"/>
      <p:bldP spid="16400" grpId="0"/>
      <p:bldP spid="1640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ext Box 4"/>
          <p:cNvSpPr txBox="1">
            <a:spLocks noChangeArrowheads="1"/>
          </p:cNvSpPr>
          <p:nvPr/>
        </p:nvSpPr>
        <p:spPr bwMode="auto">
          <a:xfrm>
            <a:off x="1476375" y="1628775"/>
            <a:ext cx="6696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US" sz="2400">
              <a:latin typeface="Comic Sans MS" charset="0"/>
              <a:ea typeface="ＭＳ Ｐゴシック" charset="0"/>
            </a:endParaRPr>
          </a:p>
        </p:txBody>
      </p:sp>
      <p:sp>
        <p:nvSpPr>
          <p:cNvPr id="17413" name="Text Box 5"/>
          <p:cNvSpPr txBox="1">
            <a:spLocks noChangeArrowheads="1"/>
          </p:cNvSpPr>
          <p:nvPr/>
        </p:nvSpPr>
        <p:spPr bwMode="auto">
          <a:xfrm>
            <a:off x="827088" y="1412875"/>
            <a:ext cx="7200900"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a:latin typeface="Comic Sans MS" pitchFamily="66" charset="0"/>
              </a:rPr>
              <a:t>Something is happening. A stranger</a:t>
            </a:r>
            <a:r>
              <a:rPr lang="ja-JP" altLang="en-GB"/>
              <a:t>’</a:t>
            </a:r>
            <a:r>
              <a:rPr lang="en-GB" altLang="ja-JP">
                <a:latin typeface="Comic Sans MS" pitchFamily="66" charset="0"/>
              </a:rPr>
              <a:t>s features</a:t>
            </a:r>
          </a:p>
          <a:p>
            <a:pPr eaLnBrk="1" hangingPunct="1">
              <a:spcBef>
                <a:spcPct val="50000"/>
              </a:spcBef>
            </a:pPr>
            <a:r>
              <a:rPr lang="en-GB" altLang="en-US">
                <a:latin typeface="Comic Sans MS" pitchFamily="66" charset="0"/>
              </a:rPr>
              <a:t>faintly start to twist before his eyes,</a:t>
            </a:r>
          </a:p>
          <a:p>
            <a:pPr eaLnBrk="1" hangingPunct="1">
              <a:spcBef>
                <a:spcPct val="50000"/>
              </a:spcBef>
            </a:pPr>
            <a:r>
              <a:rPr lang="en-GB" altLang="en-US">
                <a:latin typeface="Comic Sans MS" pitchFamily="66" charset="0"/>
              </a:rPr>
              <a:t>a half-formed ghost. He remembers the cries</a:t>
            </a:r>
          </a:p>
          <a:p>
            <a:pPr eaLnBrk="1" hangingPunct="1">
              <a:spcBef>
                <a:spcPct val="50000"/>
              </a:spcBef>
            </a:pPr>
            <a:r>
              <a:rPr lang="en-GB" altLang="en-US">
                <a:latin typeface="Comic Sans MS" pitchFamily="66" charset="0"/>
              </a:rPr>
              <a:t>of this man</a:t>
            </a:r>
            <a:r>
              <a:rPr lang="ja-JP" altLang="en-GB"/>
              <a:t>’</a:t>
            </a:r>
            <a:r>
              <a:rPr lang="en-GB" altLang="ja-JP">
                <a:latin typeface="Comic Sans MS" pitchFamily="66" charset="0"/>
              </a:rPr>
              <a:t>s wife, how he sought approval</a:t>
            </a:r>
          </a:p>
          <a:p>
            <a:pPr eaLnBrk="1" hangingPunct="1">
              <a:spcBef>
                <a:spcPct val="50000"/>
              </a:spcBef>
            </a:pPr>
            <a:r>
              <a:rPr lang="en-GB" altLang="en-US">
                <a:latin typeface="Comic Sans MS" pitchFamily="66" charset="0"/>
              </a:rPr>
              <a:t>Without words </a:t>
            </a:r>
            <a:r>
              <a:rPr lang="en-GB" altLang="en-US" u="sng">
                <a:latin typeface="Comic Sans MS" pitchFamily="66" charset="0"/>
              </a:rPr>
              <a:t>to do what someone must</a:t>
            </a:r>
          </a:p>
          <a:p>
            <a:pPr eaLnBrk="1" hangingPunct="1">
              <a:spcBef>
                <a:spcPct val="50000"/>
              </a:spcBef>
            </a:pPr>
            <a:r>
              <a:rPr lang="en-GB" altLang="en-US">
                <a:latin typeface="Comic Sans MS" pitchFamily="66" charset="0"/>
              </a:rPr>
              <a:t>and how the </a:t>
            </a:r>
            <a:r>
              <a:rPr lang="en-GB" altLang="en-US" u="sng">
                <a:latin typeface="Comic Sans MS" pitchFamily="66" charset="0"/>
              </a:rPr>
              <a:t>blood stained into foreign dust.</a:t>
            </a:r>
          </a:p>
        </p:txBody>
      </p:sp>
      <p:sp>
        <p:nvSpPr>
          <p:cNvPr id="17414" name="Line 6"/>
          <p:cNvSpPr>
            <a:spLocks noChangeShapeType="1"/>
          </p:cNvSpPr>
          <p:nvPr/>
        </p:nvSpPr>
        <p:spPr bwMode="auto">
          <a:xfrm flipV="1">
            <a:off x="5940425" y="1052513"/>
            <a:ext cx="576263"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15" name="Text Box 7"/>
          <p:cNvSpPr txBox="1">
            <a:spLocks noChangeArrowheads="1"/>
          </p:cNvSpPr>
          <p:nvPr/>
        </p:nvSpPr>
        <p:spPr bwMode="auto">
          <a:xfrm>
            <a:off x="6443663" y="188913"/>
            <a:ext cx="2233612"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Ambiguous: Literal – developing the photo. Figurative – person in pain</a:t>
            </a:r>
          </a:p>
        </p:txBody>
      </p:sp>
      <p:sp>
        <p:nvSpPr>
          <p:cNvPr id="17416" name="Line 8"/>
          <p:cNvSpPr>
            <a:spLocks noChangeShapeType="1"/>
          </p:cNvSpPr>
          <p:nvPr/>
        </p:nvSpPr>
        <p:spPr bwMode="auto">
          <a:xfrm flipH="1">
            <a:off x="755650" y="2852738"/>
            <a:ext cx="2087563" cy="23050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17" name="Text Box 9"/>
          <p:cNvSpPr txBox="1">
            <a:spLocks noChangeArrowheads="1"/>
          </p:cNvSpPr>
          <p:nvPr/>
        </p:nvSpPr>
        <p:spPr bwMode="auto">
          <a:xfrm>
            <a:off x="323850" y="5229225"/>
            <a:ext cx="3168650" cy="147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Metaphor – 1. image on photo, 2. death</a:t>
            </a:r>
          </a:p>
          <a:p>
            <a:pPr eaLnBrk="1" hangingPunct="1">
              <a:spcBef>
                <a:spcPct val="50000"/>
              </a:spcBef>
            </a:pPr>
            <a:endParaRPr lang="en-GB" altLang="en-US" sz="1800">
              <a:latin typeface="Comic Sans MS" pitchFamily="66" charset="0"/>
            </a:endParaRPr>
          </a:p>
          <a:p>
            <a:pPr eaLnBrk="1" hangingPunct="1">
              <a:spcBef>
                <a:spcPct val="50000"/>
              </a:spcBef>
            </a:pPr>
            <a:r>
              <a:rPr lang="en-GB" altLang="en-US" sz="1800">
                <a:latin typeface="Comic Sans MS" pitchFamily="66" charset="0"/>
              </a:rPr>
              <a:t>He’s haunted by the past.</a:t>
            </a:r>
          </a:p>
        </p:txBody>
      </p:sp>
      <p:sp>
        <p:nvSpPr>
          <p:cNvPr id="17418" name="Line 10"/>
          <p:cNvSpPr>
            <a:spLocks noChangeShapeType="1"/>
          </p:cNvSpPr>
          <p:nvPr/>
        </p:nvSpPr>
        <p:spPr bwMode="auto">
          <a:xfrm>
            <a:off x="5867400" y="3573463"/>
            <a:ext cx="865188" cy="15113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7419" name="Text Box 11"/>
          <p:cNvSpPr txBox="1">
            <a:spLocks noChangeArrowheads="1"/>
          </p:cNvSpPr>
          <p:nvPr/>
        </p:nvSpPr>
        <p:spPr bwMode="auto">
          <a:xfrm>
            <a:off x="6948488" y="5445125"/>
            <a:ext cx="16557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endParaRPr lang="en-US">
              <a:latin typeface="Comic Sans MS" charset="0"/>
              <a:ea typeface="ＭＳ Ｐゴシック" charset="0"/>
            </a:endParaRPr>
          </a:p>
        </p:txBody>
      </p:sp>
      <p:sp>
        <p:nvSpPr>
          <p:cNvPr id="17420" name="Text Box 12"/>
          <p:cNvSpPr txBox="1">
            <a:spLocks noChangeArrowheads="1"/>
          </p:cNvSpPr>
          <p:nvPr/>
        </p:nvSpPr>
        <p:spPr bwMode="auto">
          <a:xfrm>
            <a:off x="6588125" y="5229225"/>
            <a:ext cx="2160588" cy="147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Photographer</a:t>
            </a:r>
            <a:r>
              <a:rPr lang="ja-JP" altLang="en-GB" sz="1800"/>
              <a:t>’</a:t>
            </a:r>
            <a:r>
              <a:rPr lang="en-GB" altLang="ja-JP" sz="1800">
                <a:latin typeface="Comic Sans MS" pitchFamily="66" charset="0"/>
              </a:rPr>
              <a:t>s dilemma – has a job to do. His duty to report on the crimes of war.</a:t>
            </a:r>
            <a:endParaRPr lang="en-GB" altLang="en-US" sz="1800">
              <a:latin typeface="Comic Sans MS" pitchFamily="66" charset="0"/>
            </a:endParaRPr>
          </a:p>
        </p:txBody>
      </p:sp>
    </p:spTree>
    <p:extLst>
      <p:ext uri="{BB962C8B-B14F-4D97-AF65-F5344CB8AC3E}">
        <p14:creationId xmlns:p14="http://schemas.microsoft.com/office/powerpoint/2010/main" val="9915003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74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4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74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4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p:bldP spid="17417" grpId="0"/>
      <p:bldP spid="174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4"/>
          <p:cNvSpPr txBox="1">
            <a:spLocks noChangeArrowheads="1"/>
          </p:cNvSpPr>
          <p:nvPr/>
        </p:nvSpPr>
        <p:spPr bwMode="auto">
          <a:xfrm>
            <a:off x="611188" y="1412875"/>
            <a:ext cx="8064500"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a:latin typeface="Comic Sans MS" pitchFamily="66" charset="0"/>
              </a:rPr>
              <a:t>A hundred agonies in </a:t>
            </a:r>
            <a:r>
              <a:rPr lang="en-GB" altLang="en-US" u="sng">
                <a:latin typeface="Comic Sans MS" pitchFamily="66" charset="0"/>
              </a:rPr>
              <a:t>black-and-white</a:t>
            </a:r>
          </a:p>
          <a:p>
            <a:pPr eaLnBrk="1" hangingPunct="1">
              <a:spcBef>
                <a:spcPct val="50000"/>
              </a:spcBef>
            </a:pPr>
            <a:r>
              <a:rPr lang="en-GB" altLang="en-US">
                <a:latin typeface="Comic Sans MS" pitchFamily="66" charset="0"/>
              </a:rPr>
              <a:t>from which his editor will pick out five or six</a:t>
            </a:r>
          </a:p>
          <a:p>
            <a:pPr eaLnBrk="1" hangingPunct="1">
              <a:spcBef>
                <a:spcPct val="50000"/>
              </a:spcBef>
            </a:pPr>
            <a:r>
              <a:rPr lang="en-GB" altLang="en-US">
                <a:latin typeface="Comic Sans MS" pitchFamily="66" charset="0"/>
              </a:rPr>
              <a:t>for Sunday</a:t>
            </a:r>
            <a:r>
              <a:rPr lang="ja-JP" altLang="en-GB"/>
              <a:t>’</a:t>
            </a:r>
            <a:r>
              <a:rPr lang="en-GB" altLang="ja-JP">
                <a:latin typeface="Comic Sans MS" pitchFamily="66" charset="0"/>
              </a:rPr>
              <a:t>s supplement. The reader</a:t>
            </a:r>
            <a:r>
              <a:rPr lang="ja-JP" altLang="en-GB"/>
              <a:t>’</a:t>
            </a:r>
            <a:r>
              <a:rPr lang="en-GB" altLang="ja-JP">
                <a:latin typeface="Comic Sans MS" pitchFamily="66" charset="0"/>
              </a:rPr>
              <a:t>s eyeballs prick </a:t>
            </a:r>
          </a:p>
          <a:p>
            <a:pPr eaLnBrk="1" hangingPunct="1">
              <a:spcBef>
                <a:spcPct val="50000"/>
              </a:spcBef>
            </a:pPr>
            <a:r>
              <a:rPr lang="en-GB" altLang="en-US">
                <a:latin typeface="Comic Sans MS" pitchFamily="66" charset="0"/>
              </a:rPr>
              <a:t>with tears between the bath and pre-lunch beers.</a:t>
            </a:r>
          </a:p>
          <a:p>
            <a:pPr eaLnBrk="1" hangingPunct="1">
              <a:spcBef>
                <a:spcPct val="50000"/>
              </a:spcBef>
            </a:pPr>
            <a:r>
              <a:rPr lang="en-GB" altLang="en-US">
                <a:latin typeface="Comic Sans MS" pitchFamily="66" charset="0"/>
              </a:rPr>
              <a:t>From the aeroplane he stares impassively at where</a:t>
            </a:r>
          </a:p>
          <a:p>
            <a:pPr eaLnBrk="1" hangingPunct="1">
              <a:spcBef>
                <a:spcPct val="50000"/>
              </a:spcBef>
            </a:pPr>
            <a:r>
              <a:rPr lang="en-GB" altLang="en-US">
                <a:latin typeface="Comic Sans MS" pitchFamily="66" charset="0"/>
              </a:rPr>
              <a:t>He earns his living and they do not care.</a:t>
            </a:r>
          </a:p>
        </p:txBody>
      </p:sp>
      <p:sp>
        <p:nvSpPr>
          <p:cNvPr id="18437" name="Line 5"/>
          <p:cNvSpPr>
            <a:spLocks noChangeShapeType="1"/>
          </p:cNvSpPr>
          <p:nvPr/>
        </p:nvSpPr>
        <p:spPr bwMode="auto">
          <a:xfrm flipH="1" flipV="1">
            <a:off x="3635375" y="836613"/>
            <a:ext cx="1008063"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38" name="Text Box 6"/>
          <p:cNvSpPr txBox="1">
            <a:spLocks noChangeArrowheads="1"/>
          </p:cNvSpPr>
          <p:nvPr/>
        </p:nvSpPr>
        <p:spPr bwMode="auto">
          <a:xfrm>
            <a:off x="1908175" y="12700"/>
            <a:ext cx="302418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342900" indent="-342900">
              <a:defRPr>
                <a:solidFill>
                  <a:schemeClr val="tx1"/>
                </a:solidFill>
                <a:latin typeface="Arial" charset="0"/>
                <a:ea typeface="ＭＳ Ｐゴシック" charset="0"/>
              </a:defRPr>
            </a:lvl1pPr>
            <a:lvl2pPr marL="800100" indent="-342900">
              <a:defRPr>
                <a:solidFill>
                  <a:schemeClr val="tx1"/>
                </a:solidFill>
                <a:latin typeface="Arial" charset="0"/>
                <a:ea typeface="ＭＳ Ｐゴシック" charset="0"/>
              </a:defRPr>
            </a:lvl2pPr>
            <a:lvl3pPr marL="1257300" indent="-342900">
              <a:defRPr>
                <a:solidFill>
                  <a:schemeClr val="tx1"/>
                </a:solidFill>
                <a:latin typeface="Arial" charset="0"/>
                <a:ea typeface="ＭＳ Ｐゴシック" charset="0"/>
              </a:defRPr>
            </a:lvl3pPr>
            <a:lvl4pPr marL="1714500" indent="-342900">
              <a:defRPr>
                <a:solidFill>
                  <a:schemeClr val="tx1"/>
                </a:solidFill>
                <a:latin typeface="Arial" charset="0"/>
                <a:ea typeface="ＭＳ Ｐゴシック" charset="0"/>
              </a:defRPr>
            </a:lvl4pPr>
            <a:lvl5pPr marL="2171700" indent="-342900">
              <a:defRPr>
                <a:solidFill>
                  <a:schemeClr val="tx1"/>
                </a:solidFill>
                <a:latin typeface="Arial" charset="0"/>
                <a:ea typeface="ＭＳ Ｐゴシック" charset="0"/>
              </a:defRPr>
            </a:lvl5pPr>
            <a:lvl6pPr marL="2628900" indent="-342900" fontAlgn="base">
              <a:spcBef>
                <a:spcPct val="0"/>
              </a:spcBef>
              <a:spcAft>
                <a:spcPct val="0"/>
              </a:spcAft>
              <a:defRPr>
                <a:solidFill>
                  <a:schemeClr val="tx1"/>
                </a:solidFill>
                <a:latin typeface="Arial" charset="0"/>
                <a:ea typeface="ＭＳ Ｐゴシック" charset="0"/>
              </a:defRPr>
            </a:lvl6pPr>
            <a:lvl7pPr marL="3086100" indent="-342900" fontAlgn="base">
              <a:spcBef>
                <a:spcPct val="0"/>
              </a:spcBef>
              <a:spcAft>
                <a:spcPct val="0"/>
              </a:spcAft>
              <a:defRPr>
                <a:solidFill>
                  <a:schemeClr val="tx1"/>
                </a:solidFill>
                <a:latin typeface="Arial" charset="0"/>
                <a:ea typeface="ＭＳ Ｐゴシック" charset="0"/>
              </a:defRPr>
            </a:lvl7pPr>
            <a:lvl8pPr marL="3543300" indent="-342900" fontAlgn="base">
              <a:spcBef>
                <a:spcPct val="0"/>
              </a:spcBef>
              <a:spcAft>
                <a:spcPct val="0"/>
              </a:spcAft>
              <a:defRPr>
                <a:solidFill>
                  <a:schemeClr val="tx1"/>
                </a:solidFill>
                <a:latin typeface="Arial" charset="0"/>
                <a:ea typeface="ＭＳ Ｐゴシック" charset="0"/>
              </a:defRPr>
            </a:lvl8pPr>
            <a:lvl9pPr marL="4000500" indent="-342900" fontAlgn="base">
              <a:spcBef>
                <a:spcPct val="0"/>
              </a:spcBef>
              <a:spcAft>
                <a:spcPct val="0"/>
              </a:spcAft>
              <a:defRPr>
                <a:solidFill>
                  <a:schemeClr val="tx1"/>
                </a:solidFill>
                <a:latin typeface="Arial" charset="0"/>
                <a:ea typeface="ＭＳ Ｐゴシック" charset="0"/>
              </a:defRPr>
            </a:lvl9pPr>
          </a:lstStyle>
          <a:p>
            <a:pPr>
              <a:spcBef>
                <a:spcPct val="50000"/>
              </a:spcBef>
              <a:buFontTx/>
              <a:buAutoNum type="arabicPeriod"/>
              <a:defRPr/>
            </a:pPr>
            <a:r>
              <a:rPr lang="en-GB" dirty="0" smtClean="0">
                <a:latin typeface="Comic Sans MS" charset="0"/>
              </a:rPr>
              <a:t>Photo</a:t>
            </a:r>
          </a:p>
          <a:p>
            <a:pPr>
              <a:spcBef>
                <a:spcPct val="50000"/>
              </a:spcBef>
              <a:buFontTx/>
              <a:buAutoNum type="arabicPeriod"/>
              <a:defRPr/>
            </a:pPr>
            <a:r>
              <a:rPr lang="en-GB" dirty="0" smtClean="0">
                <a:latin typeface="Comic Sans MS" charset="0"/>
              </a:rPr>
              <a:t>Good/evil</a:t>
            </a:r>
          </a:p>
          <a:p>
            <a:pPr marL="0" indent="0">
              <a:spcBef>
                <a:spcPct val="50000"/>
              </a:spcBef>
              <a:defRPr/>
            </a:pPr>
            <a:r>
              <a:rPr lang="en-GB" dirty="0">
                <a:latin typeface="Comic Sans MS" charset="0"/>
              </a:rPr>
              <a:t> </a:t>
            </a:r>
            <a:r>
              <a:rPr lang="en-GB" dirty="0" smtClean="0">
                <a:latin typeface="Comic Sans MS" charset="0"/>
              </a:rPr>
              <a:t>    right/wrong</a:t>
            </a:r>
          </a:p>
          <a:p>
            <a:pPr marL="0" indent="0">
              <a:spcBef>
                <a:spcPct val="50000"/>
              </a:spcBef>
              <a:defRPr/>
            </a:pPr>
            <a:r>
              <a:rPr lang="en-GB" dirty="0" smtClean="0">
                <a:latin typeface="Comic Sans MS" charset="0"/>
              </a:rPr>
              <a:t>3. Truth/lies</a:t>
            </a:r>
          </a:p>
        </p:txBody>
      </p:sp>
      <p:sp>
        <p:nvSpPr>
          <p:cNvPr id="18439" name="Line 7"/>
          <p:cNvSpPr>
            <a:spLocks noChangeShapeType="1"/>
          </p:cNvSpPr>
          <p:nvPr/>
        </p:nvSpPr>
        <p:spPr bwMode="auto">
          <a:xfrm>
            <a:off x="1331913" y="2852738"/>
            <a:ext cx="0" cy="20161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0" name="Text Box 8"/>
          <p:cNvSpPr txBox="1">
            <a:spLocks noChangeArrowheads="1"/>
          </p:cNvSpPr>
          <p:nvPr/>
        </p:nvSpPr>
        <p:spPr bwMode="auto">
          <a:xfrm>
            <a:off x="323850" y="4941888"/>
            <a:ext cx="22320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Chooses photos to suit the article; don</a:t>
            </a:r>
            <a:r>
              <a:rPr lang="ja-JP" altLang="en-GB" sz="1800"/>
              <a:t>’</a:t>
            </a:r>
            <a:r>
              <a:rPr lang="en-GB" altLang="ja-JP" sz="1800">
                <a:latin typeface="Comic Sans MS" pitchFamily="66" charset="0"/>
              </a:rPr>
              <a:t>t convey the full horror of war</a:t>
            </a:r>
            <a:endParaRPr lang="en-GB" altLang="en-US" sz="1800">
              <a:latin typeface="Comic Sans MS" pitchFamily="66" charset="0"/>
            </a:endParaRPr>
          </a:p>
        </p:txBody>
      </p:sp>
      <p:sp>
        <p:nvSpPr>
          <p:cNvPr id="18441" name="Line 9"/>
          <p:cNvSpPr>
            <a:spLocks noChangeShapeType="1"/>
          </p:cNvSpPr>
          <p:nvPr/>
        </p:nvSpPr>
        <p:spPr bwMode="auto">
          <a:xfrm flipH="1" flipV="1">
            <a:off x="5651500" y="908050"/>
            <a:ext cx="865188" cy="17287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2" name="Text Box 10"/>
          <p:cNvSpPr txBox="1">
            <a:spLocks noChangeArrowheads="1"/>
          </p:cNvSpPr>
          <p:nvPr/>
        </p:nvSpPr>
        <p:spPr bwMode="auto">
          <a:xfrm>
            <a:off x="5651500" y="260350"/>
            <a:ext cx="158432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a:latin typeface="Comic Sans MS" charset="0"/>
                <a:ea typeface="ＭＳ Ｐゴシック" charset="0"/>
              </a:rPr>
              <a:t>Trivialises; we are only moved momentarily</a:t>
            </a:r>
          </a:p>
        </p:txBody>
      </p:sp>
      <p:sp>
        <p:nvSpPr>
          <p:cNvPr id="18443" name="Line 11"/>
          <p:cNvSpPr>
            <a:spLocks noChangeShapeType="1"/>
          </p:cNvSpPr>
          <p:nvPr/>
        </p:nvSpPr>
        <p:spPr bwMode="auto">
          <a:xfrm flipH="1">
            <a:off x="3924300" y="4437063"/>
            <a:ext cx="2159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4" name="Text Box 12"/>
          <p:cNvSpPr txBox="1">
            <a:spLocks noChangeArrowheads="1"/>
          </p:cNvSpPr>
          <p:nvPr/>
        </p:nvSpPr>
        <p:spPr bwMode="auto">
          <a:xfrm>
            <a:off x="3203575" y="5157788"/>
            <a:ext cx="10080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a:latin typeface="Comic Sans MS" charset="0"/>
                <a:ea typeface="ＭＳ Ｐゴシック" charset="0"/>
              </a:rPr>
              <a:t>Who are they?</a:t>
            </a:r>
          </a:p>
        </p:txBody>
      </p:sp>
      <p:sp>
        <p:nvSpPr>
          <p:cNvPr id="18445" name="Line 13"/>
          <p:cNvSpPr>
            <a:spLocks noChangeShapeType="1"/>
          </p:cNvSpPr>
          <p:nvPr/>
        </p:nvSpPr>
        <p:spPr bwMode="auto">
          <a:xfrm>
            <a:off x="5219700" y="4581525"/>
            <a:ext cx="503238"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6" name="Text Box 14"/>
          <p:cNvSpPr txBox="1">
            <a:spLocks noChangeArrowheads="1"/>
          </p:cNvSpPr>
          <p:nvPr/>
        </p:nvSpPr>
        <p:spPr bwMode="auto">
          <a:xfrm>
            <a:off x="4572000" y="5272088"/>
            <a:ext cx="2087563"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Suggests they are used for entertainment –</a:t>
            </a:r>
          </a:p>
          <a:p>
            <a:pPr eaLnBrk="1" hangingPunct="1">
              <a:spcBef>
                <a:spcPct val="50000"/>
              </a:spcBef>
            </a:pPr>
            <a:r>
              <a:rPr lang="en-GB" altLang="en-US" sz="1800">
                <a:latin typeface="Comic Sans MS" pitchFamily="66" charset="0"/>
              </a:rPr>
              <a:t>Criticises us, the reader</a:t>
            </a:r>
          </a:p>
        </p:txBody>
      </p:sp>
      <p:sp>
        <p:nvSpPr>
          <p:cNvPr id="18447" name="Line 15"/>
          <p:cNvSpPr>
            <a:spLocks noChangeShapeType="1"/>
          </p:cNvSpPr>
          <p:nvPr/>
        </p:nvSpPr>
        <p:spPr bwMode="auto">
          <a:xfrm flipV="1">
            <a:off x="6443663" y="2133600"/>
            <a:ext cx="1008062"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48" name="Text Box 16"/>
          <p:cNvSpPr txBox="1">
            <a:spLocks noChangeArrowheads="1"/>
          </p:cNvSpPr>
          <p:nvPr/>
        </p:nvSpPr>
        <p:spPr bwMode="auto">
          <a:xfrm>
            <a:off x="7623175" y="1052513"/>
            <a:ext cx="1512888" cy="1477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sz="1800">
                <a:latin typeface="Comic Sans MS" pitchFamily="66" charset="0"/>
              </a:rPr>
              <a:t>Contrast to war zone – readers wash away the truth</a:t>
            </a:r>
          </a:p>
        </p:txBody>
      </p:sp>
      <p:sp>
        <p:nvSpPr>
          <p:cNvPr id="18449" name="Line 17"/>
          <p:cNvSpPr>
            <a:spLocks noChangeShapeType="1"/>
          </p:cNvSpPr>
          <p:nvPr/>
        </p:nvSpPr>
        <p:spPr bwMode="auto">
          <a:xfrm>
            <a:off x="7092950" y="4005263"/>
            <a:ext cx="287338"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18450" name="Text Box 18"/>
          <p:cNvSpPr txBox="1">
            <a:spLocks noChangeArrowheads="1"/>
          </p:cNvSpPr>
          <p:nvPr/>
        </p:nvSpPr>
        <p:spPr bwMode="auto">
          <a:xfrm>
            <a:off x="6804025" y="4941888"/>
            <a:ext cx="2160588"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dirty="0">
                <a:latin typeface="Comic Sans MS" charset="0"/>
                <a:ea typeface="ＭＳ Ｐゴシック" charset="0"/>
              </a:rPr>
              <a:t>Leaving to another assignment; poem is cyclical; unceasing wars</a:t>
            </a:r>
          </a:p>
        </p:txBody>
      </p:sp>
    </p:spTree>
    <p:extLst>
      <p:ext uri="{BB962C8B-B14F-4D97-AF65-F5344CB8AC3E}">
        <p14:creationId xmlns:p14="http://schemas.microsoft.com/office/powerpoint/2010/main" val="2749582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8"/>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843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4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44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44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844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18442">
                                            <p:txEl>
                                              <p:pRg st="0" end="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844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44">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844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446"/>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184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4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p:bldP spid="18440" grpId="0"/>
      <p:bldP spid="18446" grpId="0"/>
      <p:bldP spid="18448" grpId="0"/>
      <p:bldP spid="1845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0"/>
            <a:ext cx="8229600" cy="1143000"/>
          </a:xfrm>
        </p:spPr>
        <p:txBody>
          <a:bodyPr/>
          <a:lstStyle/>
          <a:p>
            <a:pPr eaLnBrk="1" hangingPunct="1">
              <a:defRPr/>
            </a:pPr>
            <a:r>
              <a:rPr lang="en-GB" b="1" u="sng" dirty="0" smtClean="0">
                <a:latin typeface="+mn-lt"/>
                <a:cs typeface="+mj-cs"/>
              </a:rPr>
              <a:t>Structure</a:t>
            </a:r>
          </a:p>
        </p:txBody>
      </p:sp>
      <p:sp>
        <p:nvSpPr>
          <p:cNvPr id="24579" name="Rectangle 3"/>
          <p:cNvSpPr>
            <a:spLocks noGrp="1" noChangeArrowheads="1"/>
          </p:cNvSpPr>
          <p:nvPr>
            <p:ph type="body" idx="1"/>
          </p:nvPr>
        </p:nvSpPr>
        <p:spPr>
          <a:xfrm>
            <a:off x="251519" y="1125538"/>
            <a:ext cx="8713093" cy="5111774"/>
          </a:xfrm>
        </p:spPr>
        <p:txBody>
          <a:bodyPr>
            <a:normAutofit fontScale="92500" lnSpcReduction="10000"/>
          </a:bodyPr>
          <a:lstStyle/>
          <a:p>
            <a:pPr eaLnBrk="1" hangingPunct="1">
              <a:lnSpc>
                <a:spcPct val="90000"/>
              </a:lnSpc>
            </a:pPr>
            <a:r>
              <a:rPr lang="en-GB" altLang="en-US" sz="3000" dirty="0" smtClean="0"/>
              <a:t>4 stanzas</a:t>
            </a:r>
          </a:p>
          <a:p>
            <a:pPr eaLnBrk="1" hangingPunct="1">
              <a:lnSpc>
                <a:spcPct val="90000"/>
              </a:lnSpc>
            </a:pPr>
            <a:r>
              <a:rPr lang="en-GB" altLang="en-US" sz="3000" dirty="0" smtClean="0"/>
              <a:t>6 lines per stanza</a:t>
            </a:r>
          </a:p>
          <a:p>
            <a:pPr eaLnBrk="1" hangingPunct="1">
              <a:lnSpc>
                <a:spcPct val="90000"/>
              </a:lnSpc>
            </a:pPr>
            <a:r>
              <a:rPr lang="en-GB" altLang="en-US" sz="3000" dirty="0" smtClean="0"/>
              <a:t>Regular rhyme scheme – ABBCDD</a:t>
            </a:r>
          </a:p>
          <a:p>
            <a:pPr eaLnBrk="1" hangingPunct="1">
              <a:lnSpc>
                <a:spcPct val="90000"/>
              </a:lnSpc>
            </a:pPr>
            <a:r>
              <a:rPr lang="en-GB" altLang="en-US" sz="3000" dirty="0" smtClean="0"/>
              <a:t>Rhyming couplets end each stanza</a:t>
            </a:r>
            <a:endParaRPr lang="en-GB" altLang="en-US" dirty="0" smtClean="0"/>
          </a:p>
          <a:p>
            <a:pPr eaLnBrk="1" hangingPunct="1">
              <a:lnSpc>
                <a:spcPct val="90000"/>
              </a:lnSpc>
              <a:buFontTx/>
              <a:buNone/>
            </a:pPr>
            <a:r>
              <a:rPr lang="en-GB" altLang="en-US" u="sng" dirty="0" smtClean="0">
                <a:solidFill>
                  <a:srgbClr val="FF0000"/>
                </a:solidFill>
              </a:rPr>
              <a:t>EFFECT ?</a:t>
            </a:r>
          </a:p>
          <a:p>
            <a:pPr eaLnBrk="1" hangingPunct="1">
              <a:lnSpc>
                <a:spcPct val="90000"/>
              </a:lnSpc>
            </a:pPr>
            <a:r>
              <a:rPr lang="en-GB" altLang="en-US" sz="2900" dirty="0" smtClean="0"/>
              <a:t>Creates order in the chaos of war</a:t>
            </a:r>
          </a:p>
          <a:p>
            <a:pPr eaLnBrk="1" hangingPunct="1">
              <a:lnSpc>
                <a:spcPct val="90000"/>
              </a:lnSpc>
            </a:pPr>
            <a:r>
              <a:rPr lang="en-GB" altLang="en-US" sz="2900" dirty="0" smtClean="0"/>
              <a:t>Like the photographer – ordering the photos, making sense of the chaos</a:t>
            </a:r>
          </a:p>
          <a:p>
            <a:pPr eaLnBrk="1" hangingPunct="1">
              <a:lnSpc>
                <a:spcPct val="90000"/>
              </a:lnSpc>
            </a:pPr>
            <a:r>
              <a:rPr lang="en-GB" altLang="en-US" sz="2900" dirty="0" smtClean="0"/>
              <a:t>The couplets help to create a serious moral message about the crimes of war</a:t>
            </a:r>
          </a:p>
          <a:p>
            <a:pPr eaLnBrk="1" hangingPunct="1">
              <a:lnSpc>
                <a:spcPct val="90000"/>
              </a:lnSpc>
            </a:pPr>
            <a:r>
              <a:rPr lang="en-GB" altLang="en-US" sz="2900" dirty="0" smtClean="0"/>
              <a:t>Our understanding of the photographer and the poet’s message develops just as the photos develop</a:t>
            </a:r>
          </a:p>
        </p:txBody>
      </p:sp>
    </p:spTree>
    <p:extLst>
      <p:ext uri="{BB962C8B-B14F-4D97-AF65-F5344CB8AC3E}">
        <p14:creationId xmlns:p14="http://schemas.microsoft.com/office/powerpoint/2010/main" val="1543713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579">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4579">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4579">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579">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a:xfrm>
            <a:off x="683568" y="404664"/>
            <a:ext cx="8075613" cy="1367358"/>
          </a:xfrm>
        </p:spPr>
        <p:txBody>
          <a:bodyPr>
            <a:normAutofit/>
          </a:bodyPr>
          <a:lstStyle/>
          <a:p>
            <a:r>
              <a:rPr lang="en-GB" altLang="en-US" sz="3200" dirty="0">
                <a:latin typeface="Comic Sans MS" panose="030F0702030302020204" pitchFamily="66" charset="0"/>
              </a:rPr>
              <a:t>How does Duffy try to make us relate </a:t>
            </a:r>
            <a:r>
              <a:rPr lang="en-GB" altLang="en-US" sz="3200" dirty="0" smtClean="0">
                <a:latin typeface="Comic Sans MS" panose="030F0702030302020204" pitchFamily="66" charset="0"/>
              </a:rPr>
              <a:t>to/understand </a:t>
            </a:r>
            <a:r>
              <a:rPr lang="en-GB" altLang="en-US" sz="3200" dirty="0">
                <a:latin typeface="Comic Sans MS" panose="030F0702030302020204" pitchFamily="66" charset="0"/>
              </a:rPr>
              <a:t>overseas conflicts? </a:t>
            </a:r>
          </a:p>
        </p:txBody>
      </p:sp>
    </p:spTree>
    <p:extLst>
      <p:ext uri="{BB962C8B-B14F-4D97-AF65-F5344CB8AC3E}">
        <p14:creationId xmlns:p14="http://schemas.microsoft.com/office/powerpoint/2010/main" val="4419227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a:xfrm>
            <a:off x="1042988" y="981075"/>
            <a:ext cx="7510462" cy="3960813"/>
          </a:xfrm>
        </p:spPr>
        <p:txBody>
          <a:bodyPr>
            <a:normAutofit fontScale="90000"/>
          </a:bodyPr>
          <a:lstStyle/>
          <a:p>
            <a:r>
              <a:rPr lang="en-GB" altLang="en-US" sz="3200" b="1">
                <a:latin typeface="Comic Sans MS" panose="030F0702030302020204" pitchFamily="66" charset="0"/>
              </a:rPr>
              <a:t>Point </a:t>
            </a:r>
            <a:r>
              <a:rPr lang="en-GB" altLang="en-US" sz="3200">
                <a:latin typeface="Comic Sans MS" panose="030F0702030302020204" pitchFamily="66" charset="0"/>
              </a:rPr>
              <a:t/>
            </a:r>
            <a:br>
              <a:rPr lang="en-GB" altLang="en-US" sz="3200">
                <a:latin typeface="Comic Sans MS" panose="030F0702030302020204" pitchFamily="66" charset="0"/>
              </a:rPr>
            </a:br>
            <a:r>
              <a:rPr lang="en-GB" altLang="en-US" sz="3200">
                <a:latin typeface="Comic Sans MS" panose="030F0702030302020204" pitchFamily="66" charset="0"/>
              </a:rPr>
              <a:t/>
            </a:r>
            <a:br>
              <a:rPr lang="en-GB" altLang="en-US" sz="3200">
                <a:latin typeface="Comic Sans MS" panose="030F0702030302020204" pitchFamily="66" charset="0"/>
              </a:rPr>
            </a:br>
            <a:r>
              <a:rPr lang="en-GB" altLang="en-US" sz="3200">
                <a:latin typeface="Comic Sans MS" panose="030F0702030302020204" pitchFamily="66" charset="0"/>
              </a:rPr>
              <a:t>It can be difficult for us to relate to suffering in faraway countries and so to make us feel angry and guilty about it, Duffy has to use some disturbing and powerful images, images we would rather not think about, or really see. She says... </a:t>
            </a:r>
          </a:p>
        </p:txBody>
      </p:sp>
    </p:spTree>
    <p:extLst>
      <p:ext uri="{BB962C8B-B14F-4D97-AF65-F5344CB8AC3E}">
        <p14:creationId xmlns:p14="http://schemas.microsoft.com/office/powerpoint/2010/main" val="4046242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a:xfrm>
            <a:off x="539750" y="2997200"/>
            <a:ext cx="8229600" cy="1143000"/>
          </a:xfrm>
        </p:spPr>
        <p:txBody>
          <a:bodyPr>
            <a:normAutofit fontScale="90000"/>
          </a:bodyPr>
          <a:lstStyle/>
          <a:p>
            <a:r>
              <a:rPr lang="en-GB" altLang="en-US" sz="3200" b="1">
                <a:latin typeface="Comic Sans MS" panose="030F0702030302020204" pitchFamily="66" charset="0"/>
              </a:rPr>
              <a:t>Evidence to support</a:t>
            </a:r>
            <a:br>
              <a:rPr lang="en-GB" altLang="en-US" sz="3200" b="1">
                <a:latin typeface="Comic Sans MS" panose="030F0702030302020204" pitchFamily="66" charset="0"/>
              </a:rPr>
            </a:br>
            <a:r>
              <a:rPr lang="en-GB" altLang="en-US" sz="3200" b="1">
                <a:latin typeface="Comic Sans MS" panose="030F0702030302020204" pitchFamily="66" charset="0"/>
              </a:rPr>
              <a:t/>
            </a:r>
            <a:br>
              <a:rPr lang="en-GB" altLang="en-US" sz="3200" b="1">
                <a:latin typeface="Comic Sans MS" panose="030F0702030302020204" pitchFamily="66" charset="0"/>
              </a:rPr>
            </a:br>
            <a:r>
              <a:rPr lang="en-GB" altLang="en-US" sz="3200">
                <a:latin typeface="Comic Sans MS" panose="030F0702030302020204" pitchFamily="66" charset="0"/>
              </a:rPr>
              <a:t/>
            </a:r>
            <a:br>
              <a:rPr lang="en-GB" altLang="en-US" sz="3200">
                <a:latin typeface="Comic Sans MS" panose="030F0702030302020204" pitchFamily="66" charset="0"/>
              </a:rPr>
            </a:br>
            <a:r>
              <a:rPr lang="en-GB" altLang="en-US" sz="3200">
                <a:latin typeface="Comic Sans MS" panose="030F0702030302020204" pitchFamily="66" charset="0"/>
              </a:rPr>
              <a:t>'Fields which don't explode beneath the feet Of running children in a nightmare heat. </a:t>
            </a:r>
          </a:p>
        </p:txBody>
      </p:sp>
    </p:spTree>
    <p:extLst>
      <p:ext uri="{BB962C8B-B14F-4D97-AF65-F5344CB8AC3E}">
        <p14:creationId xmlns:p14="http://schemas.microsoft.com/office/powerpoint/2010/main" val="1220607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468313" y="274638"/>
            <a:ext cx="8218487" cy="5962650"/>
          </a:xfrm>
        </p:spPr>
        <p:txBody>
          <a:bodyPr/>
          <a:lstStyle/>
          <a:p>
            <a:pPr algn="l"/>
            <a:r>
              <a:rPr lang="en-GB" altLang="en-US" sz="2400" b="1">
                <a:latin typeface="Comic Sans MS" panose="030F0702030302020204" pitchFamily="66" charset="0"/>
              </a:rPr>
              <a:t>			Explanation/Analysis </a:t>
            </a:r>
            <a:br>
              <a:rPr lang="en-GB" altLang="en-US" sz="2400" b="1">
                <a:latin typeface="Comic Sans MS" panose="030F0702030302020204" pitchFamily="66" charset="0"/>
              </a:rPr>
            </a:br>
            <a:r>
              <a:rPr lang="en-GB" altLang="en-US" sz="2400" b="1">
                <a:latin typeface="Comic Sans MS" panose="030F0702030302020204" pitchFamily="66" charset="0"/>
              </a:rPr>
              <a:t/>
            </a:r>
            <a:br>
              <a:rPr lang="en-GB" altLang="en-US" sz="2400" b="1">
                <a:latin typeface="Comic Sans MS" panose="030F0702030302020204" pitchFamily="66" charset="0"/>
              </a:rPr>
            </a:br>
            <a:r>
              <a:rPr lang="en-GB" altLang="en-US" sz="2400">
                <a:latin typeface="Comic Sans MS" panose="030F0702030302020204" pitchFamily="66" charset="0"/>
              </a:rPr>
              <a:t/>
            </a:r>
            <a:br>
              <a:rPr lang="en-GB" altLang="en-US" sz="2400">
                <a:latin typeface="Comic Sans MS" panose="030F0702030302020204" pitchFamily="66" charset="0"/>
              </a:rPr>
            </a:br>
            <a:r>
              <a:rPr lang="en-GB" altLang="en-US" sz="2400">
                <a:latin typeface="Comic Sans MS" panose="030F0702030302020204" pitchFamily="66" charset="0"/>
              </a:rPr>
              <a:t>This image is effective because we would normally think of 'running children' in 'fields' as an image of fun. </a:t>
            </a:r>
            <a:br>
              <a:rPr lang="en-GB" altLang="en-US" sz="2400">
                <a:latin typeface="Comic Sans MS" panose="030F0702030302020204" pitchFamily="66" charset="0"/>
              </a:rPr>
            </a:br>
            <a:r>
              <a:rPr lang="en-GB" altLang="en-US" sz="2400">
                <a:latin typeface="Comic Sans MS" panose="030F0702030302020204" pitchFamily="66" charset="0"/>
              </a:rPr>
              <a:t>We also associate children with innocence, and the idea of them being hurt brings out our protective instincts. </a:t>
            </a:r>
            <a:br>
              <a:rPr lang="en-GB" altLang="en-US" sz="2400">
                <a:latin typeface="Comic Sans MS" panose="030F0702030302020204" pitchFamily="66" charset="0"/>
              </a:rPr>
            </a:br>
            <a:r>
              <a:rPr lang="en-GB" altLang="en-US" sz="2400">
                <a:latin typeface="Comic Sans MS" panose="030F0702030302020204" pitchFamily="66" charset="0"/>
              </a:rPr>
              <a:t>Duffy does not tell us what these children are running from, some kind of 'nightmare heat', leaving it up to us to imagine our worst fears. </a:t>
            </a:r>
            <a:br>
              <a:rPr lang="en-GB" altLang="en-US" sz="2400">
                <a:latin typeface="Comic Sans MS" panose="030F0702030302020204" pitchFamily="66" charset="0"/>
              </a:rPr>
            </a:br>
            <a:r>
              <a:rPr lang="en-GB" altLang="en-US" sz="2400">
                <a:latin typeface="Comic Sans MS" panose="030F0702030302020204" pitchFamily="66" charset="0"/>
              </a:rPr>
              <a:t/>
            </a:r>
            <a:br>
              <a:rPr lang="en-GB" altLang="en-US" sz="2400">
                <a:latin typeface="Comic Sans MS" panose="030F0702030302020204" pitchFamily="66" charset="0"/>
              </a:rPr>
            </a:br>
            <a:r>
              <a:rPr lang="en-GB" altLang="en-US" sz="2400">
                <a:latin typeface="Comic Sans MS" panose="030F0702030302020204" pitchFamily="66" charset="0"/>
              </a:rPr>
              <a:t>In effect, this image is what happened before the images we have all seen on our TV's of children badly burnt, without legs or arms. We know while they are 'running' what will happen to them. </a:t>
            </a:r>
          </a:p>
        </p:txBody>
      </p:sp>
    </p:spTree>
    <p:extLst>
      <p:ext uri="{BB962C8B-B14F-4D97-AF65-F5344CB8AC3E}">
        <p14:creationId xmlns:p14="http://schemas.microsoft.com/office/powerpoint/2010/main" val="32774236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010247"/>
            <a:ext cx="8291513" cy="2867025"/>
          </a:xfrm>
        </p:spPr>
        <p:txBody>
          <a:bodyPr>
            <a:normAutofit fontScale="90000"/>
          </a:bodyPr>
          <a:lstStyle/>
          <a:p>
            <a:pPr algn="l" eaLnBrk="1" hangingPunct="1"/>
            <a:r>
              <a:rPr lang="en-GB" altLang="en-US" sz="3300" dirty="0" smtClean="0">
                <a:latin typeface="+mn-lt"/>
              </a:rPr>
              <a:t>The photos we see on newspaper front pages, in Sunday supplements, on the news or in magazines, are taken by real people. </a:t>
            </a:r>
            <a:br>
              <a:rPr lang="en-GB" altLang="en-US" sz="3300" dirty="0" smtClean="0">
                <a:latin typeface="+mn-lt"/>
              </a:rPr>
            </a:br>
            <a:r>
              <a:rPr lang="en-GB" altLang="en-US" sz="3300" dirty="0" smtClean="0">
                <a:latin typeface="+mn-lt"/>
              </a:rPr>
              <a:t>These people place their lives in danger, to help us – the public- visualise the horrors of war elsewhere; wars not on our doorstep</a:t>
            </a:r>
            <a:r>
              <a:rPr lang="en-GB" altLang="en-US" sz="3300" dirty="0" smtClean="0">
                <a:latin typeface="Comic Sans MS" pitchFamily="66" charset="0"/>
              </a:rPr>
              <a:t>.</a:t>
            </a:r>
            <a:br>
              <a:rPr lang="en-GB" altLang="en-US" sz="3300" dirty="0" smtClean="0">
                <a:latin typeface="Comic Sans MS" pitchFamily="66" charset="0"/>
              </a:rPr>
            </a:br>
            <a:r>
              <a:rPr lang="en-GB" altLang="en-US" sz="3300" dirty="0" smtClean="0">
                <a:latin typeface="Comic Sans MS" pitchFamily="66" charset="0"/>
              </a:rPr>
              <a:t/>
            </a:r>
            <a:br>
              <a:rPr lang="en-GB" altLang="en-US" sz="3300" dirty="0" smtClean="0">
                <a:latin typeface="Comic Sans MS" pitchFamily="66" charset="0"/>
              </a:rPr>
            </a:br>
            <a:endParaRPr lang="en-GB" altLang="en-US" sz="3300" dirty="0" smtClean="0">
              <a:latin typeface="Comic Sans MS" pitchFamily="66" charset="0"/>
            </a:endParaRPr>
          </a:p>
        </p:txBody>
      </p:sp>
      <p:sp>
        <p:nvSpPr>
          <p:cNvPr id="6149" name="Text Box 5"/>
          <p:cNvSpPr txBox="1">
            <a:spLocks noChangeArrowheads="1"/>
          </p:cNvSpPr>
          <p:nvPr/>
        </p:nvSpPr>
        <p:spPr bwMode="auto">
          <a:xfrm>
            <a:off x="392160" y="5877272"/>
            <a:ext cx="7848600" cy="579437"/>
          </a:xfrm>
          <a:prstGeom prst="rect">
            <a:avLst/>
          </a:prstGeom>
          <a:solidFill>
            <a:schemeClr val="accent2">
              <a:lumMod val="60000"/>
              <a:lumOff val="40000"/>
            </a:schemeClr>
          </a:solidFill>
          <a:ln>
            <a:noFill/>
          </a:ln>
          <a:effectLst/>
          <a:extLst/>
        </p:spPr>
        <p:txBody>
          <a:bodyPr>
            <a:spAutoFit/>
          </a:bodyPr>
          <a:lstStyle/>
          <a:p>
            <a:pPr>
              <a:spcBef>
                <a:spcPct val="50000"/>
              </a:spcBef>
              <a:defRPr/>
            </a:pPr>
            <a:r>
              <a:rPr lang="en-GB" sz="3200" dirty="0">
                <a:solidFill>
                  <a:schemeClr val="tx2"/>
                </a:solidFill>
                <a:latin typeface="Comic Sans MS" charset="0"/>
                <a:ea typeface="ＭＳ Ｐゴシック" charset="0"/>
              </a:rPr>
              <a:t>These people are War Photographers.</a:t>
            </a:r>
          </a:p>
        </p:txBody>
      </p:sp>
      <p:pic>
        <p:nvPicPr>
          <p:cNvPr id="4" name="Picture 4" descr="Sony RX10 product shot 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5768"/>
            <a:ext cx="2204426" cy="164816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War photographer Luong Nghia Dung at Route 9 South ofLaos Bat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5404" y="33570"/>
            <a:ext cx="3267534" cy="2421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64276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9750" y="260350"/>
            <a:ext cx="8158163" cy="2305050"/>
          </a:xfrm>
        </p:spPr>
        <p:txBody>
          <a:bodyPr/>
          <a:lstStyle/>
          <a:p>
            <a:pPr algn="l"/>
            <a:r>
              <a:rPr lang="en-GB" altLang="en-US" sz="2400">
                <a:latin typeface="Comic Sans MS" panose="030F0702030302020204" pitchFamily="66" charset="0"/>
              </a:rPr>
              <a:t>FOCUS ON IMAGERY:</a:t>
            </a:r>
            <a:br>
              <a:rPr lang="en-GB" altLang="en-US" sz="2400">
                <a:latin typeface="Comic Sans MS" panose="030F0702030302020204" pitchFamily="66" charset="0"/>
              </a:rPr>
            </a:br>
            <a:r>
              <a:rPr lang="en-GB" altLang="en-US" sz="2400">
                <a:latin typeface="Comic Sans MS" panose="030F0702030302020204" pitchFamily="66" charset="0"/>
              </a:rPr>
              <a:t/>
            </a:r>
            <a:br>
              <a:rPr lang="en-GB" altLang="en-US" sz="2400">
                <a:latin typeface="Comic Sans MS" panose="030F0702030302020204" pitchFamily="66" charset="0"/>
              </a:rPr>
            </a:br>
            <a:r>
              <a:rPr lang="en-GB" altLang="en-US" sz="2400">
                <a:latin typeface="Comic Sans MS" panose="030F0702030302020204" pitchFamily="66" charset="0"/>
              </a:rPr>
              <a:t> In small groups, select one of the following and create a short analytical paragraph, applying the PEE principle. Maximum 10 minutes.</a:t>
            </a:r>
          </a:p>
        </p:txBody>
      </p:sp>
      <p:sp>
        <p:nvSpPr>
          <p:cNvPr id="25603" name="Rectangle 3"/>
          <p:cNvSpPr>
            <a:spLocks noGrp="1" noChangeArrowheads="1"/>
          </p:cNvSpPr>
          <p:nvPr>
            <p:ph type="body" idx="1"/>
          </p:nvPr>
        </p:nvSpPr>
        <p:spPr>
          <a:xfrm>
            <a:off x="395288" y="3041650"/>
            <a:ext cx="8229600" cy="3816350"/>
          </a:xfrm>
        </p:spPr>
        <p:txBody>
          <a:bodyPr>
            <a:normAutofit lnSpcReduction="10000"/>
          </a:bodyPr>
          <a:lstStyle/>
          <a:p>
            <a:pPr>
              <a:buFontTx/>
              <a:buNone/>
            </a:pPr>
            <a:r>
              <a:rPr lang="en-GB" altLang="en-US" sz="2400">
                <a:latin typeface="Comic Sans MS" panose="030F0702030302020204" pitchFamily="66" charset="0"/>
              </a:rPr>
              <a:t>“how the blood stained into foreign dust”</a:t>
            </a:r>
          </a:p>
          <a:p>
            <a:pPr>
              <a:buFontTx/>
              <a:buNone/>
            </a:pPr>
            <a:endParaRPr lang="en-GB" altLang="en-US" sz="2400">
              <a:latin typeface="Comic Sans MS" panose="030F0702030302020204" pitchFamily="66" charset="0"/>
            </a:endParaRPr>
          </a:p>
          <a:p>
            <a:pPr>
              <a:buFontTx/>
              <a:buNone/>
            </a:pPr>
            <a:r>
              <a:rPr lang="en-GB" altLang="en-US" sz="2400">
                <a:latin typeface="Comic Sans MS" panose="030F0702030302020204" pitchFamily="66" charset="0"/>
              </a:rPr>
              <a:t>“a hundred agonies in black-and-white”</a:t>
            </a:r>
          </a:p>
          <a:p>
            <a:pPr>
              <a:buFontTx/>
              <a:buNone/>
            </a:pPr>
            <a:endParaRPr lang="en-GB" altLang="en-US" sz="2400">
              <a:latin typeface="Comic Sans MS" panose="030F0702030302020204" pitchFamily="66" charset="0"/>
            </a:endParaRPr>
          </a:p>
          <a:p>
            <a:pPr>
              <a:buFontTx/>
              <a:buNone/>
            </a:pPr>
            <a:r>
              <a:rPr lang="en-GB" altLang="en-US" sz="2400">
                <a:latin typeface="Comic Sans MS" panose="030F0702030302020204" pitchFamily="66" charset="0"/>
              </a:rPr>
              <a:t>“A stranger’s features faintly start to twist before his eyes, a half-formed ghost.”</a:t>
            </a:r>
          </a:p>
          <a:p>
            <a:pPr>
              <a:buFontTx/>
              <a:buNone/>
            </a:pPr>
            <a:endParaRPr lang="en-GB" altLang="en-US" sz="2400">
              <a:latin typeface="Comic Sans MS" panose="030F0702030302020204" pitchFamily="66" charset="0"/>
            </a:endParaRPr>
          </a:p>
          <a:p>
            <a:pPr>
              <a:buFontTx/>
              <a:buNone/>
            </a:pPr>
            <a:r>
              <a:rPr lang="en-GB" altLang="en-US" sz="2400">
                <a:latin typeface="Comic Sans MS" panose="030F0702030302020204" pitchFamily="66" charset="0"/>
              </a:rPr>
              <a:t>“The reader’s eyeballs prick/ with tears between the bath and pre-lunch beers”</a:t>
            </a:r>
          </a:p>
        </p:txBody>
      </p:sp>
    </p:spTree>
    <p:extLst>
      <p:ext uri="{BB962C8B-B14F-4D97-AF65-F5344CB8AC3E}">
        <p14:creationId xmlns:p14="http://schemas.microsoft.com/office/powerpoint/2010/main" val="3883123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43408"/>
            <a:ext cx="8229600" cy="1143000"/>
          </a:xfrm>
        </p:spPr>
        <p:txBody>
          <a:bodyPr>
            <a:normAutofit/>
          </a:bodyPr>
          <a:lstStyle/>
          <a:p>
            <a:r>
              <a:rPr lang="en-GB" sz="3500" b="1" u="sng" dirty="0" smtClean="0"/>
              <a:t>What are YOUR thoughts?</a:t>
            </a:r>
            <a:endParaRPr lang="en-GB" sz="3500" b="1" u="sng" dirty="0"/>
          </a:p>
        </p:txBody>
      </p:sp>
      <p:sp>
        <p:nvSpPr>
          <p:cNvPr id="3" name="Content Placeholder 2"/>
          <p:cNvSpPr>
            <a:spLocks noGrp="1"/>
          </p:cNvSpPr>
          <p:nvPr>
            <p:ph idx="1"/>
          </p:nvPr>
        </p:nvSpPr>
        <p:spPr>
          <a:xfrm>
            <a:off x="251520" y="692696"/>
            <a:ext cx="8784976" cy="4320480"/>
          </a:xfrm>
        </p:spPr>
        <p:txBody>
          <a:bodyPr>
            <a:normAutofit/>
          </a:bodyPr>
          <a:lstStyle/>
          <a:p>
            <a:pPr marL="0" lvl="0" indent="0" algn="just">
              <a:buNone/>
            </a:pPr>
            <a:r>
              <a:rPr lang="en-GB" sz="2400" dirty="0" smtClean="0"/>
              <a:t>You are now going to discuss and reflect on the ideas that you gathered </a:t>
            </a:r>
            <a:r>
              <a:rPr lang="en-GB" sz="2400" smtClean="0"/>
              <a:t>through our </a:t>
            </a:r>
            <a:r>
              <a:rPr lang="en-GB" sz="2400" dirty="0" smtClean="0"/>
              <a:t>analysis of ‘War Photographer’. As you are doing so, think about:</a:t>
            </a:r>
          </a:p>
          <a:p>
            <a:pPr marL="0" lvl="0" indent="0" algn="just">
              <a:buNone/>
            </a:pPr>
            <a:r>
              <a:rPr lang="en-GB" sz="2400" i="1" dirty="0" smtClean="0">
                <a:solidFill>
                  <a:srgbClr val="FF66FF"/>
                </a:solidFill>
              </a:rPr>
              <a:t>-what did you find to be the most interesting key words/phrases? Why?</a:t>
            </a:r>
          </a:p>
          <a:p>
            <a:pPr marL="0" lvl="0" indent="0" algn="just">
              <a:buNone/>
            </a:pPr>
            <a:r>
              <a:rPr lang="en-GB" sz="2400" i="1" dirty="0" smtClean="0">
                <a:solidFill>
                  <a:srgbClr val="00B050"/>
                </a:solidFill>
              </a:rPr>
              <a:t>-what ideas did your group come up with that you found the most interesting and why?</a:t>
            </a:r>
          </a:p>
          <a:p>
            <a:pPr marL="0" lvl="0" indent="0" algn="just">
              <a:buNone/>
            </a:pPr>
            <a:r>
              <a:rPr lang="en-GB" sz="2400" i="1" dirty="0" smtClean="0">
                <a:solidFill>
                  <a:srgbClr val="FF0000"/>
                </a:solidFill>
              </a:rPr>
              <a:t>-Were there any ideas that were brought up that you were unsure of, or had a different opinion on? If so-why? Can your partner offer an interpretation?</a:t>
            </a:r>
          </a:p>
          <a:p>
            <a:pPr marL="0" lvl="0" indent="0">
              <a:buNone/>
            </a:pPr>
            <a:endParaRPr lang="en-GB" sz="2600" dirty="0"/>
          </a:p>
          <a:p>
            <a:pPr marL="0" indent="0">
              <a:buNone/>
            </a:pPr>
            <a:endParaRPr lang="en-GB" dirty="0"/>
          </a:p>
        </p:txBody>
      </p:sp>
      <p:pic>
        <p:nvPicPr>
          <p:cNvPr id="2050" name="Picture 2" descr="http://graphics8.nytimes.com/images/2009/02/15/weekinreview/15see.19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4581128"/>
            <a:ext cx="1466460" cy="22768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5" descr="1979 Iranian Execution by Jahangir Razm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43" y="4950353"/>
            <a:ext cx="3175160" cy="1891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South_of_the_DMZ_South_Vietn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4950353"/>
            <a:ext cx="3131840" cy="1885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1859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5" descr="War1_VietnamWar_1972_Nick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009650"/>
            <a:ext cx="5761038" cy="439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Text Box 6"/>
          <p:cNvSpPr txBox="1">
            <a:spLocks noChangeArrowheads="1"/>
          </p:cNvSpPr>
          <p:nvPr/>
        </p:nvSpPr>
        <p:spPr bwMode="auto">
          <a:xfrm>
            <a:off x="1042988" y="5805488"/>
            <a:ext cx="68421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a:latin typeface="Comic Sans MS" pitchFamily="66" charset="0"/>
              </a:rPr>
              <a:t>Vietnam War – how do we feel seeing this?</a:t>
            </a:r>
          </a:p>
        </p:txBody>
      </p:sp>
    </p:spTree>
    <p:extLst>
      <p:ext uri="{BB962C8B-B14F-4D97-AF65-F5344CB8AC3E}">
        <p14:creationId xmlns:p14="http://schemas.microsoft.com/office/powerpoint/2010/main" val="30557347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The Falling Soldier by Robert Cap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1125538"/>
            <a:ext cx="6005513" cy="394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6"/>
          <p:cNvSpPr txBox="1">
            <a:spLocks noChangeArrowheads="1"/>
          </p:cNvSpPr>
          <p:nvPr/>
        </p:nvSpPr>
        <p:spPr bwMode="auto">
          <a:xfrm>
            <a:off x="1619250" y="5516563"/>
            <a:ext cx="51847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sz="2400">
                <a:latin typeface="Comic Sans MS" charset="0"/>
                <a:ea typeface="ＭＳ Ｐゴシック" charset="0"/>
              </a:rPr>
              <a:t>Falling soldier, Spanish Civil War</a:t>
            </a:r>
          </a:p>
        </p:txBody>
      </p:sp>
    </p:spTree>
    <p:extLst>
      <p:ext uri="{BB962C8B-B14F-4D97-AF65-F5344CB8AC3E}">
        <p14:creationId xmlns:p14="http://schemas.microsoft.com/office/powerpoint/2010/main" val="1389846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descr="us-massacre"/>
          <p:cNvSpPr>
            <a:spLocks noGrp="1" noChangeAspect="1" noChangeArrowheads="1"/>
          </p:cNvSpPr>
          <p:nvPr isPhoto="1"/>
        </p:nvSpPr>
        <p:spPr bwMode="auto">
          <a:xfrm>
            <a:off x="179388" y="188913"/>
            <a:ext cx="8748712" cy="5832475"/>
          </a:xfrm>
          <a:prstGeom prst="rect">
            <a:avLst/>
          </a:prstGeom>
          <a:blipFill dpi="0" rotWithShape="1">
            <a:blip r:embed="rId2"/>
            <a:srcRect/>
            <a:stretch>
              <a:fillRect/>
            </a:stretch>
          </a:blip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Tree>
    <p:extLst>
      <p:ext uri="{BB962C8B-B14F-4D97-AF65-F5344CB8AC3E}">
        <p14:creationId xmlns:p14="http://schemas.microsoft.com/office/powerpoint/2010/main" val="523566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South_of_the_DMZ_South_Vietn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2550" y="1333500"/>
            <a:ext cx="64389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 Box 6"/>
          <p:cNvSpPr txBox="1">
            <a:spLocks noChangeArrowheads="1"/>
          </p:cNvSpPr>
          <p:nvPr/>
        </p:nvSpPr>
        <p:spPr bwMode="auto">
          <a:xfrm>
            <a:off x="2051050" y="5876925"/>
            <a:ext cx="56165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50000"/>
              </a:spcBef>
            </a:pPr>
            <a:r>
              <a:rPr lang="en-GB" altLang="en-US">
                <a:latin typeface="Comic Sans MS" pitchFamily="66" charset="0"/>
              </a:rPr>
              <a:t>Vietnam War: 1956 – 1975 (18 years)</a:t>
            </a:r>
          </a:p>
        </p:txBody>
      </p:sp>
    </p:spTree>
    <p:extLst>
      <p:ext uri="{BB962C8B-B14F-4D97-AF65-F5344CB8AC3E}">
        <p14:creationId xmlns:p14="http://schemas.microsoft.com/office/powerpoint/2010/main" val="8672872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5" descr="yon-p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914400"/>
            <a:ext cx="6624637"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 Box 6"/>
          <p:cNvSpPr txBox="1">
            <a:spLocks noChangeArrowheads="1"/>
          </p:cNvSpPr>
          <p:nvPr/>
        </p:nvSpPr>
        <p:spPr bwMode="auto">
          <a:xfrm>
            <a:off x="2987675" y="5949950"/>
            <a:ext cx="25923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sz="2400" dirty="0">
                <a:latin typeface="Comic Sans MS" charset="0"/>
                <a:ea typeface="ＭＳ Ｐゴシック" charset="0"/>
              </a:rPr>
              <a:t>Iraq, 2005</a:t>
            </a:r>
          </a:p>
        </p:txBody>
      </p:sp>
    </p:spTree>
    <p:extLst>
      <p:ext uri="{BB962C8B-B14F-4D97-AF65-F5344CB8AC3E}">
        <p14:creationId xmlns:p14="http://schemas.microsoft.com/office/powerpoint/2010/main" val="3685471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5" descr="1979 Iranian Execution by Jahangir Razm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692150"/>
            <a:ext cx="6800850" cy="430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Text Box 6"/>
          <p:cNvSpPr txBox="1">
            <a:spLocks noChangeArrowheads="1"/>
          </p:cNvSpPr>
          <p:nvPr/>
        </p:nvSpPr>
        <p:spPr bwMode="auto">
          <a:xfrm>
            <a:off x="3348038" y="5661025"/>
            <a:ext cx="22320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en-GB" sz="2400">
                <a:latin typeface="Comic Sans MS" charset="0"/>
                <a:ea typeface="ＭＳ Ｐゴシック" charset="0"/>
              </a:rPr>
              <a:t>Iran, 1979</a:t>
            </a:r>
          </a:p>
        </p:txBody>
      </p:sp>
    </p:spTree>
    <p:extLst>
      <p:ext uri="{BB962C8B-B14F-4D97-AF65-F5344CB8AC3E}">
        <p14:creationId xmlns:p14="http://schemas.microsoft.com/office/powerpoint/2010/main" val="795751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What was Duffy’s inspiration?</a:t>
            </a:r>
            <a:endParaRPr lang="en-GB" b="1" u="sng" dirty="0"/>
          </a:p>
        </p:txBody>
      </p:sp>
      <p:sp>
        <p:nvSpPr>
          <p:cNvPr id="3" name="Content Placeholder 2"/>
          <p:cNvSpPr>
            <a:spLocks noGrp="1"/>
          </p:cNvSpPr>
          <p:nvPr>
            <p:ph idx="1"/>
          </p:nvPr>
        </p:nvSpPr>
        <p:spPr/>
        <p:txBody>
          <a:bodyPr>
            <a:normAutofit fontScale="92500"/>
          </a:bodyPr>
          <a:lstStyle/>
          <a:p>
            <a:pPr algn="just">
              <a:lnSpc>
                <a:spcPct val="90000"/>
              </a:lnSpc>
            </a:pPr>
            <a:r>
              <a:rPr lang="en-GB" altLang="en-US" dirty="0" smtClean="0"/>
              <a:t>The poem comes from Carol Ann Duffy</a:t>
            </a:r>
            <a:r>
              <a:rPr lang="ja-JP" altLang="en-GB" dirty="0" smtClean="0"/>
              <a:t>’</a:t>
            </a:r>
            <a:r>
              <a:rPr lang="en-GB" altLang="ja-JP" dirty="0" smtClean="0"/>
              <a:t>s friendship with Don </a:t>
            </a:r>
            <a:r>
              <a:rPr lang="en-GB" altLang="ja-JP" dirty="0" err="1" smtClean="0"/>
              <a:t>McCullin</a:t>
            </a:r>
            <a:r>
              <a:rPr lang="en-GB" altLang="ja-JP" dirty="0" smtClean="0"/>
              <a:t> and Philip Jones Griffiths, two well-respected stills photographers who specialised in war photography. </a:t>
            </a:r>
          </a:p>
          <a:p>
            <a:pPr algn="just">
              <a:lnSpc>
                <a:spcPct val="90000"/>
              </a:lnSpc>
              <a:buNone/>
            </a:pPr>
            <a:endParaRPr lang="en-GB" altLang="en-US" dirty="0" smtClean="0"/>
          </a:p>
          <a:p>
            <a:pPr algn="just">
              <a:lnSpc>
                <a:spcPct val="90000"/>
              </a:lnSpc>
            </a:pPr>
            <a:r>
              <a:rPr lang="en-GB" altLang="en-US" dirty="0" smtClean="0"/>
              <a:t>Duffy is fascinated by what makes someone do such a job and how they feel about being in situations where a choice often has to be made between recording horrific events, and helping.</a:t>
            </a:r>
          </a:p>
          <a:p>
            <a:endParaRPr lang="en-GB" dirty="0"/>
          </a:p>
        </p:txBody>
      </p:sp>
    </p:spTree>
    <p:extLst>
      <p:ext uri="{BB962C8B-B14F-4D97-AF65-F5344CB8AC3E}">
        <p14:creationId xmlns:p14="http://schemas.microsoft.com/office/powerpoint/2010/main" val="6582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926</Words>
  <Application>Microsoft Office PowerPoint</Application>
  <PresentationFormat>On-screen Show (4:3)</PresentationFormat>
  <Paragraphs>101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What kind of person… </vt:lpstr>
      <vt:lpstr>The photos we see on newspaper front pages, in Sunday supplements, on the news or in magazines, are taken by real people.  These people place their lives in danger, to help us – the public- visualise the horrors of war elsewhere; wars not on our doorstep.  </vt:lpstr>
      <vt:lpstr>PowerPoint Presentation</vt:lpstr>
      <vt:lpstr>PowerPoint Presentation</vt:lpstr>
      <vt:lpstr>PowerPoint Presentation</vt:lpstr>
      <vt:lpstr>PowerPoint Presentation</vt:lpstr>
      <vt:lpstr>PowerPoint Presentation</vt:lpstr>
      <vt:lpstr>PowerPoint Presentation</vt:lpstr>
      <vt:lpstr>What was Duffy’s inspiration?</vt:lpstr>
      <vt:lpstr>Exploring the Poem</vt:lpstr>
      <vt:lpstr>PowerPoint Presentation</vt:lpstr>
      <vt:lpstr>PowerPoint Presentation</vt:lpstr>
      <vt:lpstr>PowerPoint Presentation</vt:lpstr>
      <vt:lpstr>PowerPoint Presentation</vt:lpstr>
      <vt:lpstr>Structure</vt:lpstr>
      <vt:lpstr>How does Duffy try to make us relate to/understand overseas conflicts? </vt:lpstr>
      <vt:lpstr>Point   It can be difficult for us to relate to suffering in faraway countries and so to make us feel angry and guilty about it, Duffy has to use some disturbing and powerful images, images we would rather not think about, or really see. She says... </vt:lpstr>
      <vt:lpstr>Evidence to support   'Fields which don't explode beneath the feet Of running children in a nightmare heat. </vt:lpstr>
      <vt:lpstr>   Explanation/Analysis    This image is effective because we would normally think of 'running children' in 'fields' as an image of fun.  We also associate children with innocence, and the idea of them being hurt brings out our protective instincts.  Duffy does not tell us what these children are running from, some kind of 'nightmare heat', leaving it up to us to imagine our worst fears.   In effect, this image is what happened before the images we have all seen on our TV's of children badly burnt, without legs or arms. We know while they are 'running' what will happen to them. </vt:lpstr>
      <vt:lpstr>FOCUS ON IMAGERY:   In small groups, select one of the following and create a short analytical paragraph, applying the PEE principle. Maximum 10 minutes.</vt:lpstr>
      <vt:lpstr>What are YOUR thoughts?</vt:lpstr>
    </vt:vector>
  </TitlesOfParts>
  <Company>Campion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 Photographer by Carol Ann Duffy</dc:title>
  <dc:creator>Daniela Rodriguez-Torralba</dc:creator>
  <cp:lastModifiedBy>setup-Software Setup Account</cp:lastModifiedBy>
  <cp:revision>8</cp:revision>
  <dcterms:created xsi:type="dcterms:W3CDTF">2014-10-13T14:53:20Z</dcterms:created>
  <dcterms:modified xsi:type="dcterms:W3CDTF">2017-06-14T08:00:25Z</dcterms:modified>
</cp:coreProperties>
</file>