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56" r:id="rId2"/>
    <p:sldId id="257" r:id="rId3"/>
    <p:sldId id="269" r:id="rId4"/>
    <p:sldId id="265" r:id="rId5"/>
    <p:sldId id="276" r:id="rId6"/>
    <p:sldId id="266" r:id="rId7"/>
    <p:sldId id="268" r:id="rId8"/>
    <p:sldId id="273" r:id="rId9"/>
    <p:sldId id="267" r:id="rId10"/>
    <p:sldId id="260" r:id="rId11"/>
    <p:sldId id="261" r:id="rId12"/>
    <p:sldId id="262" r:id="rId13"/>
    <p:sldId id="263" r:id="rId14"/>
    <p:sldId id="264" r:id="rId15"/>
    <p:sldId id="275" r:id="rId16"/>
    <p:sldId id="270" r:id="rId17"/>
    <p:sldId id="271" r:id="rId18"/>
    <p:sldId id="272"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FFCC"/>
  </p:clrMru>
  <p:extLst>
    <p:ext uri="{E76CE94A-603C-4142-B9EB-6D1370010A27}">
      <p14:discardImageEditData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0"/>
    </p:ext>
    <p:ext uri="{D31A062A-798A-4329-ABDD-BBA856620510}">
      <p14:defaultImageDpi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98" d="100"/>
          <a:sy n="98" d="100"/>
        </p:scale>
        <p:origin x="-1168" y="-12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AF7A26C-482D-4342-A5FB-68D2872035F8}" type="datetimeFigureOut">
              <a:rPr lang="en-GB" smtClean="0"/>
              <a:pPr/>
              <a:t>11/10/13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222647-F4D9-40E2-8379-D4F72992B0F7}" type="slidenum">
              <a:rPr lang="en-GB" smtClean="0"/>
              <a:pPr/>
              <a:t>‹#›</a:t>
            </a:fld>
            <a:endParaRPr lang="en-GB"/>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502065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F7A26C-482D-4342-A5FB-68D2872035F8}" type="datetimeFigureOut">
              <a:rPr lang="en-GB" smtClean="0"/>
              <a:pPr/>
              <a:t>11/10/13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222647-F4D9-40E2-8379-D4F72992B0F7}" type="slidenum">
              <a:rPr lang="en-GB" smtClean="0"/>
              <a:pPr/>
              <a:t>‹#›</a:t>
            </a:fld>
            <a:endParaRPr lang="en-GB"/>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488836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F7A26C-482D-4342-A5FB-68D2872035F8}" type="datetimeFigureOut">
              <a:rPr lang="en-GB" smtClean="0"/>
              <a:pPr/>
              <a:t>11/10/13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222647-F4D9-40E2-8379-D4F72992B0F7}" type="slidenum">
              <a:rPr lang="en-GB" smtClean="0"/>
              <a:pPr/>
              <a:t>‹#›</a:t>
            </a:fld>
            <a:endParaRPr lang="en-GB"/>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145504647"/>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F7A26C-482D-4342-A5FB-68D2872035F8}" type="datetimeFigureOut">
              <a:rPr lang="en-GB" smtClean="0"/>
              <a:pPr/>
              <a:t>11/10/13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222647-F4D9-40E2-8379-D4F72992B0F7}" type="slidenum">
              <a:rPr lang="en-GB" smtClean="0"/>
              <a:pPr/>
              <a:t>‹#›</a:t>
            </a:fld>
            <a:endParaRPr lang="en-GB"/>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934477777"/>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F7A26C-482D-4342-A5FB-68D2872035F8}" type="datetimeFigureOut">
              <a:rPr lang="en-GB" smtClean="0"/>
              <a:pPr/>
              <a:t>11/10/13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222647-F4D9-40E2-8379-D4F72992B0F7}" type="slidenum">
              <a:rPr lang="en-GB" smtClean="0"/>
              <a:pPr/>
              <a:t>‹#›</a:t>
            </a:fld>
            <a:endParaRPr lang="en-GB"/>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132208194"/>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AF7A26C-482D-4342-A5FB-68D2872035F8}" type="datetimeFigureOut">
              <a:rPr lang="en-GB" smtClean="0"/>
              <a:pPr/>
              <a:t>11/10/13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222647-F4D9-40E2-8379-D4F72992B0F7}" type="slidenum">
              <a:rPr lang="en-GB" smtClean="0"/>
              <a:pPr/>
              <a:t>‹#›</a:t>
            </a:fld>
            <a:endParaRPr lang="en-GB"/>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056643217"/>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AF7A26C-482D-4342-A5FB-68D2872035F8}" type="datetimeFigureOut">
              <a:rPr lang="en-GB" smtClean="0"/>
              <a:pPr/>
              <a:t>11/10/13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3222647-F4D9-40E2-8379-D4F72992B0F7}" type="slidenum">
              <a:rPr lang="en-GB" smtClean="0"/>
              <a:pPr/>
              <a:t>‹#›</a:t>
            </a:fld>
            <a:endParaRPr lang="en-GB"/>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0538972"/>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AF7A26C-482D-4342-A5FB-68D2872035F8}" type="datetimeFigureOut">
              <a:rPr lang="en-GB" smtClean="0"/>
              <a:pPr/>
              <a:t>11/10/13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3222647-F4D9-40E2-8379-D4F72992B0F7}" type="slidenum">
              <a:rPr lang="en-GB" smtClean="0"/>
              <a:pPr/>
              <a:t>‹#›</a:t>
            </a:fld>
            <a:endParaRPr lang="en-GB"/>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834885707"/>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7A26C-482D-4342-A5FB-68D2872035F8}" type="datetimeFigureOut">
              <a:rPr lang="en-GB" smtClean="0"/>
              <a:pPr/>
              <a:t>11/10/13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3222647-F4D9-40E2-8379-D4F72992B0F7}" type="slidenum">
              <a:rPr lang="en-GB" smtClean="0"/>
              <a:pPr/>
              <a:t>‹#›</a:t>
            </a:fld>
            <a:endParaRPr lang="en-GB"/>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998220987"/>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F7A26C-482D-4342-A5FB-68D2872035F8}" type="datetimeFigureOut">
              <a:rPr lang="en-GB" smtClean="0"/>
              <a:pPr/>
              <a:t>11/10/13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222647-F4D9-40E2-8379-D4F72992B0F7}" type="slidenum">
              <a:rPr lang="en-GB" smtClean="0"/>
              <a:pPr/>
              <a:t>‹#›</a:t>
            </a:fld>
            <a:endParaRPr lang="en-GB"/>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919747602"/>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F7A26C-482D-4342-A5FB-68D2872035F8}" type="datetimeFigureOut">
              <a:rPr lang="en-GB" smtClean="0"/>
              <a:pPr/>
              <a:t>11/10/13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222647-F4D9-40E2-8379-D4F72992B0F7}" type="slidenum">
              <a:rPr lang="en-GB" smtClean="0"/>
              <a:pPr/>
              <a:t>‹#›</a:t>
            </a:fld>
            <a:endParaRPr lang="en-GB"/>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6492839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7A26C-482D-4342-A5FB-68D2872035F8}" type="datetimeFigureOut">
              <a:rPr lang="en-GB" smtClean="0"/>
              <a:pPr/>
              <a:t>11/10/13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222647-F4D9-40E2-8379-D4F72992B0F7}" type="slidenum">
              <a:rPr lang="en-GB" smtClean="0"/>
              <a:pPr/>
              <a:t>‹#›</a:t>
            </a:fld>
            <a:endParaRPr lang="en-GB"/>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852012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 Id="rId3"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2" descr="C:\Users\Liz\AppData\Local\Microsoft\Windows\Temporary Internet Files\Content.IE5\ZEW3N0PC\MP900430528[1].jpg"/>
          <p:cNvPicPr>
            <a:picLocks noChangeAspect="1" noChangeArrowheads="1"/>
          </p:cNvPicPr>
          <p:nvPr/>
        </p:nvPicPr>
        <p:blipFill>
          <a:blip r:embed="rId2" cstate="print">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rcRect/>
          <a:stretch>
            <a:fillRect/>
          </a:stretch>
        </p:blipFill>
        <p:spPr bwMode="auto">
          <a:xfrm>
            <a:off x="5486400" y="-100600"/>
            <a:ext cx="3657600" cy="2172502"/>
          </a:xfrm>
          <a:prstGeom prst="rect">
            <a:avLst/>
          </a:prstGeom>
          <a:ln>
            <a:noFill/>
          </a:ln>
          <a:effectLst>
            <a:softEdge rad="112500"/>
          </a:effectLst>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Lst>
        </p:spPr>
      </p:pic>
      <p:pic>
        <p:nvPicPr>
          <p:cNvPr id="1026" name="Picture 2" descr="http://quichemoraine.com/wp-content/uploads/2009/05/poppy.jpg"/>
          <p:cNvPicPr>
            <a:picLocks noChangeAspect="1" noChangeArrowheads="1"/>
          </p:cNvPicPr>
          <p:nvPr/>
        </p:nvPicPr>
        <p:blipFill>
          <a:blip r:embed="rId3" cstate="print">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rcRect/>
          <a:stretch>
            <a:fillRect/>
          </a:stretch>
        </p:blipFill>
        <p:spPr bwMode="auto">
          <a:xfrm>
            <a:off x="0" y="0"/>
            <a:ext cx="1758314" cy="1981200"/>
          </a:xfrm>
          <a:prstGeom prst="rect">
            <a:avLst/>
          </a:prstGeom>
          <a:noFill/>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Lst>
        </p:spPr>
      </p:pic>
      <p:sp>
        <p:nvSpPr>
          <p:cNvPr id="4" name="Title 3"/>
          <p:cNvSpPr>
            <a:spLocks noGrp="1"/>
          </p:cNvSpPr>
          <p:nvPr>
            <p:ph type="title"/>
          </p:nvPr>
        </p:nvSpPr>
        <p:spPr>
          <a:xfrm>
            <a:off x="1752600" y="274638"/>
            <a:ext cx="3657600" cy="1096962"/>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GB" sz="3500" dirty="0" smtClean="0">
                <a:latin typeface="Comic Sans MS" pitchFamily="66" charset="0"/>
              </a:rPr>
              <a:t>Poppies – Jane Weir </a:t>
            </a:r>
            <a:endParaRPr lang="en-GB" sz="3500" dirty="0">
              <a:latin typeface="Comic Sans MS" pitchFamily="66" charset="0"/>
            </a:endParaRPr>
          </a:p>
        </p:txBody>
      </p:sp>
      <p:sp>
        <p:nvSpPr>
          <p:cNvPr id="5" name="Content Placeholder 4"/>
          <p:cNvSpPr>
            <a:spLocks noGrp="1"/>
          </p:cNvSpPr>
          <p:nvPr>
            <p:ph idx="1"/>
          </p:nvPr>
        </p:nvSpPr>
        <p:spPr>
          <a:xfrm>
            <a:off x="457200" y="1600200"/>
            <a:ext cx="3581400" cy="4953000"/>
          </a:xfrm>
        </p:spPr>
        <p:style>
          <a:lnRef idx="1">
            <a:schemeClr val="accent1"/>
          </a:lnRef>
          <a:fillRef idx="2">
            <a:schemeClr val="accent1"/>
          </a:fillRef>
          <a:effectRef idx="1">
            <a:schemeClr val="accent1"/>
          </a:effectRef>
          <a:fontRef idx="minor">
            <a:schemeClr val="dk1"/>
          </a:fontRef>
        </p:style>
        <p:txBody>
          <a:bodyPr>
            <a:normAutofit/>
          </a:bodyPr>
          <a:lstStyle/>
          <a:p>
            <a:pPr>
              <a:buNone/>
            </a:pPr>
            <a:r>
              <a:rPr lang="en-GB" sz="2400" b="1" dirty="0" smtClean="0">
                <a:latin typeface="Comic Sans MS"/>
                <a:cs typeface="Comic Sans MS"/>
              </a:rPr>
              <a:t>Objective</a:t>
            </a:r>
            <a:r>
              <a:rPr lang="en-GB" sz="2400" dirty="0" smtClean="0">
                <a:latin typeface="Comic Sans MS"/>
                <a:cs typeface="Comic Sans MS"/>
              </a:rPr>
              <a:t>: </a:t>
            </a:r>
          </a:p>
          <a:p>
            <a:r>
              <a:rPr lang="en-GB" sz="2400" dirty="0" smtClean="0">
                <a:latin typeface="Comic Sans MS"/>
                <a:cs typeface="Comic Sans MS"/>
              </a:rPr>
              <a:t>To be able to recognise and comment on the use of poetic devices in the poem </a:t>
            </a:r>
            <a:r>
              <a:rPr lang="en-GB" sz="2400" i="1" dirty="0" smtClean="0">
                <a:latin typeface="Comic Sans MS"/>
                <a:cs typeface="Comic Sans MS"/>
              </a:rPr>
              <a:t>Poppies</a:t>
            </a:r>
            <a:r>
              <a:rPr lang="en-GB" sz="2400" dirty="0" smtClean="0">
                <a:latin typeface="Comic Sans MS"/>
                <a:cs typeface="Comic Sans MS"/>
              </a:rPr>
              <a:t>.</a:t>
            </a:r>
          </a:p>
          <a:p>
            <a:pPr>
              <a:buNone/>
            </a:pPr>
            <a:r>
              <a:rPr lang="en-GB" sz="2400" b="1" dirty="0" smtClean="0">
                <a:latin typeface="Comic Sans MS"/>
                <a:cs typeface="Comic Sans MS"/>
              </a:rPr>
              <a:t>Challenge</a:t>
            </a:r>
            <a:r>
              <a:rPr lang="en-GB" sz="2400" dirty="0" smtClean="0">
                <a:latin typeface="Comic Sans MS"/>
                <a:cs typeface="Comic Sans MS"/>
              </a:rPr>
              <a:t>: </a:t>
            </a:r>
          </a:p>
          <a:p>
            <a:r>
              <a:rPr lang="en-GB" sz="2400" dirty="0" smtClean="0">
                <a:latin typeface="Comic Sans MS"/>
                <a:cs typeface="Comic Sans MS"/>
              </a:rPr>
              <a:t>To explain how language devices contribute to the writer’s meaning</a:t>
            </a:r>
          </a:p>
          <a:p>
            <a:pPr>
              <a:buNone/>
            </a:pPr>
            <a:endParaRPr lang="en-GB" dirty="0"/>
          </a:p>
        </p:txBody>
      </p:sp>
      <p:sp>
        <p:nvSpPr>
          <p:cNvPr id="6" name="Rectangle 5"/>
          <p:cNvSpPr/>
          <p:nvPr/>
        </p:nvSpPr>
        <p:spPr>
          <a:xfrm>
            <a:off x="4191000" y="2133600"/>
            <a:ext cx="4800600" cy="456973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GB" sz="2200" b="1" dirty="0" smtClean="0">
                <a:latin typeface="Comic Sans MS" pitchFamily="66" charset="0"/>
              </a:rPr>
              <a:t>Starter: </a:t>
            </a:r>
          </a:p>
          <a:p>
            <a:pPr>
              <a:buFont typeface="Arial"/>
              <a:buChar char="•"/>
            </a:pPr>
            <a:r>
              <a:rPr lang="en-GB" sz="2200" dirty="0" smtClean="0">
                <a:latin typeface="Comic Sans MS" pitchFamily="66" charset="0"/>
              </a:rPr>
              <a:t>What do you </a:t>
            </a:r>
            <a:r>
              <a:rPr lang="en-GB" sz="2200" dirty="0" smtClean="0">
                <a:solidFill>
                  <a:srgbClr val="FF0000"/>
                </a:solidFill>
                <a:latin typeface="Comic Sans MS" pitchFamily="66" charset="0"/>
              </a:rPr>
              <a:t>think and feel</a:t>
            </a:r>
            <a:r>
              <a:rPr lang="en-GB" sz="2200" dirty="0" smtClean="0">
                <a:latin typeface="Comic Sans MS" pitchFamily="66" charset="0"/>
              </a:rPr>
              <a:t> when you see this particular flower? </a:t>
            </a:r>
          </a:p>
          <a:p>
            <a:pPr>
              <a:buFont typeface="Arial"/>
              <a:buChar char="•"/>
            </a:pPr>
            <a:r>
              <a:rPr lang="en-GB" sz="2200" dirty="0" smtClean="0">
                <a:latin typeface="Comic Sans MS" pitchFamily="66" charset="0"/>
              </a:rPr>
              <a:t>What do you already </a:t>
            </a:r>
            <a:r>
              <a:rPr lang="en-GB" sz="2200" dirty="0" smtClean="0">
                <a:solidFill>
                  <a:srgbClr val="FF0000"/>
                </a:solidFill>
                <a:latin typeface="Comic Sans MS" pitchFamily="66" charset="0"/>
              </a:rPr>
              <a:t>know</a:t>
            </a:r>
            <a:r>
              <a:rPr lang="en-GB" sz="2200" dirty="0" smtClean="0">
                <a:latin typeface="Comic Sans MS" pitchFamily="66" charset="0"/>
              </a:rPr>
              <a:t> about what this flower stands for?</a:t>
            </a:r>
          </a:p>
          <a:p>
            <a:pPr>
              <a:buFont typeface="Arial"/>
              <a:buChar char="•"/>
            </a:pPr>
            <a:r>
              <a:rPr lang="en-GB" sz="2200" dirty="0" smtClean="0">
                <a:latin typeface="Comic Sans MS" pitchFamily="66" charset="0"/>
              </a:rPr>
              <a:t>What could the colour </a:t>
            </a:r>
            <a:r>
              <a:rPr lang="en-GB" sz="2200" dirty="0" smtClean="0">
                <a:solidFill>
                  <a:srgbClr val="FF0000"/>
                </a:solidFill>
                <a:latin typeface="Comic Sans MS" pitchFamily="66" charset="0"/>
              </a:rPr>
              <a:t>red</a:t>
            </a:r>
            <a:r>
              <a:rPr lang="en-GB" sz="2200" dirty="0" smtClean="0">
                <a:latin typeface="Comic Sans MS" pitchFamily="66" charset="0"/>
              </a:rPr>
              <a:t> symbolise?</a:t>
            </a:r>
          </a:p>
          <a:p>
            <a:endParaRPr lang="en-GB" sz="2200" dirty="0" smtClean="0">
              <a:latin typeface="Comic Sans MS" pitchFamily="66" charset="0"/>
            </a:endParaRPr>
          </a:p>
          <a:p>
            <a:r>
              <a:rPr lang="en-GB" sz="2200" b="1" dirty="0" smtClean="0">
                <a:latin typeface="Comic Sans MS" pitchFamily="66" charset="0"/>
              </a:rPr>
              <a:t>Challenge:</a:t>
            </a:r>
          </a:p>
          <a:p>
            <a:r>
              <a:rPr lang="en-GB" sz="2200" dirty="0" smtClean="0">
                <a:latin typeface="Comic Sans MS" pitchFamily="66" charset="0"/>
              </a:rPr>
              <a:t>On the basis of these ideas, what do you think the poem ‘Poppies’ will </a:t>
            </a:r>
            <a:r>
              <a:rPr lang="en-GB" sz="2200" smtClean="0">
                <a:latin typeface="Comic Sans MS" pitchFamily="66" charset="0"/>
              </a:rPr>
              <a:t>be </a:t>
            </a:r>
            <a:r>
              <a:rPr lang="en-GB" sz="2200" smtClean="0">
                <a:latin typeface="Comic Sans MS" pitchFamily="66" charset="0"/>
              </a:rPr>
              <a:t>about?  </a:t>
            </a:r>
            <a:r>
              <a:rPr lang="en-GB" sz="2200" dirty="0" smtClean="0">
                <a:latin typeface="Comic Sans MS" pitchFamily="66" charset="0"/>
              </a:rPr>
              <a:t>Be sure to explain your ideas using formal language.</a:t>
            </a:r>
            <a:endParaRPr lang="en-US" sz="2200" dirty="0"/>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580844397"/>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2915816" y="116632"/>
            <a:ext cx="3600400" cy="936104"/>
          </a:xfrm>
        </p:spPr>
        <p:txBody>
          <a:bodyPr>
            <a:normAutofit/>
          </a:bodyPr>
          <a:lstStyle/>
          <a:p>
            <a:pPr algn="ctr"/>
            <a:r>
              <a:rPr lang="en-GB" sz="1800" dirty="0" smtClean="0">
                <a:latin typeface="Comic Sans MS" pitchFamily="66" charset="0"/>
              </a:rPr>
              <a:t>Who is </a:t>
            </a:r>
            <a:r>
              <a:rPr lang="en-GB" sz="1800" u="sng" dirty="0" smtClean="0">
                <a:solidFill>
                  <a:srgbClr val="7030A0"/>
                </a:solidFill>
                <a:latin typeface="Comic Sans MS" pitchFamily="66" charset="0"/>
              </a:rPr>
              <a:t>Jane Weir</a:t>
            </a:r>
            <a:r>
              <a:rPr lang="en-GB" sz="1800" dirty="0" smtClean="0">
                <a:latin typeface="Comic Sans MS" pitchFamily="66" charset="0"/>
              </a:rPr>
              <a:t>? </a:t>
            </a:r>
            <a:br>
              <a:rPr lang="en-GB" sz="1800" dirty="0" smtClean="0">
                <a:latin typeface="Comic Sans MS" pitchFamily="66" charset="0"/>
              </a:rPr>
            </a:br>
            <a:r>
              <a:rPr lang="en-GB" sz="1800" dirty="0" smtClean="0">
                <a:latin typeface="Comic Sans MS" pitchFamily="66" charset="0"/>
              </a:rPr>
              <a:t>A Very Brief Biography</a:t>
            </a:r>
            <a:endParaRPr lang="en-GB" sz="1800" dirty="0">
              <a:latin typeface="Comic Sans MS" pitchFamily="66" charset="0"/>
            </a:endParaRPr>
          </a:p>
        </p:txBody>
      </p:sp>
      <p:sp>
        <p:nvSpPr>
          <p:cNvPr id="7" name="Oval 6"/>
          <p:cNvSpPr/>
          <p:nvPr/>
        </p:nvSpPr>
        <p:spPr>
          <a:xfrm>
            <a:off x="3317822" y="980728"/>
            <a:ext cx="2736304" cy="135162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prstClr val="white"/>
                </a:solidFill>
                <a:latin typeface="Comic Sans MS" pitchFamily="66" charset="0"/>
              </a:rPr>
              <a:t>She was born in </a:t>
            </a:r>
            <a:r>
              <a:rPr lang="en-GB" sz="1600" dirty="0" smtClean="0">
                <a:solidFill>
                  <a:srgbClr val="FF0000"/>
                </a:solidFill>
                <a:latin typeface="Comic Sans MS" pitchFamily="66" charset="0"/>
              </a:rPr>
              <a:t>1963</a:t>
            </a:r>
            <a:r>
              <a:rPr lang="en-GB" sz="1600" dirty="0" smtClean="0">
                <a:solidFill>
                  <a:prstClr val="white"/>
                </a:solidFill>
                <a:latin typeface="Comic Sans MS" pitchFamily="66" charset="0"/>
              </a:rPr>
              <a:t> on a </a:t>
            </a:r>
            <a:r>
              <a:rPr lang="en-GB" sz="1600" dirty="0" smtClean="0">
                <a:solidFill>
                  <a:srgbClr val="FF0000"/>
                </a:solidFill>
                <a:latin typeface="Comic Sans MS" pitchFamily="66" charset="0"/>
              </a:rPr>
              <a:t>council estate</a:t>
            </a:r>
            <a:r>
              <a:rPr lang="en-GB" sz="1600" dirty="0" smtClean="0">
                <a:solidFill>
                  <a:prstClr val="white"/>
                </a:solidFill>
                <a:latin typeface="Comic Sans MS" pitchFamily="66" charset="0"/>
              </a:rPr>
              <a:t> on the outskirts of </a:t>
            </a:r>
            <a:r>
              <a:rPr lang="en-GB" sz="1600" dirty="0" smtClean="0">
                <a:solidFill>
                  <a:srgbClr val="FF0000"/>
                </a:solidFill>
                <a:latin typeface="Comic Sans MS" pitchFamily="66" charset="0"/>
              </a:rPr>
              <a:t>Manchester</a:t>
            </a:r>
            <a:endParaRPr lang="en-GB" sz="1600" dirty="0">
              <a:solidFill>
                <a:srgbClr val="FF0000"/>
              </a:solidFill>
              <a:latin typeface="Comic Sans MS" pitchFamily="66" charset="0"/>
            </a:endParaRPr>
          </a:p>
        </p:txBody>
      </p:sp>
      <p:sp>
        <p:nvSpPr>
          <p:cNvPr id="8" name="Footer Placeholder 2"/>
          <p:cNvSpPr txBox="1">
            <a:spLocks/>
          </p:cNvSpPr>
          <p:nvPr/>
        </p:nvSpPr>
        <p:spPr>
          <a:xfrm>
            <a:off x="5652120" y="6472723"/>
            <a:ext cx="2784216" cy="365125"/>
          </a:xfrm>
          <a:prstGeom prst="rect">
            <a:avLst/>
          </a:prstGeom>
        </p:spPr>
        <p:txBody>
          <a:bodyPr vert="horz" anchor="b"/>
          <a:lstStyle/>
          <a:p>
            <a:pPr algn="r">
              <a:defRPr/>
            </a:pPr>
            <a:endParaRPr lang="en-GB" sz="1000" dirty="0">
              <a:solidFill>
                <a:prstClr val="black"/>
              </a:solidFill>
            </a:endParaRPr>
          </a:p>
          <a:p>
            <a:pPr algn="r">
              <a:defRPr/>
            </a:pPr>
            <a:endParaRPr lang="en-GB" sz="1000" dirty="0">
              <a:solidFill>
                <a:prstClr val="black"/>
              </a:solidFill>
            </a:endParaRPr>
          </a:p>
        </p:txBody>
      </p:sp>
      <p:sp>
        <p:nvSpPr>
          <p:cNvPr id="9" name="Oval 8"/>
          <p:cNvSpPr/>
          <p:nvPr/>
        </p:nvSpPr>
        <p:spPr>
          <a:xfrm>
            <a:off x="1475657" y="4365104"/>
            <a:ext cx="3678772" cy="249289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latin typeface="Comic Sans MS" pitchFamily="66" charset="0"/>
              </a:rPr>
              <a:t>Her publications have been </a:t>
            </a:r>
            <a:r>
              <a:rPr lang="en-GB" sz="1600" dirty="0">
                <a:solidFill>
                  <a:srgbClr val="FF0000"/>
                </a:solidFill>
                <a:latin typeface="Comic Sans MS" pitchFamily="66" charset="0"/>
              </a:rPr>
              <a:t>diverse</a:t>
            </a:r>
            <a:r>
              <a:rPr lang="en-GB" sz="1600" dirty="0">
                <a:solidFill>
                  <a:prstClr val="white"/>
                </a:solidFill>
                <a:latin typeface="Comic Sans MS" pitchFamily="66" charset="0"/>
              </a:rPr>
              <a:t> and include a pamphlet called Alice (2006) which was based on the life of an early 20th century political activist, Alice </a:t>
            </a:r>
            <a:r>
              <a:rPr lang="en-GB" sz="1600" dirty="0" err="1">
                <a:solidFill>
                  <a:prstClr val="white"/>
                </a:solidFill>
                <a:latin typeface="Comic Sans MS" pitchFamily="66" charset="0"/>
              </a:rPr>
              <a:t>Wheeldon</a:t>
            </a:r>
            <a:r>
              <a:rPr lang="en-GB" sz="1600" dirty="0">
                <a:solidFill>
                  <a:prstClr val="white"/>
                </a:solidFill>
                <a:latin typeface="Comic Sans MS" pitchFamily="66" charset="0"/>
              </a:rPr>
              <a:t>.</a:t>
            </a:r>
          </a:p>
        </p:txBody>
      </p:sp>
      <p:sp>
        <p:nvSpPr>
          <p:cNvPr id="11" name="Oval 10"/>
          <p:cNvSpPr/>
          <p:nvPr/>
        </p:nvSpPr>
        <p:spPr>
          <a:xfrm>
            <a:off x="227948" y="2332348"/>
            <a:ext cx="3089874" cy="217677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prstClr val="white"/>
                </a:solidFill>
                <a:latin typeface="Comic Sans MS" pitchFamily="66" charset="0"/>
              </a:rPr>
              <a:t>She has also written about the poet Charlotte Mew and the writer Katherine Mansfield and, more recently, a </a:t>
            </a:r>
            <a:r>
              <a:rPr lang="en-GB" sz="1400" dirty="0">
                <a:solidFill>
                  <a:srgbClr val="FF0000"/>
                </a:solidFill>
                <a:latin typeface="Comic Sans MS" pitchFamily="66" charset="0"/>
              </a:rPr>
              <a:t>poetic biography</a:t>
            </a:r>
            <a:r>
              <a:rPr lang="en-GB" sz="1400" dirty="0">
                <a:solidFill>
                  <a:prstClr val="white"/>
                </a:solidFill>
                <a:latin typeface="Comic Sans MS" pitchFamily="66" charset="0"/>
              </a:rPr>
              <a:t> of two highly respected women textile </a:t>
            </a:r>
            <a:r>
              <a:rPr lang="en-GB" sz="1400" dirty="0" smtClean="0">
                <a:solidFill>
                  <a:prstClr val="white"/>
                </a:solidFill>
                <a:latin typeface="Comic Sans MS" pitchFamily="66" charset="0"/>
              </a:rPr>
              <a:t>designers.</a:t>
            </a:r>
            <a:endParaRPr lang="en-GB" sz="1400" dirty="0">
              <a:solidFill>
                <a:prstClr val="white"/>
              </a:solidFill>
              <a:latin typeface="Comic Sans MS" pitchFamily="66" charset="0"/>
            </a:endParaRPr>
          </a:p>
        </p:txBody>
      </p:sp>
      <p:sp>
        <p:nvSpPr>
          <p:cNvPr id="12" name="Oval 11"/>
          <p:cNvSpPr/>
          <p:nvPr/>
        </p:nvSpPr>
        <p:spPr>
          <a:xfrm>
            <a:off x="113974" y="116632"/>
            <a:ext cx="3017866" cy="20162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bg1"/>
                </a:solidFill>
                <a:latin typeface="Comic Sans MS" pitchFamily="66" charset="0"/>
              </a:rPr>
              <a:t>Weir currently lives in </a:t>
            </a:r>
            <a:r>
              <a:rPr lang="en-GB" sz="1600" dirty="0" smtClean="0">
                <a:solidFill>
                  <a:srgbClr val="FF0000"/>
                </a:solidFill>
                <a:latin typeface="Comic Sans MS" pitchFamily="66" charset="0"/>
              </a:rPr>
              <a:t>Derbyshire</a:t>
            </a:r>
            <a:r>
              <a:rPr lang="en-GB" sz="1600" dirty="0" smtClean="0">
                <a:solidFill>
                  <a:schemeClr val="bg1"/>
                </a:solidFill>
                <a:latin typeface="Comic Sans MS" pitchFamily="66" charset="0"/>
              </a:rPr>
              <a:t> and </a:t>
            </a:r>
            <a:r>
              <a:rPr lang="en-GB" sz="1600" dirty="0" smtClean="0">
                <a:solidFill>
                  <a:srgbClr val="FF0000"/>
                </a:solidFill>
                <a:latin typeface="Comic Sans MS" pitchFamily="66" charset="0"/>
              </a:rPr>
              <a:t>Manchester</a:t>
            </a:r>
            <a:r>
              <a:rPr lang="en-GB" sz="1600" dirty="0" smtClean="0">
                <a:solidFill>
                  <a:schemeClr val="bg1"/>
                </a:solidFill>
                <a:latin typeface="Comic Sans MS" pitchFamily="66" charset="0"/>
              </a:rPr>
              <a:t>, where she writes and runs her own textile and design business</a:t>
            </a:r>
            <a:endParaRPr lang="en-GB" sz="1600" dirty="0">
              <a:solidFill>
                <a:schemeClr val="bg1"/>
              </a:solidFill>
              <a:latin typeface="Comic Sans MS" pitchFamily="66" charset="0"/>
            </a:endParaRPr>
          </a:p>
        </p:txBody>
      </p:sp>
      <p:sp>
        <p:nvSpPr>
          <p:cNvPr id="15" name="Oval 14"/>
          <p:cNvSpPr/>
          <p:nvPr/>
        </p:nvSpPr>
        <p:spPr>
          <a:xfrm>
            <a:off x="6372200" y="260648"/>
            <a:ext cx="2448272" cy="170648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prstClr val="white"/>
                </a:solidFill>
                <a:latin typeface="Comic Sans MS" pitchFamily="66" charset="0"/>
              </a:rPr>
              <a:t>She describes herself as </a:t>
            </a:r>
            <a:r>
              <a:rPr lang="en-GB" sz="1600" dirty="0" smtClean="0">
                <a:solidFill>
                  <a:srgbClr val="FF0000"/>
                </a:solidFill>
                <a:latin typeface="Comic Sans MS" pitchFamily="66" charset="0"/>
              </a:rPr>
              <a:t>Anglo-Italian</a:t>
            </a:r>
            <a:endParaRPr lang="en-GB" sz="1600" dirty="0">
              <a:solidFill>
                <a:srgbClr val="FF0000"/>
              </a:solidFill>
              <a:latin typeface="Comic Sans MS" pitchFamily="66" charset="0"/>
            </a:endParaRPr>
          </a:p>
        </p:txBody>
      </p:sp>
      <p:sp>
        <p:nvSpPr>
          <p:cNvPr id="20" name="Oval 19"/>
          <p:cNvSpPr/>
          <p:nvPr/>
        </p:nvSpPr>
        <p:spPr>
          <a:xfrm>
            <a:off x="6372200" y="2132856"/>
            <a:ext cx="2520280" cy="1800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latin typeface="Comic Sans MS" pitchFamily="66" charset="0"/>
              </a:rPr>
              <a:t>She is a textile designer, writer and poet </a:t>
            </a:r>
          </a:p>
        </p:txBody>
      </p:sp>
      <p:sp>
        <p:nvSpPr>
          <p:cNvPr id="21" name="Oval 20"/>
          <p:cNvSpPr/>
          <p:nvPr/>
        </p:nvSpPr>
        <p:spPr>
          <a:xfrm>
            <a:off x="5292080" y="3933056"/>
            <a:ext cx="2880320" cy="239565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latin typeface="Comic Sans MS" pitchFamily="66" charset="0"/>
              </a:rPr>
              <a:t>As an adult, she has lived ‘all over the place’, including in </a:t>
            </a:r>
            <a:r>
              <a:rPr lang="en-GB" sz="1600" dirty="0">
                <a:solidFill>
                  <a:srgbClr val="FF0000"/>
                </a:solidFill>
                <a:latin typeface="Comic Sans MS" pitchFamily="66" charset="0"/>
              </a:rPr>
              <a:t>Belfast, </a:t>
            </a:r>
            <a:r>
              <a:rPr lang="en-GB" sz="1600" dirty="0">
                <a:solidFill>
                  <a:prstClr val="white"/>
                </a:solidFill>
                <a:latin typeface="Comic Sans MS" pitchFamily="66" charset="0"/>
              </a:rPr>
              <a:t>Northern Ireland during the </a:t>
            </a:r>
            <a:r>
              <a:rPr lang="en-GB" sz="1600" dirty="0">
                <a:solidFill>
                  <a:srgbClr val="FF0000"/>
                </a:solidFill>
                <a:latin typeface="Comic Sans MS" pitchFamily="66" charset="0"/>
              </a:rPr>
              <a:t>Troubles</a:t>
            </a:r>
            <a:r>
              <a:rPr lang="en-GB" sz="1600" dirty="0">
                <a:solidFill>
                  <a:prstClr val="white"/>
                </a:solidFill>
                <a:latin typeface="Comic Sans MS" pitchFamily="66" charset="0"/>
              </a:rPr>
              <a:t> (in the </a:t>
            </a:r>
            <a:r>
              <a:rPr lang="en-GB" sz="1600" dirty="0">
                <a:solidFill>
                  <a:srgbClr val="FF0000"/>
                </a:solidFill>
                <a:latin typeface="Comic Sans MS" pitchFamily="66" charset="0"/>
              </a:rPr>
              <a:t>1980s</a:t>
            </a:r>
            <a:r>
              <a:rPr lang="en-GB" sz="1600" dirty="0">
                <a:solidFill>
                  <a:schemeClr val="bg1"/>
                </a:solidFill>
                <a:latin typeface="Comic Sans MS" pitchFamily="66" charset="0"/>
              </a:rPr>
              <a:t>).</a:t>
            </a:r>
            <a:r>
              <a:rPr lang="en-GB" sz="1600" dirty="0">
                <a:solidFill>
                  <a:prstClr val="white"/>
                </a:solidFill>
                <a:latin typeface="Comic Sans MS" pitchFamily="66" charset="0"/>
              </a:rPr>
              <a:t> </a:t>
            </a:r>
          </a:p>
        </p:txBody>
      </p:sp>
      <p:sp>
        <p:nvSpPr>
          <p:cNvPr id="1030" name="Rectangle 6"/>
          <p:cNvSpPr>
            <a:spLocks noChangeArrowheads="1"/>
          </p:cNvSpPr>
          <p:nvPr/>
        </p:nvSpPr>
        <p:spPr bwMode="auto">
          <a:xfrm>
            <a:off x="0" y="-48399"/>
            <a:ext cx="227948"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GB" sz="1200" dirty="0">
                <a:solidFill>
                  <a:prstClr val="black"/>
                </a:solidFill>
                <a:latin typeface="Arial" pitchFamily="34" charset="0"/>
                <a:ea typeface="Times New Roman" pitchFamily="18" charset="0"/>
                <a:cs typeface="Times New Roman" pitchFamily="18" charset="0"/>
              </a:rPr>
              <a:t>.</a:t>
            </a:r>
            <a:endParaRPr lang="en-GB" sz="800" dirty="0">
              <a:solidFill>
                <a:prstClr val="black"/>
              </a:solidFill>
              <a:latin typeface="Arial" pitchFamily="34" charset="0"/>
              <a:cs typeface="Arial" pitchFamily="34" charset="0"/>
            </a:endParaRPr>
          </a:p>
          <a:p>
            <a:pPr eaLnBrk="0" fontAlgn="base" hangingPunct="0">
              <a:spcBef>
                <a:spcPct val="0"/>
              </a:spcBef>
              <a:spcAft>
                <a:spcPct val="0"/>
              </a:spcAft>
            </a:pPr>
            <a:endParaRPr lang="en-GB" dirty="0">
              <a:solidFill>
                <a:prstClr val="black"/>
              </a:solidFill>
              <a:latin typeface="Arial" pitchFamily="34" charset="0"/>
              <a:cs typeface="Arial" pitchFamily="34"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tretch>
            <a:fillRect/>
          </a:stretch>
        </p:blipFill>
        <p:spPr>
          <a:xfrm>
            <a:off x="3714750" y="2510067"/>
            <a:ext cx="1714500" cy="1562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2931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ppt_x"/>
                                          </p:val>
                                        </p:tav>
                                        <p:tav tm="100000">
                                          <p:val>
                                            <p:strVal val="#ppt_x"/>
                                          </p:val>
                                        </p:tav>
                                      </p:tavLst>
                                    </p:anim>
                                    <p:anim calcmode="lin" valueType="num">
                                      <p:cBhvr additive="base">
                                        <p:cTn id="8"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ppt_x"/>
                                          </p:val>
                                        </p:tav>
                                        <p:tav tm="100000">
                                          <p:val>
                                            <p:strVal val="#ppt_x"/>
                                          </p:val>
                                        </p:tav>
                                      </p:tavLst>
                                    </p:anim>
                                    <p:anim calcmode="lin" valueType="num">
                                      <p:cBhvr additive="base">
                                        <p:cTn id="14"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2000" fill="hold"/>
                                        <p:tgtEl>
                                          <p:spTgt spid="15"/>
                                        </p:tgtEl>
                                        <p:attrNameLst>
                                          <p:attrName>ppt_x</p:attrName>
                                        </p:attrNameLst>
                                      </p:cBhvr>
                                      <p:tavLst>
                                        <p:tav tm="0">
                                          <p:val>
                                            <p:strVal val="#ppt_x"/>
                                          </p:val>
                                        </p:tav>
                                        <p:tav tm="100000">
                                          <p:val>
                                            <p:strVal val="#ppt_x"/>
                                          </p:val>
                                        </p:tav>
                                      </p:tavLst>
                                    </p:anim>
                                    <p:anim calcmode="lin" valueType="num">
                                      <p:cBhvr additive="base">
                                        <p:cTn id="20"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2000" fill="hold"/>
                                        <p:tgtEl>
                                          <p:spTgt spid="11"/>
                                        </p:tgtEl>
                                        <p:attrNameLst>
                                          <p:attrName>ppt_x</p:attrName>
                                        </p:attrNameLst>
                                      </p:cBhvr>
                                      <p:tavLst>
                                        <p:tav tm="0">
                                          <p:val>
                                            <p:strVal val="#ppt_x"/>
                                          </p:val>
                                        </p:tav>
                                        <p:tav tm="100000">
                                          <p:val>
                                            <p:strVal val="#ppt_x"/>
                                          </p:val>
                                        </p:tav>
                                      </p:tavLst>
                                    </p:anim>
                                    <p:anim calcmode="lin" valueType="num">
                                      <p:cBhvr additive="base">
                                        <p:cTn id="26"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2000" fill="hold"/>
                                        <p:tgtEl>
                                          <p:spTgt spid="20"/>
                                        </p:tgtEl>
                                        <p:attrNameLst>
                                          <p:attrName>ppt_x</p:attrName>
                                        </p:attrNameLst>
                                      </p:cBhvr>
                                      <p:tavLst>
                                        <p:tav tm="0">
                                          <p:val>
                                            <p:strVal val="#ppt_x"/>
                                          </p:val>
                                        </p:tav>
                                        <p:tav tm="100000">
                                          <p:val>
                                            <p:strVal val="#ppt_x"/>
                                          </p:val>
                                        </p:tav>
                                      </p:tavLst>
                                    </p:anim>
                                    <p:anim calcmode="lin" valueType="num">
                                      <p:cBhvr additive="base">
                                        <p:cTn id="38" dur="2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1000" fill="hold"/>
                                        <p:tgtEl>
                                          <p:spTgt spid="21"/>
                                        </p:tgtEl>
                                        <p:attrNameLst>
                                          <p:attrName>ppt_x</p:attrName>
                                        </p:attrNameLst>
                                      </p:cBhvr>
                                      <p:tavLst>
                                        <p:tav tm="0">
                                          <p:val>
                                            <p:strVal val="#ppt_x"/>
                                          </p:val>
                                        </p:tav>
                                        <p:tav tm="100000">
                                          <p:val>
                                            <p:strVal val="#ppt_x"/>
                                          </p:val>
                                        </p:tav>
                                      </p:tavLst>
                                    </p:anim>
                                    <p:anim calcmode="lin" valueType="num">
                                      <p:cBhvr additive="base">
                                        <p:cTn id="44"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2" grpId="0" animBg="1"/>
      <p:bldP spid="15"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4738531"/>
          </a:xfrm>
          <a:solidFill>
            <a:srgbClr val="FFFFCC"/>
          </a:solidFill>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r>
              <a:rPr lang="en-GB" dirty="0">
                <a:latin typeface="Comic Sans MS" pitchFamily="66" charset="0"/>
              </a:rPr>
              <a:t>Weir’s poem ‘Poppies’ was commissioned by </a:t>
            </a:r>
            <a:r>
              <a:rPr lang="en-GB" dirty="0" smtClean="0">
                <a:latin typeface="Comic Sans MS" pitchFamily="66" charset="0"/>
              </a:rPr>
              <a:t>Carol Ann Duffy </a:t>
            </a:r>
            <a:r>
              <a:rPr lang="en-GB" dirty="0">
                <a:latin typeface="Comic Sans MS" pitchFamily="66" charset="0"/>
              </a:rPr>
              <a:t>as part of a collection of ten contemporary war poems which were published in the Guardian in 2009, as part of a response to the escalating </a:t>
            </a:r>
            <a:r>
              <a:rPr lang="en-GB" b="1" dirty="0">
                <a:solidFill>
                  <a:srgbClr val="FF0000"/>
                </a:solidFill>
                <a:latin typeface="Comic Sans MS" pitchFamily="66" charset="0"/>
              </a:rPr>
              <a:t>conflict</a:t>
            </a:r>
            <a:r>
              <a:rPr lang="en-GB" dirty="0">
                <a:latin typeface="Comic Sans MS" pitchFamily="66" charset="0"/>
              </a:rPr>
              <a:t> in </a:t>
            </a:r>
            <a:r>
              <a:rPr lang="en-GB" dirty="0" smtClean="0">
                <a:latin typeface="Comic Sans MS" pitchFamily="66" charset="0"/>
              </a:rPr>
              <a:t>Afghanistan </a:t>
            </a:r>
            <a:r>
              <a:rPr lang="en-GB" dirty="0">
                <a:latin typeface="Comic Sans MS" pitchFamily="66" charset="0"/>
              </a:rPr>
              <a:t>and the Iraq </a:t>
            </a:r>
            <a:r>
              <a:rPr lang="en-GB" dirty="0" smtClean="0">
                <a:latin typeface="Comic Sans MS" pitchFamily="66" charset="0"/>
              </a:rPr>
              <a:t>inquiry.</a:t>
            </a:r>
          </a:p>
          <a:p>
            <a:endParaRPr lang="en-GB" dirty="0">
              <a:latin typeface="Comic Sans MS" pitchFamily="66" charset="0"/>
            </a:endParaRPr>
          </a:p>
          <a:p>
            <a:r>
              <a:rPr lang="en-GB" dirty="0">
                <a:latin typeface="Comic Sans MS" pitchFamily="66" charset="0"/>
              </a:rPr>
              <a:t>Weir describes being surprised by the ‘overwhelming response’ she had from readers across Europe to ‘Poppies</a:t>
            </a:r>
            <a:r>
              <a:rPr lang="en-GB" dirty="0" smtClean="0">
                <a:latin typeface="Comic Sans MS" pitchFamily="66" charset="0"/>
              </a:rPr>
              <a:t>’.</a:t>
            </a:r>
          </a:p>
          <a:p>
            <a:endParaRPr lang="en-GB" dirty="0">
              <a:latin typeface="Comic Sans MS" pitchFamily="66" charset="0"/>
            </a:endParaRPr>
          </a:p>
          <a:p>
            <a:pPr marL="109728" indent="0">
              <a:buNone/>
            </a:pPr>
            <a:endParaRPr lang="en-GB" dirty="0">
              <a:latin typeface="Comic Sans MS" pitchFamily="66" charset="0"/>
            </a:endParaRPr>
          </a:p>
        </p:txBody>
      </p:sp>
      <p:sp>
        <p:nvSpPr>
          <p:cNvPr id="4" name="Title 3"/>
          <p:cNvSpPr>
            <a:spLocks noGrp="1"/>
          </p:cNvSpPr>
          <p:nvPr>
            <p:ph type="title"/>
          </p:nvPr>
        </p:nvSpPr>
        <p:spPr/>
        <p:txBody>
          <a:bodyPr>
            <a:normAutofit/>
          </a:bodyPr>
          <a:lstStyle/>
          <a:p>
            <a:r>
              <a:rPr lang="en-GB" sz="3200" dirty="0" smtClean="0">
                <a:latin typeface="Comic Sans MS" pitchFamily="66" charset="0"/>
              </a:rPr>
              <a:t>“Poppies” – “a multisensory explosion”</a:t>
            </a:r>
            <a:endParaRPr lang="en-GB" sz="3200" dirty="0">
              <a:latin typeface="Comic Sans MS" pitchFamily="66" charset="0"/>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4219192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half" idx="1"/>
          </p:nvPr>
        </p:nvSpPr>
        <p:spPr>
          <a:solidFill>
            <a:srgbClr val="FFFFCC"/>
          </a:solidFill>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pPr marL="109728" indent="0">
              <a:buNone/>
            </a:pPr>
            <a:endParaRPr lang="en-GB" dirty="0" smtClean="0">
              <a:latin typeface="Comic Sans MS" pitchFamily="66" charset="0"/>
            </a:endParaRPr>
          </a:p>
          <a:p>
            <a:pPr marL="109728" indent="0">
              <a:buNone/>
            </a:pPr>
            <a:r>
              <a:rPr lang="en-GB" dirty="0" smtClean="0">
                <a:latin typeface="Comic Sans MS" pitchFamily="66" charset="0"/>
              </a:rPr>
              <a:t>She </a:t>
            </a:r>
            <a:r>
              <a:rPr lang="en-GB" dirty="0">
                <a:latin typeface="Comic Sans MS" pitchFamily="66" charset="0"/>
              </a:rPr>
              <a:t>commented in an interview that, ‘I wrote the piece from a </a:t>
            </a:r>
            <a:r>
              <a:rPr lang="en-GB" b="1" dirty="0">
                <a:solidFill>
                  <a:srgbClr val="FF0000"/>
                </a:solidFill>
                <a:latin typeface="Comic Sans MS" pitchFamily="66" charset="0"/>
              </a:rPr>
              <a:t>woman's perspective,</a:t>
            </a:r>
            <a:r>
              <a:rPr lang="en-GB" dirty="0">
                <a:latin typeface="Comic Sans MS" pitchFamily="66" charset="0"/>
              </a:rPr>
              <a:t> which is quite rare, as most poets who write about war have been men. As the </a:t>
            </a:r>
            <a:r>
              <a:rPr lang="en-GB" b="1" dirty="0">
                <a:solidFill>
                  <a:srgbClr val="FF0000"/>
                </a:solidFill>
                <a:latin typeface="Comic Sans MS" pitchFamily="66" charset="0"/>
              </a:rPr>
              <a:t>mother</a:t>
            </a:r>
            <a:r>
              <a:rPr lang="en-GB" dirty="0">
                <a:latin typeface="Comic Sans MS" pitchFamily="66" charset="0"/>
              </a:rPr>
              <a:t> of two teenage boys, I tried to put across how I might feel if they were fighting in a war zone.’</a:t>
            </a:r>
          </a:p>
        </p:txBody>
      </p:sp>
      <p:pic>
        <p:nvPicPr>
          <p:cNvPr id="6" name="Content Placeholder 5"/>
          <p:cNvPicPr>
            <a:picLocks noGrp="1" noChangeAspect="1"/>
          </p:cNvPicPr>
          <p:nvPr>
            <p:ph sz="half" idx="2"/>
          </p:nvPr>
        </p:nvPicPr>
        <p:blipFill>
          <a:blip r:embed="rId2" cstate="print">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tretch>
            <a:fillRect/>
          </a:stretch>
        </p:blipFill>
        <p:spPr>
          <a:xfrm>
            <a:off x="4970264" y="1481138"/>
            <a:ext cx="3394471" cy="4525962"/>
          </a:xfrm>
        </p:spPr>
      </p:pic>
      <p:sp>
        <p:nvSpPr>
          <p:cNvPr id="4" name="Title 3"/>
          <p:cNvSpPr>
            <a:spLocks noGrp="1"/>
          </p:cNvSpPr>
          <p:nvPr>
            <p:ph type="title"/>
          </p:nvPr>
        </p:nvSpPr>
        <p:spPr/>
        <p:txBody>
          <a:bodyPr>
            <a:normAutofit/>
          </a:bodyPr>
          <a:lstStyle/>
          <a:p>
            <a:r>
              <a:rPr lang="en-GB" sz="3200" dirty="0" smtClean="0">
                <a:solidFill>
                  <a:schemeClr val="bg1"/>
                </a:solidFill>
                <a:latin typeface="Comic Sans MS" pitchFamily="66" charset="0"/>
              </a:rPr>
              <a:t>“Poppies” – “a multisensory explosion”</a:t>
            </a:r>
            <a:endParaRPr lang="en-GB" sz="3200" dirty="0">
              <a:solidFill>
                <a:schemeClr val="bg1"/>
              </a:solidFill>
              <a:latin typeface="Comic Sans MS" pitchFamily="66" charset="0"/>
            </a:endParaRPr>
          </a:p>
        </p:txBody>
      </p:sp>
      <p:sp>
        <p:nvSpPr>
          <p:cNvPr id="7" name="Title 3"/>
          <p:cNvSpPr txBox="1">
            <a:spLocks/>
          </p:cNvSpPr>
          <p:nvPr/>
        </p:nvSpPr>
        <p:spPr>
          <a:xfrm>
            <a:off x="467544" y="18864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smtClean="0">
                <a:solidFill>
                  <a:schemeClr val="bg1"/>
                </a:solidFill>
                <a:latin typeface="Comic Sans MS" pitchFamily="66" charset="0"/>
              </a:rPr>
              <a:t>“</a:t>
            </a:r>
            <a:r>
              <a:rPr lang="en-GB" sz="3200" dirty="0" smtClean="0">
                <a:latin typeface="Comic Sans MS" pitchFamily="66" charset="0"/>
              </a:rPr>
              <a:t>Poppies” – “a multisensory explosion”</a:t>
            </a:r>
            <a:endParaRPr lang="en-GB" sz="3200" dirty="0">
              <a:latin typeface="Comic Sans MS" pitchFamily="66" charset="0"/>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501109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cstate="print">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tretch>
            <a:fillRect/>
          </a:stretch>
        </p:blipFill>
        <p:spPr>
          <a:xfrm>
            <a:off x="395536" y="1484784"/>
            <a:ext cx="3744416" cy="4536504"/>
          </a:xfrm>
          <a:solidFill>
            <a:srgbClr val="FFFFCC"/>
          </a:solidFill>
        </p:spPr>
        <p:style>
          <a:lnRef idx="2">
            <a:schemeClr val="accent2"/>
          </a:lnRef>
          <a:fillRef idx="1">
            <a:schemeClr val="lt1"/>
          </a:fillRef>
          <a:effectRef idx="0">
            <a:schemeClr val="accent2"/>
          </a:effectRef>
          <a:fontRef idx="minor">
            <a:schemeClr val="dk1"/>
          </a:fontRef>
        </p:style>
      </p:pic>
      <p:sp>
        <p:nvSpPr>
          <p:cNvPr id="4" name="Title 3"/>
          <p:cNvSpPr>
            <a:spLocks noGrp="1"/>
          </p:cNvSpPr>
          <p:nvPr>
            <p:ph type="title"/>
          </p:nvPr>
        </p:nvSpPr>
        <p:spPr/>
        <p:txBody>
          <a:bodyPr>
            <a:normAutofit/>
          </a:bodyPr>
          <a:lstStyle/>
          <a:p>
            <a:r>
              <a:rPr lang="en-GB" sz="3200" dirty="0" smtClean="0">
                <a:latin typeface="Comic Sans MS" pitchFamily="66" charset="0"/>
              </a:rPr>
              <a:t>“Poppies” – “a multisensory explosion”</a:t>
            </a:r>
            <a:endParaRPr lang="en-GB" sz="3200" dirty="0">
              <a:latin typeface="Comic Sans MS" pitchFamily="66" charset="0"/>
            </a:endParaRPr>
          </a:p>
        </p:txBody>
      </p:sp>
      <p:sp>
        <p:nvSpPr>
          <p:cNvPr id="5" name="Content Placeholder 4"/>
          <p:cNvSpPr>
            <a:spLocks noGrp="1"/>
          </p:cNvSpPr>
          <p:nvPr>
            <p:ph sz="half" idx="2"/>
          </p:nvPr>
        </p:nvSpPr>
        <p:spPr>
          <a:solidFill>
            <a:srgbClr val="FFFFCC"/>
          </a:solidFill>
        </p:spPr>
        <p:style>
          <a:lnRef idx="2">
            <a:schemeClr val="accent2"/>
          </a:lnRef>
          <a:fillRef idx="1">
            <a:schemeClr val="lt1"/>
          </a:fillRef>
          <a:effectRef idx="0">
            <a:schemeClr val="accent2"/>
          </a:effectRef>
          <a:fontRef idx="minor">
            <a:schemeClr val="dk1"/>
          </a:fontRef>
        </p:style>
        <p:txBody>
          <a:bodyPr>
            <a:normAutofit lnSpcReduction="10000"/>
          </a:bodyPr>
          <a:lstStyle/>
          <a:p>
            <a:pPr marL="109728" indent="0">
              <a:buNone/>
            </a:pPr>
            <a:r>
              <a:rPr lang="en-GB" dirty="0">
                <a:solidFill>
                  <a:schemeClr val="tx1"/>
                </a:solidFill>
                <a:latin typeface="Comic Sans MS" pitchFamily="66" charset="0"/>
              </a:rPr>
              <a:t>Weir has acknowledged that ‘A lot of my poems are </a:t>
            </a:r>
            <a:r>
              <a:rPr lang="en-GB" b="1" dirty="0">
                <a:solidFill>
                  <a:srgbClr val="FF0000"/>
                </a:solidFill>
                <a:latin typeface="Comic Sans MS" pitchFamily="66" charset="0"/>
              </a:rPr>
              <a:t>narrative driven </a:t>
            </a:r>
            <a:r>
              <a:rPr lang="en-GB" dirty="0">
                <a:solidFill>
                  <a:schemeClr val="bg1"/>
                </a:solidFill>
                <a:latin typeface="Comic Sans MS" pitchFamily="66" charset="0"/>
              </a:rPr>
              <a:t>or </a:t>
            </a:r>
            <a:r>
              <a:rPr lang="en-GB" b="1" dirty="0">
                <a:solidFill>
                  <a:srgbClr val="FF0000"/>
                </a:solidFill>
                <a:latin typeface="Comic Sans MS" pitchFamily="66" charset="0"/>
              </a:rPr>
              <a:t>scenarios</a:t>
            </a:r>
            <a:r>
              <a:rPr lang="en-GB" dirty="0">
                <a:solidFill>
                  <a:schemeClr val="bg1"/>
                </a:solidFill>
                <a:latin typeface="Comic Sans MS" pitchFamily="66" charset="0"/>
              </a:rPr>
              <a:t>’, </a:t>
            </a:r>
            <a:r>
              <a:rPr lang="en-GB" dirty="0">
                <a:solidFill>
                  <a:schemeClr val="tx1"/>
                </a:solidFill>
                <a:latin typeface="Comic Sans MS" pitchFamily="66" charset="0"/>
              </a:rPr>
              <a:t>and in ‘Poppies’ she tells the </a:t>
            </a:r>
            <a:r>
              <a:rPr lang="en-GB" dirty="0">
                <a:solidFill>
                  <a:schemeClr val="bg1"/>
                </a:solidFill>
                <a:latin typeface="Comic Sans MS" pitchFamily="66" charset="0"/>
              </a:rPr>
              <a:t>‘</a:t>
            </a:r>
            <a:r>
              <a:rPr lang="en-GB" b="1" dirty="0">
                <a:solidFill>
                  <a:srgbClr val="FF0000"/>
                </a:solidFill>
                <a:latin typeface="Comic Sans MS" pitchFamily="66" charset="0"/>
              </a:rPr>
              <a:t>story</a:t>
            </a:r>
            <a:r>
              <a:rPr lang="en-GB" dirty="0">
                <a:solidFill>
                  <a:schemeClr val="bg1"/>
                </a:solidFill>
                <a:latin typeface="Comic Sans MS" pitchFamily="66" charset="0"/>
              </a:rPr>
              <a:t>’ </a:t>
            </a:r>
            <a:r>
              <a:rPr lang="en-GB" dirty="0">
                <a:solidFill>
                  <a:schemeClr val="tx1"/>
                </a:solidFill>
                <a:latin typeface="Comic Sans MS" pitchFamily="66" charset="0"/>
              </a:rPr>
              <a:t>of a mother’s experience of </a:t>
            </a:r>
            <a:r>
              <a:rPr lang="en-GB" b="1" dirty="0">
                <a:solidFill>
                  <a:srgbClr val="FF0000"/>
                </a:solidFill>
                <a:latin typeface="Comic Sans MS" pitchFamily="66" charset="0"/>
              </a:rPr>
              <a:t>pain </a:t>
            </a:r>
            <a:r>
              <a:rPr lang="en-GB" dirty="0">
                <a:solidFill>
                  <a:schemeClr val="tx1"/>
                </a:solidFill>
                <a:latin typeface="Comic Sans MS" pitchFamily="66" charset="0"/>
              </a:rPr>
              <a:t>and </a:t>
            </a:r>
            <a:r>
              <a:rPr lang="en-GB" b="1" dirty="0">
                <a:solidFill>
                  <a:srgbClr val="FF0000"/>
                </a:solidFill>
                <a:latin typeface="Comic Sans MS" pitchFamily="66" charset="0"/>
              </a:rPr>
              <a:t>loss</a:t>
            </a:r>
            <a:r>
              <a:rPr lang="en-GB" dirty="0">
                <a:solidFill>
                  <a:schemeClr val="bg1"/>
                </a:solidFill>
                <a:latin typeface="Comic Sans MS" pitchFamily="66" charset="0"/>
              </a:rPr>
              <a:t> </a:t>
            </a:r>
            <a:r>
              <a:rPr lang="en-GB" dirty="0">
                <a:solidFill>
                  <a:schemeClr val="tx1"/>
                </a:solidFill>
                <a:latin typeface="Comic Sans MS" pitchFamily="66" charset="0"/>
              </a:rPr>
              <a:t>as her son leaves home to go to war. </a:t>
            </a: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776562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200" dirty="0" smtClean="0">
                <a:solidFill>
                  <a:schemeClr val="bg1"/>
                </a:solidFill>
                <a:latin typeface="Comic Sans MS" pitchFamily="66" charset="0"/>
              </a:rPr>
              <a:t>“</a:t>
            </a:r>
            <a:r>
              <a:rPr lang="en-GB" sz="3200" dirty="0" smtClean="0">
                <a:latin typeface="Comic Sans MS" pitchFamily="66" charset="0"/>
              </a:rPr>
              <a:t>Poppies” – “a multisensory explosion”</a:t>
            </a:r>
            <a:endParaRPr lang="en-GB" sz="3200" dirty="0">
              <a:latin typeface="Comic Sans MS" pitchFamily="66" charset="0"/>
            </a:endParaRPr>
          </a:p>
        </p:txBody>
      </p:sp>
      <p:pic>
        <p:nvPicPr>
          <p:cNvPr id="8" name="Content Placeholder 7"/>
          <p:cNvPicPr>
            <a:picLocks noGrp="1" noChangeAspect="1"/>
          </p:cNvPicPr>
          <p:nvPr>
            <p:ph sz="half" idx="1"/>
          </p:nvPr>
        </p:nvPicPr>
        <p:blipFill>
          <a:blip r:embed="rId2" cstate="print">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tretch>
            <a:fillRect/>
          </a:stretch>
        </p:blipFill>
        <p:spPr>
          <a:xfrm>
            <a:off x="683568" y="1556792"/>
            <a:ext cx="1872208" cy="1944216"/>
          </a:xfrm>
        </p:spPr>
      </p:pic>
      <p:pic>
        <p:nvPicPr>
          <p:cNvPr id="9" name="Content Placeholder 8"/>
          <p:cNvPicPr>
            <a:picLocks noGrp="1" noChangeAspect="1"/>
          </p:cNvPicPr>
          <p:nvPr>
            <p:ph sz="half" idx="2"/>
          </p:nvPr>
        </p:nvPicPr>
        <p:blipFill>
          <a:blip r:embed="rId3" cstate="print">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tretch>
            <a:fillRect/>
          </a:stretch>
        </p:blipFill>
        <p:spPr>
          <a:xfrm>
            <a:off x="539552" y="4005064"/>
            <a:ext cx="2160240" cy="1956048"/>
          </a:xfrm>
        </p:spPr>
      </p:pic>
      <p:sp>
        <p:nvSpPr>
          <p:cNvPr id="10" name="TextBox 9"/>
          <p:cNvSpPr txBox="1"/>
          <p:nvPr/>
        </p:nvSpPr>
        <p:spPr>
          <a:xfrm>
            <a:off x="2771800" y="2167001"/>
            <a:ext cx="1903085" cy="461665"/>
          </a:xfrm>
          <a:prstGeom prst="borderCallout2">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sz="2400" dirty="0" smtClean="0">
                <a:solidFill>
                  <a:schemeClr val="tx1"/>
                </a:solidFill>
                <a:latin typeface="Comic Sans MS" pitchFamily="66" charset="0"/>
              </a:rPr>
              <a:t>Susan Owen</a:t>
            </a:r>
            <a:endParaRPr lang="en-GB" sz="2400" dirty="0">
              <a:solidFill>
                <a:schemeClr val="tx1"/>
              </a:solidFill>
              <a:latin typeface="Comic Sans MS" pitchFamily="66" charset="0"/>
            </a:endParaRPr>
          </a:p>
        </p:txBody>
      </p:sp>
      <p:sp>
        <p:nvSpPr>
          <p:cNvPr id="11" name="TextBox 10"/>
          <p:cNvSpPr txBox="1"/>
          <p:nvPr/>
        </p:nvSpPr>
        <p:spPr>
          <a:xfrm>
            <a:off x="2915816" y="4581128"/>
            <a:ext cx="1871025" cy="400110"/>
          </a:xfrm>
          <a:prstGeom prst="borderCallout2">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sz="2000" dirty="0" smtClean="0">
                <a:solidFill>
                  <a:schemeClr val="tx1"/>
                </a:solidFill>
                <a:latin typeface="Comic Sans MS" pitchFamily="66" charset="0"/>
              </a:rPr>
              <a:t>Wilfred Owen</a:t>
            </a:r>
            <a:endParaRPr lang="en-GB" sz="2000" dirty="0">
              <a:solidFill>
                <a:schemeClr val="tx1"/>
              </a:solidFill>
              <a:latin typeface="Comic Sans MS" pitchFamily="66" charset="0"/>
            </a:endParaRPr>
          </a:p>
        </p:txBody>
      </p:sp>
      <p:sp>
        <p:nvSpPr>
          <p:cNvPr id="12" name="TextBox 11"/>
          <p:cNvSpPr txBox="1"/>
          <p:nvPr/>
        </p:nvSpPr>
        <p:spPr>
          <a:xfrm>
            <a:off x="5004048" y="1340768"/>
            <a:ext cx="3816424" cy="4893647"/>
          </a:xfrm>
          <a:prstGeom prst="rect">
            <a:avLst/>
          </a:prstGeom>
          <a:solidFill>
            <a:srgbClr val="FFFFCC"/>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600" dirty="0" smtClean="0">
                <a:solidFill>
                  <a:schemeClr val="bg1"/>
                </a:solidFill>
                <a:latin typeface="Comic Sans MS" pitchFamily="66" charset="0"/>
              </a:rPr>
              <a:t>‘</a:t>
            </a:r>
            <a:r>
              <a:rPr lang="en-GB" sz="2600" dirty="0" smtClean="0">
                <a:solidFill>
                  <a:schemeClr val="tx1"/>
                </a:solidFill>
                <a:latin typeface="Comic Sans MS" pitchFamily="66" charset="0"/>
              </a:rPr>
              <a:t>I was thinking of </a:t>
            </a:r>
            <a:r>
              <a:rPr lang="en-GB" sz="2600" dirty="0" smtClean="0">
                <a:solidFill>
                  <a:srgbClr val="FF0000"/>
                </a:solidFill>
                <a:latin typeface="Comic Sans MS" pitchFamily="66" charset="0"/>
              </a:rPr>
              <a:t>Susan Owen </a:t>
            </a:r>
            <a:r>
              <a:rPr lang="en-GB" sz="2600" dirty="0" smtClean="0">
                <a:solidFill>
                  <a:schemeClr val="bg1"/>
                </a:solidFill>
                <a:latin typeface="Comic Sans MS" pitchFamily="66" charset="0"/>
              </a:rPr>
              <a:t>[</a:t>
            </a:r>
            <a:r>
              <a:rPr lang="en-GB" sz="2600" dirty="0" smtClean="0">
                <a:solidFill>
                  <a:schemeClr val="tx1"/>
                </a:solidFill>
                <a:latin typeface="Comic Sans MS" pitchFamily="66" charset="0"/>
              </a:rPr>
              <a:t>mother of World war One soldier ad poet, Wilfred]… and families of soldiers killed in any war when I wrote this poem. This poem attempts on one level to address </a:t>
            </a:r>
            <a:r>
              <a:rPr lang="en-GB" sz="2600" dirty="0" smtClean="0">
                <a:solidFill>
                  <a:srgbClr val="FF0000"/>
                </a:solidFill>
                <a:latin typeface="Comic Sans MS" pitchFamily="66" charset="0"/>
              </a:rPr>
              <a:t>female experience </a:t>
            </a:r>
            <a:r>
              <a:rPr lang="en-GB" sz="2600" dirty="0" smtClean="0">
                <a:solidFill>
                  <a:schemeClr val="tx1"/>
                </a:solidFill>
                <a:latin typeface="Comic Sans MS" pitchFamily="66" charset="0"/>
              </a:rPr>
              <a:t>and is consciously a </a:t>
            </a:r>
            <a:r>
              <a:rPr lang="en-GB" sz="2600" dirty="0" smtClean="0">
                <a:solidFill>
                  <a:srgbClr val="FF0000"/>
                </a:solidFill>
                <a:latin typeface="Comic Sans MS" pitchFamily="66" charset="0"/>
              </a:rPr>
              <a:t>political act.’ </a:t>
            </a:r>
            <a:endParaRPr lang="en-GB" sz="2600" dirty="0">
              <a:solidFill>
                <a:srgbClr val="FF0000"/>
              </a:solidFill>
              <a:latin typeface="Comic Sans MS" pitchFamily="66" charset="0"/>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0998968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GB" dirty="0" smtClean="0">
                <a:latin typeface="Comic Sans MS" pitchFamily="66" charset="0"/>
              </a:rPr>
              <a:t>Content and Meaning </a:t>
            </a:r>
            <a:endParaRPr lang="en-GB" dirty="0">
              <a:latin typeface="Comic Sans MS" pitchFamily="66" charset="0"/>
            </a:endParaRPr>
          </a:p>
        </p:txBody>
      </p:sp>
      <p:sp>
        <p:nvSpPr>
          <p:cNvPr id="6" name="Content Placeholder 5"/>
          <p:cNvSpPr>
            <a:spLocks noGrp="1"/>
          </p:cNvSpPr>
          <p:nvPr>
            <p:ph idx="1"/>
          </p:nvPr>
        </p:nvSpPr>
        <p:spPr>
          <a:xfrm>
            <a:off x="467544" y="1628800"/>
            <a:ext cx="5256584" cy="4525963"/>
          </a:xfrm>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en-GB" b="1" dirty="0" smtClean="0">
                <a:latin typeface="Comic Sans MS" pitchFamily="66" charset="0"/>
              </a:rPr>
              <a:t>Objective</a:t>
            </a:r>
            <a:r>
              <a:rPr lang="en-GB" dirty="0" smtClean="0">
                <a:latin typeface="Comic Sans MS" pitchFamily="66" charset="0"/>
              </a:rPr>
              <a:t>: To understand the content and meaning of the poem by looking closely at the words and imagery</a:t>
            </a:r>
          </a:p>
          <a:p>
            <a:pPr marL="0" indent="0">
              <a:buNone/>
            </a:pPr>
            <a:r>
              <a:rPr lang="en-GB" dirty="0" smtClean="0">
                <a:latin typeface="Comic Sans MS" pitchFamily="66" charset="0"/>
              </a:rPr>
              <a:t> </a:t>
            </a:r>
          </a:p>
          <a:p>
            <a:r>
              <a:rPr lang="en-GB" i="1" dirty="0">
                <a:latin typeface="Comic Sans MS" pitchFamily="66" charset="0"/>
              </a:rPr>
              <a:t>AO1 – Respond to texts critically and imaginatively</a:t>
            </a:r>
          </a:p>
          <a:p>
            <a:pPr marL="0" indent="0">
              <a:buNone/>
            </a:pPr>
            <a:endParaRPr lang="en-GB" dirty="0"/>
          </a:p>
        </p:txBody>
      </p:sp>
      <p:pic>
        <p:nvPicPr>
          <p:cNvPr id="4" name="Picture 2" descr="http://quichemoraine.com/wp-content/uploads/2009/05/poppy.jpg"/>
          <p:cNvPicPr>
            <a:picLocks noChangeAspect="1" noChangeArrowheads="1"/>
          </p:cNvPicPr>
          <p:nvPr/>
        </p:nvPicPr>
        <p:blipFill>
          <a:blip r:embed="rId2" cstate="print">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rcRect/>
          <a:stretch>
            <a:fillRect/>
          </a:stretch>
        </p:blipFill>
        <p:spPr bwMode="auto">
          <a:xfrm>
            <a:off x="5940152" y="2492896"/>
            <a:ext cx="2875818" cy="3240360"/>
          </a:xfrm>
          <a:prstGeom prst="rect">
            <a:avLst/>
          </a:prstGeom>
          <a:noFill/>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Lst>
        </p:spPr>
      </p:pic>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134893735"/>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422582" y="260648"/>
            <a:ext cx="8435280" cy="1143000"/>
          </a:xfrm>
        </p:spPr>
        <p:style>
          <a:lnRef idx="1">
            <a:schemeClr val="accent4"/>
          </a:lnRef>
          <a:fillRef idx="2">
            <a:schemeClr val="accent4"/>
          </a:fillRef>
          <a:effectRef idx="1">
            <a:schemeClr val="accent4"/>
          </a:effectRef>
          <a:fontRef idx="minor">
            <a:schemeClr val="dk1"/>
          </a:fontRef>
        </p:style>
        <p:txBody>
          <a:bodyPr>
            <a:normAutofit/>
          </a:bodyPr>
          <a:lstStyle/>
          <a:p>
            <a:r>
              <a:rPr lang="en-GB" sz="3500" dirty="0" smtClean="0">
                <a:latin typeface="Comic Sans MS" pitchFamily="66" charset="0"/>
              </a:rPr>
              <a:t>Starter: Look at the images below …</a:t>
            </a:r>
            <a:endParaRPr lang="en-GB" sz="3500" dirty="0">
              <a:latin typeface="Comic Sans MS" pitchFamily="66" charset="0"/>
            </a:endParaRPr>
          </a:p>
        </p:txBody>
      </p:sp>
      <p:pic>
        <p:nvPicPr>
          <p:cNvPr id="1026" name="Picture 2"/>
          <p:cNvPicPr>
            <a:picLocks noChangeAspect="1" noChangeArrowheads="1"/>
          </p:cNvPicPr>
          <p:nvPr/>
        </p:nvPicPr>
        <p:blipFill>
          <a:blip r:embed="rId2" cstate="print">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rcRect/>
          <a:stretch>
            <a:fillRect/>
          </a:stretch>
        </p:blipFill>
        <p:spPr bwMode="auto">
          <a:xfrm>
            <a:off x="412015" y="1709191"/>
            <a:ext cx="2457450" cy="1571625"/>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rcRect/>
          <a:stretch>
            <a:fillRect/>
          </a:stretch>
        </p:blipFill>
        <p:spPr bwMode="auto">
          <a:xfrm>
            <a:off x="3573896" y="1547266"/>
            <a:ext cx="2333625" cy="1552575"/>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rcRect/>
          <a:stretch>
            <a:fillRect/>
          </a:stretch>
        </p:blipFill>
        <p:spPr bwMode="auto">
          <a:xfrm>
            <a:off x="6516216" y="1556792"/>
            <a:ext cx="2343150" cy="1533525"/>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rcRect/>
          <a:stretch>
            <a:fillRect/>
          </a:stretch>
        </p:blipFill>
        <p:spPr bwMode="auto">
          <a:xfrm>
            <a:off x="438398" y="3717032"/>
            <a:ext cx="2371725" cy="1524000"/>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rcRect/>
          <a:stretch>
            <a:fillRect/>
          </a:stretch>
        </p:blipFill>
        <p:spPr bwMode="auto">
          <a:xfrm>
            <a:off x="3605228" y="3726557"/>
            <a:ext cx="2362200" cy="1514475"/>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cstate="print">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rcRect/>
          <a:stretch>
            <a:fillRect/>
          </a:stretch>
        </p:blipFill>
        <p:spPr bwMode="auto">
          <a:xfrm>
            <a:off x="6660232" y="3726557"/>
            <a:ext cx="2324100" cy="1524000"/>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effectLst>
                  <a:outerShdw dist="35921" dir="2700000" algn="ctr" rotWithShape="0">
                    <a:schemeClr val="bg2"/>
                  </a:outerShdw>
                </a:effectLst>
              </a14:hiddenEffects>
            </a:ext>
          </a:extLst>
        </p:spPr>
      </p:pic>
      <p:sp>
        <p:nvSpPr>
          <p:cNvPr id="6" name="TextBox 5"/>
          <p:cNvSpPr txBox="1"/>
          <p:nvPr/>
        </p:nvSpPr>
        <p:spPr>
          <a:xfrm>
            <a:off x="611560" y="5651137"/>
            <a:ext cx="7920880" cy="553998"/>
          </a:xfrm>
          <a:prstGeom prst="rect">
            <a:avLst/>
          </a:prstGeom>
          <a:noFill/>
        </p:spPr>
        <p:txBody>
          <a:bodyPr wrap="square" rtlCol="0">
            <a:spAutoFit/>
          </a:bodyPr>
          <a:lstStyle/>
          <a:p>
            <a:pPr algn="ctr"/>
            <a:r>
              <a:rPr lang="en-GB" sz="3000" dirty="0" smtClean="0">
                <a:latin typeface="Comic Sans MS" pitchFamily="66" charset="0"/>
              </a:rPr>
              <a:t>Can you find the quotation they refer to? </a:t>
            </a:r>
            <a:endParaRPr lang="en-GB" sz="3000" dirty="0">
              <a:latin typeface="Comic Sans MS" pitchFamily="66" charset="0"/>
            </a:endParaRPr>
          </a:p>
        </p:txBody>
      </p:sp>
      <p:sp>
        <p:nvSpPr>
          <p:cNvPr id="7" name="Rectangle 6"/>
          <p:cNvSpPr/>
          <p:nvPr/>
        </p:nvSpPr>
        <p:spPr>
          <a:xfrm>
            <a:off x="152629" y="1880939"/>
            <a:ext cx="535724" cy="923330"/>
          </a:xfrm>
          <a:prstGeom prst="rect">
            <a:avLst/>
          </a:prstGeom>
          <a:noFill/>
        </p:spPr>
        <p:txBody>
          <a:bodyPr wrap="none" lIns="91440" tIns="45720" rIns="91440" bIns="45720">
            <a:spAutoFit/>
          </a:bodyPr>
          <a:lstStyle/>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1</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4" name="Rectangle 13"/>
          <p:cNvSpPr/>
          <p:nvPr/>
        </p:nvSpPr>
        <p:spPr>
          <a:xfrm>
            <a:off x="2869465" y="1871414"/>
            <a:ext cx="535724" cy="923330"/>
          </a:xfrm>
          <a:prstGeom prst="rect">
            <a:avLst/>
          </a:prstGeom>
          <a:noFill/>
        </p:spPr>
        <p:txBody>
          <a:bodyPr wrap="none" lIns="91440" tIns="45720" rIns="91440" bIns="45720">
            <a:spAutoFit/>
          </a:bodyPr>
          <a:lstStyle/>
          <a:p>
            <a:pPr algn="ct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2</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5" name="Rectangle 14"/>
          <p:cNvSpPr/>
          <p:nvPr/>
        </p:nvSpPr>
        <p:spPr>
          <a:xfrm>
            <a:off x="6007732" y="1880939"/>
            <a:ext cx="535724" cy="923330"/>
          </a:xfrm>
          <a:prstGeom prst="rect">
            <a:avLst/>
          </a:prstGeom>
          <a:noFill/>
        </p:spPr>
        <p:txBody>
          <a:bodyPr wrap="none" lIns="91440" tIns="45720" rIns="91440" bIns="45720">
            <a:spAutoFit/>
          </a:bodyPr>
          <a:lstStyle/>
          <a:p>
            <a:pPr algn="ct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3</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6" name="Rectangle 15"/>
          <p:cNvSpPr/>
          <p:nvPr/>
        </p:nvSpPr>
        <p:spPr>
          <a:xfrm>
            <a:off x="0" y="4149080"/>
            <a:ext cx="535724" cy="923330"/>
          </a:xfrm>
          <a:prstGeom prst="rect">
            <a:avLst/>
          </a:prstGeom>
          <a:noFill/>
        </p:spPr>
        <p:txBody>
          <a:bodyPr wrap="none" lIns="91440" tIns="45720" rIns="91440" bIns="45720">
            <a:spAutoFit/>
          </a:bodyPr>
          <a:lstStyle/>
          <a:p>
            <a:pPr algn="ct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4</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7" name="Rectangle 16"/>
          <p:cNvSpPr/>
          <p:nvPr/>
        </p:nvSpPr>
        <p:spPr>
          <a:xfrm>
            <a:off x="3069504" y="4149080"/>
            <a:ext cx="535724" cy="923330"/>
          </a:xfrm>
          <a:prstGeom prst="rect">
            <a:avLst/>
          </a:prstGeom>
          <a:noFill/>
        </p:spPr>
        <p:txBody>
          <a:bodyPr wrap="none" lIns="91440" tIns="45720" rIns="91440" bIns="45720">
            <a:spAutoFit/>
          </a:bodyPr>
          <a:lstStyle/>
          <a:p>
            <a:pPr algn="ct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5</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8" name="Rectangle 17"/>
          <p:cNvSpPr/>
          <p:nvPr/>
        </p:nvSpPr>
        <p:spPr>
          <a:xfrm>
            <a:off x="6124508" y="4026892"/>
            <a:ext cx="535724" cy="923330"/>
          </a:xfrm>
          <a:prstGeom prst="rect">
            <a:avLst/>
          </a:prstGeom>
          <a:noFill/>
        </p:spPr>
        <p:txBody>
          <a:bodyPr wrap="none" lIns="91440" tIns="45720" rIns="91440" bIns="45720">
            <a:spAutoFit/>
          </a:bodyPr>
          <a:lstStyle/>
          <a:p>
            <a:pPr algn="ct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6</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301481541"/>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ounded Rectangle 2"/>
          <p:cNvSpPr/>
          <p:nvPr/>
        </p:nvSpPr>
        <p:spPr>
          <a:xfrm>
            <a:off x="6769414" y="980728"/>
            <a:ext cx="2195074" cy="482453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500" b="1" dirty="0" smtClean="0">
                <a:latin typeface="Comic Sans MS" pitchFamily="66" charset="0"/>
              </a:rPr>
              <a:t>Question:</a:t>
            </a:r>
          </a:p>
          <a:p>
            <a:pPr algn="ctr"/>
            <a:r>
              <a:rPr lang="en-GB" sz="2500" dirty="0" smtClean="0">
                <a:latin typeface="Comic Sans MS" pitchFamily="66" charset="0"/>
              </a:rPr>
              <a:t>How does the poet make use of gender stereotypes in the poem? </a:t>
            </a:r>
          </a:p>
          <a:p>
            <a:pPr algn="ctr"/>
            <a:r>
              <a:rPr lang="en-GB" sz="2500" dirty="0" smtClean="0">
                <a:latin typeface="Comic Sans MS" pitchFamily="66" charset="0"/>
              </a:rPr>
              <a:t>(use the text to back up your ideas)</a:t>
            </a:r>
            <a:endParaRPr lang="en-GB" sz="2500" dirty="0">
              <a:latin typeface="Comic Sans MS" pitchFamily="66" charset="0"/>
            </a:endParaRPr>
          </a:p>
        </p:txBody>
      </p:sp>
      <p:pic>
        <p:nvPicPr>
          <p:cNvPr id="2050" name="Picture 2"/>
          <p:cNvPicPr>
            <a:picLocks noChangeAspect="1" noChangeArrowheads="1"/>
          </p:cNvPicPr>
          <p:nvPr/>
        </p:nvPicPr>
        <p:blipFill>
          <a:blip r:embed="rId2" cstate="print">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rcRect/>
          <a:stretch>
            <a:fillRect/>
          </a:stretch>
        </p:blipFill>
        <p:spPr bwMode="auto">
          <a:xfrm>
            <a:off x="323528" y="476672"/>
            <a:ext cx="6264696" cy="3969177"/>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rcRect/>
          <a:stretch>
            <a:fillRect/>
          </a:stretch>
        </p:blipFill>
        <p:spPr bwMode="auto">
          <a:xfrm>
            <a:off x="323528" y="4563423"/>
            <a:ext cx="6236172" cy="1424727"/>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788828257"/>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rcRect/>
          <a:stretch>
            <a:fillRect/>
          </a:stretch>
        </p:blipFill>
        <p:spPr bwMode="auto">
          <a:xfrm>
            <a:off x="74046" y="548680"/>
            <a:ext cx="9038889" cy="5760640"/>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596187594"/>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b="1" dirty="0" smtClean="0">
                <a:latin typeface="Comic Sans MS" pitchFamily="66" charset="0"/>
              </a:rPr>
              <a:t>Task</a:t>
            </a:r>
            <a:r>
              <a:rPr lang="en-GB" sz="2800" dirty="0" smtClean="0">
                <a:latin typeface="Comic Sans MS" pitchFamily="66" charset="0"/>
              </a:rPr>
              <a:t>: Select some of the images below and use them to write your own piece of creative writing.</a:t>
            </a:r>
            <a:endParaRPr lang="en-GB" sz="2800" dirty="0">
              <a:latin typeface="Comic Sans MS" pitchFamily="66" charset="0"/>
            </a:endParaRPr>
          </a:p>
        </p:txBody>
      </p:sp>
      <p:pic>
        <p:nvPicPr>
          <p:cNvPr id="5122" name="Picture 2"/>
          <p:cNvPicPr>
            <a:picLocks noChangeAspect="1" noChangeArrowheads="1"/>
          </p:cNvPicPr>
          <p:nvPr/>
        </p:nvPicPr>
        <p:blipFill>
          <a:blip r:embed="rId2" cstate="print">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rcRect/>
          <a:stretch>
            <a:fillRect/>
          </a:stretch>
        </p:blipFill>
        <p:spPr bwMode="auto">
          <a:xfrm>
            <a:off x="611560" y="1412773"/>
            <a:ext cx="7848872" cy="5300273"/>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854262491"/>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88640"/>
            <a:ext cx="8229600" cy="1143000"/>
          </a:xfrm>
        </p:spPr>
        <p:txBody>
          <a:bodyPr>
            <a:normAutofit fontScale="90000"/>
          </a:bodyPr>
          <a:lstStyle/>
          <a:p>
            <a:r>
              <a:rPr lang="en-GB" sz="1800" i="1" u="sng" dirty="0" smtClean="0">
                <a:latin typeface="Comic Sans MS" pitchFamily="66" charset="0"/>
              </a:rPr>
              <a:t>Task</a:t>
            </a:r>
            <a:r>
              <a:rPr lang="en-GB" sz="1800" b="0" i="1" u="sng" dirty="0" smtClean="0">
                <a:solidFill>
                  <a:schemeClr val="tx1"/>
                </a:solidFill>
                <a:latin typeface="Comic Sans MS" pitchFamily="66" charset="0"/>
              </a:rPr>
              <a:t> </a:t>
            </a:r>
            <a:r>
              <a:rPr lang="en-GB" sz="2000" dirty="0" smtClean="0">
                <a:solidFill>
                  <a:schemeClr val="tx1"/>
                </a:solidFill>
                <a:latin typeface="Comic Sans MS" pitchFamily="66" charset="0"/>
              </a:rPr>
              <a:t>:  With a partner, </a:t>
            </a:r>
            <a:r>
              <a:rPr lang="en-GB" sz="2000" dirty="0" smtClean="0">
                <a:solidFill>
                  <a:srgbClr val="FF0000"/>
                </a:solidFill>
                <a:latin typeface="Comic Sans MS" pitchFamily="66" charset="0"/>
              </a:rPr>
              <a:t>find out </a:t>
            </a:r>
            <a:r>
              <a:rPr lang="en-GB" sz="2000" dirty="0" smtClean="0">
                <a:solidFill>
                  <a:schemeClr val="tx1"/>
                </a:solidFill>
                <a:latin typeface="Comic Sans MS" pitchFamily="66" charset="0"/>
              </a:rPr>
              <a:t>what the following words mean (use dictionaries or try breaking them down and discuss what you think that they might mean) and write down their definitions.  You have FIFTEEN minutes.</a:t>
            </a:r>
            <a:endParaRPr lang="en-GB" sz="2000" dirty="0"/>
          </a:p>
        </p:txBody>
      </p:sp>
      <p:graphicFrame>
        <p:nvGraphicFramePr>
          <p:cNvPr id="6" name="Content Placeholder 5"/>
          <p:cNvGraphicFramePr>
            <a:graphicFrameLocks noGrp="1"/>
          </p:cNvGraphicFramePr>
          <p:nvPr>
            <p:ph idx="1"/>
            <p:extLst>
              <p:ext uri="{D42A27DB-BD31-4B8C-83A1-F6EECF244321}">
                <p14:mod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959012440"/>
              </p:ext>
            </p:extLst>
          </p:nvPr>
        </p:nvGraphicFramePr>
        <p:xfrm>
          <a:off x="372681" y="1340768"/>
          <a:ext cx="8396472" cy="4320480"/>
        </p:xfrm>
        <a:graphic>
          <a:graphicData uri="http://schemas.openxmlformats.org/drawingml/2006/table">
            <a:tbl>
              <a:tblPr firstRow="1" bandRow="1">
                <a:tableStyleId>{5940675A-B579-460E-94D1-54222C63F5DA}</a:tableStyleId>
              </a:tblPr>
              <a:tblGrid>
                <a:gridCol w="2798824"/>
                <a:gridCol w="2798824"/>
                <a:gridCol w="2798824"/>
              </a:tblGrid>
              <a:tr h="1440160">
                <a:tc>
                  <a:txBody>
                    <a:bodyPr/>
                    <a:lstStyle/>
                    <a:p>
                      <a:pPr algn="ctr"/>
                      <a:endParaRPr lang="en-GB" sz="2800" dirty="0" smtClean="0">
                        <a:latin typeface="Comic Sans MS" pitchFamily="66" charset="0"/>
                      </a:endParaRPr>
                    </a:p>
                    <a:p>
                      <a:pPr algn="ctr"/>
                      <a:r>
                        <a:rPr lang="en-GB" sz="2800" dirty="0" smtClean="0">
                          <a:latin typeface="Comic Sans MS" pitchFamily="66" charset="0"/>
                        </a:rPr>
                        <a:t>armistice</a:t>
                      </a:r>
                      <a:endParaRPr lang="en-GB" sz="2800" dirty="0">
                        <a:latin typeface="Comic Sans MS" pitchFamily="66"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endParaRPr lang="en-GB" sz="2800" dirty="0" smtClean="0">
                        <a:latin typeface="Comic Sans MS" pitchFamily="66" charset="0"/>
                      </a:endParaRPr>
                    </a:p>
                    <a:p>
                      <a:pPr algn="ctr"/>
                      <a:r>
                        <a:rPr lang="en-GB" sz="2800" dirty="0" smtClean="0">
                          <a:latin typeface="Comic Sans MS" pitchFamily="66" charset="0"/>
                        </a:rPr>
                        <a:t>lapel</a:t>
                      </a:r>
                      <a:endParaRPr lang="en-GB" sz="2800" dirty="0">
                        <a:latin typeface="Comic Sans MS" pitchFamily="66" charset="0"/>
                      </a:endParaRPr>
                    </a:p>
                  </a:txBody>
                  <a:tcPr>
                    <a:lnL w="3175" cap="flat" cmpd="sng" algn="ctr">
                      <a:solidFill>
                        <a:schemeClr val="tx1"/>
                      </a:solidFill>
                      <a:prstDash val="solid"/>
                      <a:round/>
                      <a:headEnd type="none" w="med" len="med"/>
                      <a:tailEnd type="none" w="med" len="med"/>
                    </a:lnL>
                  </a:tcPr>
                </a:tc>
                <a:tc>
                  <a:txBody>
                    <a:bodyPr/>
                    <a:lstStyle/>
                    <a:p>
                      <a:pPr algn="ctr"/>
                      <a:endParaRPr lang="en-GB" sz="2800" dirty="0" smtClean="0">
                        <a:latin typeface="Comic Sans MS" pitchFamily="66" charset="0"/>
                      </a:endParaRPr>
                    </a:p>
                    <a:p>
                      <a:pPr algn="ctr"/>
                      <a:r>
                        <a:rPr lang="en-GB" sz="2800" dirty="0" smtClean="0">
                          <a:latin typeface="Comic Sans MS" pitchFamily="66" charset="0"/>
                        </a:rPr>
                        <a:t>spasms</a:t>
                      </a:r>
                    </a:p>
                    <a:p>
                      <a:pPr algn="ctr"/>
                      <a:endParaRPr lang="en-GB" sz="2800" dirty="0">
                        <a:latin typeface="Comic Sans MS" pitchFamily="66" charset="0"/>
                      </a:endParaRPr>
                    </a:p>
                  </a:txBody>
                  <a:tcPr/>
                </a:tc>
              </a:tr>
              <a:tr h="1440160">
                <a:tc>
                  <a:txBody>
                    <a:bodyPr/>
                    <a:lstStyle/>
                    <a:p>
                      <a:pPr algn="ctr"/>
                      <a:endParaRPr lang="en-GB" sz="2800" dirty="0" smtClean="0">
                        <a:latin typeface="Comic Sans MS" pitchFamily="66" charset="0"/>
                      </a:endParaRPr>
                    </a:p>
                    <a:p>
                      <a:pPr algn="ctr"/>
                      <a:r>
                        <a:rPr lang="en-GB" sz="2800" dirty="0" smtClean="0">
                          <a:latin typeface="Comic Sans MS" pitchFamily="66" charset="0"/>
                        </a:rPr>
                        <a:t>blockade</a:t>
                      </a:r>
                      <a:endParaRPr lang="en-GB" sz="2800" dirty="0">
                        <a:latin typeface="Comic Sans MS" pitchFamily="66" charset="0"/>
                      </a:endParaRPr>
                    </a:p>
                  </a:txBody>
                  <a:tcPr>
                    <a:lnT w="3175" cap="flat" cmpd="sng" algn="ctr">
                      <a:solidFill>
                        <a:schemeClr val="tx1"/>
                      </a:solidFill>
                      <a:prstDash val="solid"/>
                      <a:round/>
                      <a:headEnd type="none" w="med" len="med"/>
                      <a:tailEnd type="none" w="med" len="med"/>
                    </a:lnT>
                  </a:tcPr>
                </a:tc>
                <a:tc>
                  <a:txBody>
                    <a:bodyPr/>
                    <a:lstStyle/>
                    <a:p>
                      <a:pPr algn="ctr"/>
                      <a:endParaRPr lang="en-GB" sz="2800" dirty="0" smtClean="0">
                        <a:latin typeface="Comic Sans MS" pitchFamily="66" charset="0"/>
                      </a:endParaRPr>
                    </a:p>
                    <a:p>
                      <a:pPr algn="ctr"/>
                      <a:r>
                        <a:rPr lang="en-GB" sz="2800" dirty="0" smtClean="0">
                          <a:latin typeface="Comic Sans MS" pitchFamily="66" charset="0"/>
                        </a:rPr>
                        <a:t>steeled</a:t>
                      </a:r>
                      <a:endParaRPr lang="en-GB" sz="2800" dirty="0">
                        <a:latin typeface="Comic Sans MS" pitchFamily="66" charset="0"/>
                      </a:endParaRPr>
                    </a:p>
                  </a:txBody>
                  <a:tcPr/>
                </a:tc>
                <a:tc>
                  <a:txBody>
                    <a:bodyPr/>
                    <a:lstStyle/>
                    <a:p>
                      <a:pPr algn="ctr"/>
                      <a:endParaRPr lang="en-GB" sz="2800" dirty="0" smtClean="0">
                        <a:latin typeface="Comic Sans MS" pitchFamily="66" charset="0"/>
                      </a:endParaRPr>
                    </a:p>
                    <a:p>
                      <a:pPr algn="ctr"/>
                      <a:r>
                        <a:rPr lang="en-GB" sz="2800" dirty="0" smtClean="0">
                          <a:latin typeface="Comic Sans MS" pitchFamily="66" charset="0"/>
                        </a:rPr>
                        <a:t>intoxicated</a:t>
                      </a:r>
                    </a:p>
                    <a:p>
                      <a:pPr algn="ctr"/>
                      <a:endParaRPr lang="en-GB" sz="2800" dirty="0">
                        <a:latin typeface="Comic Sans MS" pitchFamily="66" charset="0"/>
                      </a:endParaRPr>
                    </a:p>
                  </a:txBody>
                  <a:tcPr/>
                </a:tc>
              </a:tr>
              <a:tr h="1440160">
                <a:tc>
                  <a:txBody>
                    <a:bodyPr/>
                    <a:lstStyle/>
                    <a:p>
                      <a:pPr algn="ctr"/>
                      <a:endParaRPr lang="en-GB" sz="2800" dirty="0" smtClean="0">
                        <a:latin typeface="Comic Sans MS" pitchFamily="66" charset="0"/>
                      </a:endParaRPr>
                    </a:p>
                    <a:p>
                      <a:pPr algn="ctr"/>
                      <a:r>
                        <a:rPr lang="en-GB" sz="2800" dirty="0" smtClean="0">
                          <a:latin typeface="Comic Sans MS" pitchFamily="66" charset="0"/>
                        </a:rPr>
                        <a:t>reinforcements</a:t>
                      </a:r>
                    </a:p>
                    <a:p>
                      <a:pPr algn="ctr"/>
                      <a:endParaRPr lang="en-GB" sz="2800" dirty="0">
                        <a:latin typeface="Comic Sans MS" pitchFamily="66" charset="0"/>
                      </a:endParaRPr>
                    </a:p>
                  </a:txBody>
                  <a:tcPr/>
                </a:tc>
                <a:tc>
                  <a:txBody>
                    <a:bodyPr/>
                    <a:lstStyle/>
                    <a:p>
                      <a:pPr algn="ctr"/>
                      <a:endParaRPr lang="en-GB" sz="2800" dirty="0" smtClean="0">
                        <a:latin typeface="Comic Sans MS" pitchFamily="66" charset="0"/>
                      </a:endParaRPr>
                    </a:p>
                    <a:p>
                      <a:pPr algn="ctr"/>
                      <a:r>
                        <a:rPr lang="en-GB" sz="2800" dirty="0" smtClean="0">
                          <a:latin typeface="Comic Sans MS" pitchFamily="66" charset="0"/>
                        </a:rPr>
                        <a:t>blackthorns</a:t>
                      </a:r>
                      <a:endParaRPr lang="en-GB" sz="2800" dirty="0">
                        <a:latin typeface="Comic Sans MS" pitchFamily="66" charset="0"/>
                      </a:endParaRPr>
                    </a:p>
                  </a:txBody>
                  <a:tcPr/>
                </a:tc>
                <a:tc>
                  <a:txBody>
                    <a:bodyPr/>
                    <a:lstStyle/>
                    <a:p>
                      <a:pPr algn="ctr"/>
                      <a:endParaRPr lang="en-GB" sz="2800" dirty="0" smtClean="0">
                        <a:latin typeface="Comic Sans MS" pitchFamily="66" charset="0"/>
                      </a:endParaRPr>
                    </a:p>
                    <a:p>
                      <a:pPr algn="ctr"/>
                      <a:r>
                        <a:rPr lang="en-GB" sz="2800" dirty="0" smtClean="0">
                          <a:latin typeface="Comic Sans MS" pitchFamily="66" charset="0"/>
                        </a:rPr>
                        <a:t>ornamental</a:t>
                      </a:r>
                      <a:endParaRPr lang="en-GB" sz="2800" dirty="0">
                        <a:latin typeface="Comic Sans MS" pitchFamily="66" charset="0"/>
                      </a:endParaRPr>
                    </a:p>
                  </a:txBody>
                  <a:tcPr/>
                </a:tc>
              </a:tr>
            </a:tbl>
          </a:graphicData>
        </a:graphic>
      </p:graphicFrame>
      <p:sp>
        <p:nvSpPr>
          <p:cNvPr id="5" name="Title 3"/>
          <p:cNvSpPr txBox="1">
            <a:spLocks/>
          </p:cNvSpPr>
          <p:nvPr/>
        </p:nvSpPr>
        <p:spPr>
          <a:xfrm>
            <a:off x="539552" y="5787008"/>
            <a:ext cx="8229600" cy="10709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i="1" u="sng" dirty="0" smtClean="0">
                <a:latin typeface="Comic Sans MS" pitchFamily="66" charset="0"/>
              </a:rPr>
              <a:t>Challenge Activity </a:t>
            </a:r>
            <a:r>
              <a:rPr lang="en-GB" sz="2000" dirty="0" smtClean="0">
                <a:latin typeface="Comic Sans MS" pitchFamily="66" charset="0"/>
              </a:rPr>
              <a:t>: </a:t>
            </a:r>
            <a:r>
              <a:rPr lang="en-GB" sz="2000" dirty="0">
                <a:latin typeface="Comic Sans MS" pitchFamily="66" charset="0"/>
              </a:rPr>
              <a:t>Choose </a:t>
            </a:r>
            <a:r>
              <a:rPr lang="en-GB" sz="2000" dirty="0" smtClean="0">
                <a:latin typeface="Comic Sans MS" pitchFamily="66" charset="0"/>
              </a:rPr>
              <a:t>two words </a:t>
            </a:r>
            <a:r>
              <a:rPr lang="en-GB" sz="2000" dirty="0">
                <a:latin typeface="Comic Sans MS" pitchFamily="66" charset="0"/>
              </a:rPr>
              <a:t>that you think </a:t>
            </a:r>
            <a:r>
              <a:rPr lang="en-GB" sz="2000" dirty="0" smtClean="0">
                <a:latin typeface="Comic Sans MS" pitchFamily="66" charset="0"/>
              </a:rPr>
              <a:t>have </a:t>
            </a:r>
            <a:r>
              <a:rPr lang="en-GB" sz="2000" dirty="0">
                <a:latin typeface="Comic Sans MS" pitchFamily="66" charset="0"/>
              </a:rPr>
              <a:t>interesting connotations and explore what these connotations might tell you </a:t>
            </a:r>
            <a:r>
              <a:rPr lang="en-GB" sz="2000" dirty="0" smtClean="0">
                <a:latin typeface="Comic Sans MS" pitchFamily="66" charset="0"/>
              </a:rPr>
              <a:t>about </a:t>
            </a:r>
            <a:r>
              <a:rPr lang="en-GB" sz="2000" dirty="0">
                <a:latin typeface="Comic Sans MS" pitchFamily="66" charset="0"/>
              </a:rPr>
              <a:t>the subject of the poem. </a:t>
            </a:r>
          </a:p>
          <a:p>
            <a:pPr lvl="0"/>
            <a:endParaRPr lang="en-GB" sz="2000" dirty="0"/>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4947707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GB" dirty="0" smtClean="0">
                <a:latin typeface="Comic Sans MS" pitchFamily="66" charset="0"/>
              </a:rPr>
              <a:t>Reading the poem </a:t>
            </a:r>
            <a:endParaRPr lang="en-GB" dirty="0">
              <a:latin typeface="Comic Sans MS" pitchFamily="66" charset="0"/>
            </a:endParaRPr>
          </a:p>
        </p:txBody>
      </p:sp>
      <p:sp>
        <p:nvSpPr>
          <p:cNvPr id="3" name="Content Placeholder 2"/>
          <p:cNvSpPr>
            <a:spLocks noGrp="1"/>
          </p:cNvSpPr>
          <p:nvPr>
            <p:ph idx="1"/>
          </p:nvPr>
        </p:nvSpPr>
        <p:spPr>
          <a:xfrm>
            <a:off x="457200" y="1600200"/>
            <a:ext cx="5410944" cy="4525963"/>
          </a:xfrm>
        </p:spPr>
        <p:style>
          <a:lnRef idx="1">
            <a:schemeClr val="accent1"/>
          </a:lnRef>
          <a:fillRef idx="2">
            <a:schemeClr val="accent1"/>
          </a:fillRef>
          <a:effectRef idx="1">
            <a:schemeClr val="accent1"/>
          </a:effectRef>
          <a:fontRef idx="minor">
            <a:schemeClr val="dk1"/>
          </a:fontRef>
        </p:style>
        <p:txBody>
          <a:bodyPr/>
          <a:lstStyle/>
          <a:p>
            <a:r>
              <a:rPr lang="en-GB" dirty="0" smtClean="0">
                <a:latin typeface="Comic Sans MS" pitchFamily="66" charset="0"/>
              </a:rPr>
              <a:t>Read the poem carefully while you listen to the reading. </a:t>
            </a:r>
          </a:p>
          <a:p>
            <a:endParaRPr lang="en-GB" dirty="0">
              <a:latin typeface="Comic Sans MS" pitchFamily="66" charset="0"/>
            </a:endParaRPr>
          </a:p>
          <a:p>
            <a:r>
              <a:rPr lang="en-GB" dirty="0" smtClean="0">
                <a:latin typeface="Comic Sans MS" pitchFamily="66" charset="0"/>
              </a:rPr>
              <a:t>What are your initial reactions to the meaning? </a:t>
            </a:r>
            <a:endParaRPr lang="en-GB" dirty="0">
              <a:latin typeface="Comic Sans MS" pitchFamily="66" charset="0"/>
            </a:endParaRPr>
          </a:p>
        </p:txBody>
      </p:sp>
      <p:pic>
        <p:nvPicPr>
          <p:cNvPr id="5" name="Picture 2" descr="C:\Users\Liz\AppData\Local\Microsoft\Windows\Temporary Internet Files\Content.IE5\ZEW3N0PC\MP900430528[1].jpg"/>
          <p:cNvPicPr>
            <a:picLocks noChangeAspect="1" noChangeArrowheads="1"/>
          </p:cNvPicPr>
          <p:nvPr/>
        </p:nvPicPr>
        <p:blipFill>
          <a:blip r:embed="rId2" cstate="print">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rcRect/>
          <a:stretch>
            <a:fillRect/>
          </a:stretch>
        </p:blipFill>
        <p:spPr bwMode="auto">
          <a:xfrm>
            <a:off x="5257800" y="2514600"/>
            <a:ext cx="3657600" cy="2172502"/>
          </a:xfrm>
          <a:prstGeom prst="rect">
            <a:avLst/>
          </a:prstGeom>
          <a:ln>
            <a:noFill/>
          </a:ln>
          <a:effectLst>
            <a:softEdge rad="112500"/>
          </a:effectLst>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Lst>
        </p:spPr>
      </p:pic>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229169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GB" dirty="0" smtClean="0">
                <a:latin typeface="Comic Sans MS" pitchFamily="66" charset="0"/>
              </a:rPr>
              <a:t>Task: Find the language devices</a:t>
            </a:r>
            <a:endParaRPr lang="en-GB" dirty="0">
              <a:latin typeface="Comic Sans MS" pitchFamily="66" charset="0"/>
            </a:endParaRPr>
          </a:p>
        </p:txBody>
      </p:sp>
      <p:sp>
        <p:nvSpPr>
          <p:cNvPr id="3" name="Content Placeholder 2"/>
          <p:cNvSpPr>
            <a:spLocks noGrp="1"/>
          </p:cNvSpPr>
          <p:nvPr>
            <p:ph idx="1"/>
          </p:nvPr>
        </p:nvSpPr>
        <p:spPr>
          <a:xfrm>
            <a:off x="457200" y="1600200"/>
            <a:ext cx="8291264" cy="4853136"/>
          </a:xfrm>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r>
              <a:rPr lang="en-GB" dirty="0" smtClean="0">
                <a:latin typeface="Comic Sans MS" pitchFamily="66" charset="0"/>
              </a:rPr>
              <a:t>In your pairs, using your notes from last lesson find examples of imagery and other poetic devices in the poem.</a:t>
            </a:r>
          </a:p>
          <a:p>
            <a:pPr marL="0" indent="0">
              <a:buNone/>
            </a:pPr>
            <a:r>
              <a:rPr lang="en-GB" dirty="0" smtClean="0">
                <a:latin typeface="Comic Sans MS" pitchFamily="66" charset="0"/>
              </a:rPr>
              <a:t> </a:t>
            </a:r>
          </a:p>
          <a:p>
            <a:r>
              <a:rPr lang="en-GB" dirty="0" smtClean="0">
                <a:latin typeface="Comic Sans MS" pitchFamily="66" charset="0"/>
              </a:rPr>
              <a:t>Annotate these examples on your sheets and be prepared to feedback your ideas.</a:t>
            </a:r>
          </a:p>
          <a:p>
            <a:endParaRPr lang="en-GB" dirty="0" smtClean="0">
              <a:latin typeface="Comic Sans MS" pitchFamily="66" charset="0"/>
            </a:endParaRPr>
          </a:p>
          <a:p>
            <a:r>
              <a:rPr lang="en-GB" dirty="0" smtClean="0">
                <a:latin typeface="Comic Sans MS" pitchFamily="66" charset="0"/>
              </a:rPr>
              <a:t>If you get stuck, use the support station.</a:t>
            </a:r>
          </a:p>
          <a:p>
            <a:pPr marL="0" indent="0">
              <a:buNone/>
            </a:pPr>
            <a:endParaRPr lang="en-GB" dirty="0" smtClean="0">
              <a:latin typeface="Comic Sans MS" pitchFamily="66" charset="0"/>
            </a:endParaRPr>
          </a:p>
          <a:p>
            <a:r>
              <a:rPr lang="en-GB" dirty="0" smtClean="0">
                <a:latin typeface="Comic Sans MS" pitchFamily="66" charset="0"/>
              </a:rPr>
              <a:t>You may find examples of:</a:t>
            </a:r>
          </a:p>
          <a:p>
            <a:pPr lvl="1"/>
            <a:r>
              <a:rPr lang="en-GB" dirty="0" smtClean="0">
                <a:latin typeface="Comic Sans MS" pitchFamily="66" charset="0"/>
              </a:rPr>
              <a:t>Imagery</a:t>
            </a:r>
          </a:p>
          <a:p>
            <a:pPr lvl="1"/>
            <a:r>
              <a:rPr lang="en-GB" dirty="0" smtClean="0">
                <a:latin typeface="Comic Sans MS" pitchFamily="66" charset="0"/>
              </a:rPr>
              <a:t>Personification </a:t>
            </a:r>
          </a:p>
          <a:p>
            <a:pPr lvl="1"/>
            <a:r>
              <a:rPr lang="en-GB" dirty="0" smtClean="0">
                <a:latin typeface="Comic Sans MS" pitchFamily="66" charset="0"/>
              </a:rPr>
              <a:t>Metaphors</a:t>
            </a:r>
          </a:p>
          <a:p>
            <a:pPr lvl="1"/>
            <a:r>
              <a:rPr lang="en-GB" dirty="0" smtClean="0">
                <a:latin typeface="Comic Sans MS" pitchFamily="66" charset="0"/>
              </a:rPr>
              <a:t>Similes</a:t>
            </a:r>
          </a:p>
          <a:p>
            <a:pPr lvl="1"/>
            <a:r>
              <a:rPr lang="en-GB" dirty="0" smtClean="0">
                <a:latin typeface="Comic Sans MS" pitchFamily="66" charset="0"/>
              </a:rPr>
              <a:t>Alliteration </a:t>
            </a:r>
          </a:p>
          <a:p>
            <a:pPr lvl="1"/>
            <a:r>
              <a:rPr lang="en-GB" dirty="0" smtClean="0">
                <a:latin typeface="Comic Sans MS" pitchFamily="66" charset="0"/>
              </a:rPr>
              <a:t>Verbs </a:t>
            </a:r>
          </a:p>
        </p:txBody>
      </p:sp>
      <p:sp>
        <p:nvSpPr>
          <p:cNvPr id="4" name="Rectangle 3"/>
          <p:cNvSpPr/>
          <p:nvPr/>
        </p:nvSpPr>
        <p:spPr>
          <a:xfrm rot="20080913">
            <a:off x="5557526" y="4011571"/>
            <a:ext cx="2808312" cy="187220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b="1" dirty="0" smtClean="0"/>
              <a:t>Extension</a:t>
            </a:r>
            <a:r>
              <a:rPr lang="en-GB" sz="2400" dirty="0" smtClean="0"/>
              <a:t>: what do you think the effect of this language is? </a:t>
            </a:r>
            <a:endParaRPr lang="en-GB" sz="2400" dirty="0"/>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817392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609600"/>
            <a:ext cx="8001000" cy="5867400"/>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4800" dirty="0" smtClean="0">
                <a:latin typeface="Comic Sans MS"/>
                <a:cs typeface="Comic Sans MS"/>
              </a:rPr>
              <a:t/>
            </a:r>
            <a:br>
              <a:rPr lang="en-US" sz="4800" dirty="0" smtClean="0">
                <a:latin typeface="Comic Sans MS"/>
                <a:cs typeface="Comic Sans MS"/>
              </a:rPr>
            </a:br>
            <a:r>
              <a:rPr lang="en-US" sz="4800" dirty="0" smtClean="0">
                <a:latin typeface="Comic Sans MS"/>
                <a:cs typeface="Comic Sans MS"/>
              </a:rPr>
              <a:t>Support Station</a:t>
            </a:r>
            <a:br>
              <a:rPr lang="en-US" sz="4800" dirty="0" smtClean="0">
                <a:latin typeface="Comic Sans MS"/>
                <a:cs typeface="Comic Sans MS"/>
              </a:rPr>
            </a:br>
            <a:r>
              <a:rPr lang="en-US" sz="3600" b="0" dirty="0" smtClean="0">
                <a:latin typeface="Comic Sans MS"/>
                <a:cs typeface="Comic Sans MS"/>
              </a:rPr>
              <a:t>find hints and tips here if you’re stuck!</a:t>
            </a:r>
            <a:br>
              <a:rPr lang="en-US" sz="3600" b="0" dirty="0" smtClean="0">
                <a:latin typeface="Comic Sans MS"/>
                <a:cs typeface="Comic Sans MS"/>
              </a:rPr>
            </a:br>
            <a:r>
              <a:rPr lang="en-US" sz="3600" b="0" dirty="0" smtClean="0">
                <a:latin typeface="Comic Sans MS"/>
                <a:cs typeface="Comic Sans MS"/>
              </a:rPr>
              <a:t/>
            </a:r>
            <a:br>
              <a:rPr lang="en-US" sz="3600" b="0" dirty="0" smtClean="0">
                <a:latin typeface="Comic Sans MS"/>
                <a:cs typeface="Comic Sans MS"/>
              </a:rPr>
            </a:br>
            <a:r>
              <a:rPr lang="en-US" sz="3600" b="0" dirty="0" smtClean="0">
                <a:latin typeface="Comic Sans MS"/>
                <a:cs typeface="Comic Sans MS"/>
              </a:rPr>
              <a:t>You can also turn to a learning leader</a:t>
            </a:r>
            <a:endParaRPr lang="en-US" sz="4800" dirty="0">
              <a:latin typeface="Comic Sans MS"/>
              <a:cs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339752" y="332656"/>
            <a:ext cx="4608512" cy="6120680"/>
          </a:xfrm>
          <a:solidFill>
            <a:srgbClr val="FFFFCC"/>
          </a:solidFill>
          <a:ln>
            <a:solidFill>
              <a:srgbClr val="FF0000"/>
            </a:solidFill>
          </a:ln>
        </p:spPr>
        <p:txBody>
          <a:bodyPr>
            <a:normAutofit fontScale="55000" lnSpcReduction="20000"/>
          </a:bodyPr>
          <a:lstStyle/>
          <a:p>
            <a:pPr marL="0" indent="0">
              <a:buNone/>
            </a:pPr>
            <a:r>
              <a:rPr lang="en-GB" sz="3500" dirty="0"/>
              <a:t>Three days before Armistice Sunday</a:t>
            </a:r>
          </a:p>
          <a:p>
            <a:pPr marL="0" indent="0">
              <a:buNone/>
            </a:pPr>
            <a:r>
              <a:rPr lang="en-GB" sz="3500" dirty="0"/>
              <a:t>and poppies had already been placed</a:t>
            </a:r>
          </a:p>
          <a:p>
            <a:pPr marL="0" indent="0">
              <a:buNone/>
            </a:pPr>
            <a:r>
              <a:rPr lang="en-GB" sz="3500" dirty="0"/>
              <a:t>on </a:t>
            </a:r>
            <a:r>
              <a:rPr lang="en-GB" sz="3500" u="sng" dirty="0"/>
              <a:t>individual war graves</a:t>
            </a:r>
            <a:r>
              <a:rPr lang="en-GB" sz="3500" dirty="0"/>
              <a:t>. Before you left,</a:t>
            </a:r>
          </a:p>
          <a:p>
            <a:pPr marL="0" indent="0">
              <a:buNone/>
            </a:pPr>
            <a:r>
              <a:rPr lang="en-GB" sz="3500" dirty="0"/>
              <a:t>I pinned one onto your lapel, crimped petals,</a:t>
            </a:r>
          </a:p>
          <a:p>
            <a:pPr marL="0" indent="0">
              <a:buNone/>
            </a:pPr>
            <a:r>
              <a:rPr lang="en-GB" sz="3500" dirty="0"/>
              <a:t>spasms of paper red, </a:t>
            </a:r>
            <a:r>
              <a:rPr lang="en-GB" sz="3500" u="sng" dirty="0"/>
              <a:t>disrupting a blockade</a:t>
            </a:r>
          </a:p>
          <a:p>
            <a:pPr marL="0" indent="0">
              <a:buNone/>
            </a:pPr>
            <a:r>
              <a:rPr lang="en-GB" sz="3500" dirty="0"/>
              <a:t>of yellow bias binding around your </a:t>
            </a:r>
            <a:r>
              <a:rPr lang="en-GB" sz="3500" b="1" dirty="0">
                <a:solidFill>
                  <a:srgbClr val="7030A0"/>
                </a:solidFill>
              </a:rPr>
              <a:t>blazer</a:t>
            </a:r>
            <a:r>
              <a:rPr lang="en-GB" sz="3500" dirty="0"/>
              <a:t>.</a:t>
            </a:r>
          </a:p>
          <a:p>
            <a:pPr marL="0" indent="0">
              <a:buNone/>
            </a:pPr>
            <a:r>
              <a:rPr lang="en-GB" sz="3500" dirty="0"/>
              <a:t> </a:t>
            </a:r>
          </a:p>
          <a:p>
            <a:pPr marL="0" indent="0">
              <a:buNone/>
            </a:pPr>
            <a:r>
              <a:rPr lang="en-GB" sz="3500" dirty="0"/>
              <a:t>Sellotape </a:t>
            </a:r>
            <a:r>
              <a:rPr lang="en-GB" sz="3500" b="1" dirty="0">
                <a:solidFill>
                  <a:srgbClr val="FF0000"/>
                </a:solidFill>
              </a:rPr>
              <a:t>bandaged</a:t>
            </a:r>
            <a:r>
              <a:rPr lang="en-GB" sz="3500" dirty="0"/>
              <a:t> around my hand,</a:t>
            </a:r>
          </a:p>
          <a:p>
            <a:pPr marL="0" indent="0">
              <a:buNone/>
            </a:pPr>
            <a:r>
              <a:rPr lang="en-GB" sz="3500" dirty="0"/>
              <a:t>I rounded up as many white cat hairs</a:t>
            </a:r>
          </a:p>
          <a:p>
            <a:pPr marL="0" indent="0">
              <a:buNone/>
            </a:pPr>
            <a:r>
              <a:rPr lang="en-GB" sz="3500" dirty="0"/>
              <a:t>as I could, </a:t>
            </a:r>
            <a:r>
              <a:rPr lang="en-GB" sz="3500" u="sng" dirty="0"/>
              <a:t>smoothed down your shirt’s</a:t>
            </a:r>
          </a:p>
          <a:p>
            <a:pPr marL="0" indent="0">
              <a:buNone/>
            </a:pPr>
            <a:r>
              <a:rPr lang="en-GB" sz="3500" dirty="0"/>
              <a:t>upturned collar, </a:t>
            </a:r>
            <a:r>
              <a:rPr lang="en-GB" sz="3500" b="1" dirty="0">
                <a:solidFill>
                  <a:srgbClr val="00B0F0"/>
                </a:solidFill>
              </a:rPr>
              <a:t>steeled the softening</a:t>
            </a:r>
          </a:p>
          <a:p>
            <a:pPr marL="0" indent="0">
              <a:buNone/>
            </a:pPr>
            <a:r>
              <a:rPr lang="en-GB" sz="3500" dirty="0"/>
              <a:t>of my face. I wanted to graze my nose</a:t>
            </a:r>
          </a:p>
          <a:p>
            <a:pPr marL="0" indent="0">
              <a:buNone/>
            </a:pPr>
            <a:r>
              <a:rPr lang="en-GB" sz="3500" dirty="0"/>
              <a:t>across the tip of your nose, </a:t>
            </a:r>
            <a:r>
              <a:rPr lang="en-GB" sz="3500" u="sng" dirty="0"/>
              <a:t>play at</a:t>
            </a:r>
          </a:p>
          <a:p>
            <a:pPr marL="0" indent="0">
              <a:buNone/>
            </a:pPr>
            <a:r>
              <a:rPr lang="en-GB" sz="3500" u="sng" dirty="0"/>
              <a:t>being Eskimos like we did when</a:t>
            </a:r>
          </a:p>
          <a:p>
            <a:pPr marL="0" indent="0">
              <a:buNone/>
            </a:pPr>
            <a:r>
              <a:rPr lang="en-GB" sz="3500" u="sng" dirty="0"/>
              <a:t>you were little</a:t>
            </a:r>
            <a:r>
              <a:rPr lang="en-GB" sz="3500" dirty="0"/>
              <a:t>. I resisted the impulse</a:t>
            </a:r>
          </a:p>
          <a:p>
            <a:pPr marL="0" indent="0">
              <a:buNone/>
            </a:pPr>
            <a:r>
              <a:rPr lang="en-GB" sz="3500" dirty="0"/>
              <a:t>to run my fingers through the </a:t>
            </a:r>
            <a:r>
              <a:rPr lang="en-GB" sz="3500" b="1" dirty="0">
                <a:solidFill>
                  <a:srgbClr val="92D050"/>
                </a:solidFill>
              </a:rPr>
              <a:t>gelled</a:t>
            </a:r>
          </a:p>
          <a:p>
            <a:pPr marL="0" indent="0">
              <a:buNone/>
            </a:pPr>
            <a:r>
              <a:rPr lang="en-GB" sz="3500" b="1" dirty="0">
                <a:solidFill>
                  <a:srgbClr val="92D050"/>
                </a:solidFill>
              </a:rPr>
              <a:t>blackthorns of your hair</a:t>
            </a:r>
            <a:r>
              <a:rPr lang="en-GB" sz="3500" dirty="0"/>
              <a:t>. All my words</a:t>
            </a:r>
          </a:p>
          <a:p>
            <a:pPr marL="0" indent="0">
              <a:buNone/>
            </a:pPr>
            <a:r>
              <a:rPr lang="en-GB" sz="3500" dirty="0"/>
              <a:t>flattened, rolled, turned into felt,</a:t>
            </a:r>
          </a:p>
          <a:p>
            <a:pPr marL="0" indent="0">
              <a:buNone/>
            </a:pPr>
            <a:endParaRPr lang="en-GB" dirty="0"/>
          </a:p>
        </p:txBody>
      </p:sp>
      <p:cxnSp>
        <p:nvCxnSpPr>
          <p:cNvPr id="6" name="Straight Arrow Connector 5"/>
          <p:cNvCxnSpPr/>
          <p:nvPr/>
        </p:nvCxnSpPr>
        <p:spPr>
          <a:xfrm flipH="1" flipV="1">
            <a:off x="1763688" y="836712"/>
            <a:ext cx="936104" cy="288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60106" y="236547"/>
            <a:ext cx="1656184" cy="923330"/>
          </a:xfrm>
          <a:prstGeom prst="rect">
            <a:avLst/>
          </a:prstGeom>
          <a:noFill/>
        </p:spPr>
        <p:txBody>
          <a:bodyPr wrap="square" rtlCol="0">
            <a:spAutoFit/>
          </a:bodyPr>
          <a:lstStyle/>
          <a:p>
            <a:r>
              <a:rPr lang="en-GB" dirty="0" smtClean="0"/>
              <a:t>Ominous reminder that war kills</a:t>
            </a:r>
            <a:endParaRPr lang="en-GB" dirty="0"/>
          </a:p>
        </p:txBody>
      </p:sp>
      <p:cxnSp>
        <p:nvCxnSpPr>
          <p:cNvPr id="4" name="Straight Arrow Connector 3"/>
          <p:cNvCxnSpPr/>
          <p:nvPr/>
        </p:nvCxnSpPr>
        <p:spPr>
          <a:xfrm flipH="1">
            <a:off x="1448238" y="4351649"/>
            <a:ext cx="936104"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107504" y="3356992"/>
            <a:ext cx="2016224" cy="1200329"/>
          </a:xfrm>
          <a:prstGeom prst="rect">
            <a:avLst/>
          </a:prstGeom>
          <a:noFill/>
        </p:spPr>
        <p:txBody>
          <a:bodyPr wrap="square" rtlCol="0">
            <a:spAutoFit/>
          </a:bodyPr>
          <a:lstStyle/>
          <a:p>
            <a:r>
              <a:rPr lang="en-GB" dirty="0" smtClean="0"/>
              <a:t>Contrast with harsh reality. Wishing for him to be young again</a:t>
            </a:r>
            <a:endParaRPr lang="en-GB" dirty="0"/>
          </a:p>
        </p:txBody>
      </p:sp>
      <p:cxnSp>
        <p:nvCxnSpPr>
          <p:cNvPr id="9" name="Straight Arrow Connector 8"/>
          <p:cNvCxnSpPr>
            <a:endCxn id="11" idx="0"/>
          </p:cNvCxnSpPr>
          <p:nvPr/>
        </p:nvCxnSpPr>
        <p:spPr>
          <a:xfrm flipH="1">
            <a:off x="1295636" y="5174029"/>
            <a:ext cx="1088707" cy="15679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1" name="TextBox 10"/>
          <p:cNvSpPr txBox="1"/>
          <p:nvPr/>
        </p:nvSpPr>
        <p:spPr>
          <a:xfrm>
            <a:off x="359532" y="5330825"/>
            <a:ext cx="1872208" cy="923330"/>
          </a:xfrm>
          <a:prstGeom prst="rect">
            <a:avLst/>
          </a:prstGeom>
          <a:noFill/>
        </p:spPr>
        <p:txBody>
          <a:bodyPr wrap="square" rtlCol="0">
            <a:spAutoFit/>
          </a:bodyPr>
          <a:lstStyle/>
          <a:p>
            <a:r>
              <a:rPr lang="en-GB" dirty="0" smtClean="0"/>
              <a:t>What technique has been used here?</a:t>
            </a:r>
            <a:endParaRPr lang="en-GB" dirty="0"/>
          </a:p>
        </p:txBody>
      </p:sp>
      <p:cxnSp>
        <p:nvCxnSpPr>
          <p:cNvPr id="13" name="Straight Arrow Connector 12"/>
          <p:cNvCxnSpPr/>
          <p:nvPr/>
        </p:nvCxnSpPr>
        <p:spPr>
          <a:xfrm>
            <a:off x="6552220" y="1916832"/>
            <a:ext cx="684076" cy="10162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4" name="TextBox 13"/>
          <p:cNvSpPr txBox="1"/>
          <p:nvPr/>
        </p:nvSpPr>
        <p:spPr>
          <a:xfrm>
            <a:off x="7311415" y="1556792"/>
            <a:ext cx="1800200" cy="923330"/>
          </a:xfrm>
          <a:prstGeom prst="rect">
            <a:avLst/>
          </a:prstGeom>
          <a:noFill/>
        </p:spPr>
        <p:txBody>
          <a:bodyPr wrap="square" rtlCol="0">
            <a:spAutoFit/>
          </a:bodyPr>
          <a:lstStyle/>
          <a:p>
            <a:r>
              <a:rPr lang="en-GB" dirty="0" smtClean="0"/>
              <a:t>Representing uniform. School? Army?</a:t>
            </a:r>
            <a:endParaRPr lang="en-GB" dirty="0"/>
          </a:p>
        </p:txBody>
      </p:sp>
      <p:cxnSp>
        <p:nvCxnSpPr>
          <p:cNvPr id="16" name="Straight Arrow Connector 15"/>
          <p:cNvCxnSpPr/>
          <p:nvPr/>
        </p:nvCxnSpPr>
        <p:spPr>
          <a:xfrm>
            <a:off x="6300192" y="3140968"/>
            <a:ext cx="106943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7" name="TextBox 16"/>
          <p:cNvSpPr txBox="1"/>
          <p:nvPr/>
        </p:nvSpPr>
        <p:spPr>
          <a:xfrm>
            <a:off x="7527439" y="2913965"/>
            <a:ext cx="1368152" cy="646331"/>
          </a:xfrm>
          <a:prstGeom prst="rect">
            <a:avLst/>
          </a:prstGeom>
          <a:noFill/>
        </p:spPr>
        <p:txBody>
          <a:bodyPr wrap="square" rtlCol="0">
            <a:spAutoFit/>
          </a:bodyPr>
          <a:lstStyle/>
          <a:p>
            <a:r>
              <a:rPr lang="en-GB" dirty="0" smtClean="0"/>
              <a:t>Still treated like a child</a:t>
            </a:r>
            <a:endParaRPr lang="en-GB" dirty="0"/>
          </a:p>
        </p:txBody>
      </p:sp>
      <p:cxnSp>
        <p:nvCxnSpPr>
          <p:cNvPr id="19" name="Straight Arrow Connector 18"/>
          <p:cNvCxnSpPr>
            <a:endCxn id="26" idx="1"/>
          </p:cNvCxnSpPr>
          <p:nvPr/>
        </p:nvCxnSpPr>
        <p:spPr>
          <a:xfrm>
            <a:off x="6156176" y="3429000"/>
            <a:ext cx="1115888" cy="1529011"/>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26" name="TextBox 25"/>
          <p:cNvSpPr txBox="1"/>
          <p:nvPr/>
        </p:nvSpPr>
        <p:spPr>
          <a:xfrm>
            <a:off x="7272064" y="4496346"/>
            <a:ext cx="1512168" cy="923330"/>
          </a:xfrm>
          <a:prstGeom prst="rect">
            <a:avLst/>
          </a:prstGeom>
          <a:noFill/>
        </p:spPr>
        <p:txBody>
          <a:bodyPr wrap="square" rtlCol="0">
            <a:spAutoFit/>
          </a:bodyPr>
          <a:lstStyle/>
          <a:p>
            <a:r>
              <a:rPr lang="en-GB" dirty="0" smtClean="0"/>
              <a:t>What technique has been used?   </a:t>
            </a:r>
            <a:endParaRPr lang="en-GB" dirty="0"/>
          </a:p>
        </p:txBody>
      </p:sp>
      <p:cxnSp>
        <p:nvCxnSpPr>
          <p:cNvPr id="28" name="Straight Arrow Connector 27"/>
          <p:cNvCxnSpPr/>
          <p:nvPr/>
        </p:nvCxnSpPr>
        <p:spPr>
          <a:xfrm flipV="1">
            <a:off x="5940152" y="476672"/>
            <a:ext cx="1512168" cy="1080121"/>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35" name="TextBox 34"/>
          <p:cNvSpPr txBox="1"/>
          <p:nvPr/>
        </p:nvSpPr>
        <p:spPr>
          <a:xfrm>
            <a:off x="7527439" y="375047"/>
            <a:ext cx="1512168" cy="923330"/>
          </a:xfrm>
          <a:prstGeom prst="rect">
            <a:avLst/>
          </a:prstGeom>
          <a:noFill/>
        </p:spPr>
        <p:txBody>
          <a:bodyPr wrap="square" rtlCol="0">
            <a:spAutoFit/>
          </a:bodyPr>
          <a:lstStyle/>
          <a:p>
            <a:r>
              <a:rPr lang="en-GB" dirty="0" smtClean="0"/>
              <a:t>What technique has been used?   </a:t>
            </a:r>
            <a:endParaRPr lang="en-GB" dirty="0"/>
          </a:p>
        </p:txBody>
      </p:sp>
      <p:cxnSp>
        <p:nvCxnSpPr>
          <p:cNvPr id="37" name="Straight Arrow Connector 36"/>
          <p:cNvCxnSpPr/>
          <p:nvPr/>
        </p:nvCxnSpPr>
        <p:spPr>
          <a:xfrm flipH="1" flipV="1">
            <a:off x="1916290" y="2480122"/>
            <a:ext cx="1647598" cy="17204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2" name="Straight Connector 41"/>
          <p:cNvCxnSpPr/>
          <p:nvPr/>
        </p:nvCxnSpPr>
        <p:spPr>
          <a:xfrm>
            <a:off x="3563888" y="2519809"/>
            <a:ext cx="0" cy="172047"/>
          </a:xfrm>
          <a:prstGeom prst="line">
            <a:avLst/>
          </a:prstGeom>
        </p:spPr>
        <p:style>
          <a:lnRef idx="2">
            <a:schemeClr val="accent2"/>
          </a:lnRef>
          <a:fillRef idx="0">
            <a:schemeClr val="accent2"/>
          </a:fillRef>
          <a:effectRef idx="1">
            <a:schemeClr val="accent2"/>
          </a:effectRef>
          <a:fontRef idx="minor">
            <a:schemeClr val="tx1"/>
          </a:fontRef>
        </p:style>
      </p:cxnSp>
      <p:sp>
        <p:nvSpPr>
          <p:cNvPr id="44" name="TextBox 43"/>
          <p:cNvSpPr txBox="1"/>
          <p:nvPr/>
        </p:nvSpPr>
        <p:spPr>
          <a:xfrm>
            <a:off x="429308" y="1642815"/>
            <a:ext cx="1692188" cy="1477328"/>
          </a:xfrm>
          <a:prstGeom prst="rect">
            <a:avLst/>
          </a:prstGeom>
          <a:noFill/>
        </p:spPr>
        <p:txBody>
          <a:bodyPr wrap="square" rtlCol="0">
            <a:spAutoFit/>
          </a:bodyPr>
          <a:lstStyle/>
          <a:p>
            <a:r>
              <a:rPr lang="en-GB" dirty="0" smtClean="0"/>
              <a:t>She is emotionally wounded. He may actually be wounded</a:t>
            </a:r>
            <a:endParaRPr lang="en-GB" dirty="0"/>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718296664"/>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051720" y="461556"/>
            <a:ext cx="4860540" cy="5688632"/>
          </a:xfrm>
          <a:solidFill>
            <a:srgbClr val="FFFFCC"/>
          </a:solidFill>
          <a:ln>
            <a:solidFill>
              <a:srgbClr val="FF0000"/>
            </a:solidFill>
          </a:ln>
        </p:spPr>
        <p:txBody>
          <a:bodyPr>
            <a:normAutofit fontScale="62500" lnSpcReduction="20000"/>
          </a:bodyPr>
          <a:lstStyle/>
          <a:p>
            <a:pPr marL="0" indent="0">
              <a:buNone/>
            </a:pPr>
            <a:r>
              <a:rPr lang="en-GB" dirty="0"/>
              <a:t>slowly melting. I was brave, as I walked</a:t>
            </a:r>
          </a:p>
          <a:p>
            <a:pPr marL="0" indent="0">
              <a:buNone/>
            </a:pPr>
            <a:r>
              <a:rPr lang="en-GB" dirty="0"/>
              <a:t>with you, to the front door, </a:t>
            </a:r>
            <a:r>
              <a:rPr lang="en-GB" b="1" dirty="0">
                <a:solidFill>
                  <a:srgbClr val="7030A0"/>
                </a:solidFill>
              </a:rPr>
              <a:t>threw</a:t>
            </a:r>
          </a:p>
          <a:p>
            <a:pPr marL="0" indent="0">
              <a:buNone/>
            </a:pPr>
            <a:r>
              <a:rPr lang="en-GB" dirty="0"/>
              <a:t>it open, the world overflowing</a:t>
            </a:r>
          </a:p>
          <a:p>
            <a:pPr marL="0" indent="0">
              <a:buNone/>
            </a:pPr>
            <a:r>
              <a:rPr lang="en-GB" b="1" dirty="0">
                <a:solidFill>
                  <a:srgbClr val="00B050"/>
                </a:solidFill>
              </a:rPr>
              <a:t>like a treasure chest</a:t>
            </a:r>
            <a:r>
              <a:rPr lang="en-GB" dirty="0"/>
              <a:t>. A split second</a:t>
            </a:r>
          </a:p>
          <a:p>
            <a:pPr marL="0" indent="0">
              <a:buNone/>
            </a:pPr>
            <a:r>
              <a:rPr lang="en-GB" dirty="0"/>
              <a:t>and you were away, intoxicated.</a:t>
            </a:r>
          </a:p>
          <a:p>
            <a:pPr marL="0" indent="0">
              <a:buNone/>
            </a:pPr>
            <a:r>
              <a:rPr lang="en-GB" dirty="0"/>
              <a:t>After you’d gone I went into your bedroom,</a:t>
            </a:r>
          </a:p>
          <a:p>
            <a:pPr marL="0" indent="0">
              <a:buNone/>
            </a:pPr>
            <a:r>
              <a:rPr lang="en-GB" u="sng" dirty="0"/>
              <a:t>released a song bird from its cage</a:t>
            </a:r>
            <a:r>
              <a:rPr lang="en-GB" dirty="0"/>
              <a:t>.</a:t>
            </a:r>
          </a:p>
          <a:p>
            <a:pPr marL="0" indent="0">
              <a:buNone/>
            </a:pPr>
            <a:r>
              <a:rPr lang="en-GB" dirty="0"/>
              <a:t>Later a </a:t>
            </a:r>
            <a:r>
              <a:rPr lang="en-GB" u="sng" dirty="0"/>
              <a:t>single dove </a:t>
            </a:r>
            <a:r>
              <a:rPr lang="en-GB" dirty="0"/>
              <a:t>flew from the pear tree,</a:t>
            </a:r>
          </a:p>
          <a:p>
            <a:pPr marL="0" indent="0">
              <a:buNone/>
            </a:pPr>
            <a:r>
              <a:rPr lang="en-GB" dirty="0"/>
              <a:t>and this is where it has led me,</a:t>
            </a:r>
          </a:p>
          <a:p>
            <a:pPr marL="0" indent="0">
              <a:buNone/>
            </a:pPr>
            <a:r>
              <a:rPr lang="en-GB" dirty="0"/>
              <a:t>skirting the church yard walls, </a:t>
            </a:r>
            <a:r>
              <a:rPr lang="en-GB" u="sng" dirty="0"/>
              <a:t>my stomach busy</a:t>
            </a:r>
          </a:p>
          <a:p>
            <a:pPr marL="0" indent="0">
              <a:buNone/>
            </a:pPr>
            <a:r>
              <a:rPr lang="en-GB" u="sng" dirty="0"/>
              <a:t>making tucks, darts, pleats, hat-less, without</a:t>
            </a:r>
          </a:p>
          <a:p>
            <a:pPr marL="0" indent="0">
              <a:buNone/>
            </a:pPr>
            <a:r>
              <a:rPr lang="en-GB" u="sng" dirty="0"/>
              <a:t>a winter coat or reinforcements of scarf, gloves</a:t>
            </a:r>
            <a:r>
              <a:rPr lang="en-GB" dirty="0"/>
              <a:t>.</a:t>
            </a:r>
          </a:p>
          <a:p>
            <a:pPr marL="0" indent="0">
              <a:buNone/>
            </a:pPr>
            <a:r>
              <a:rPr lang="en-GB" dirty="0"/>
              <a:t> </a:t>
            </a:r>
          </a:p>
          <a:p>
            <a:pPr marL="0" indent="0">
              <a:buNone/>
            </a:pPr>
            <a:r>
              <a:rPr lang="en-GB" dirty="0"/>
              <a:t>On reaching the top of the hill I traced</a:t>
            </a:r>
          </a:p>
          <a:p>
            <a:pPr marL="0" indent="0">
              <a:buNone/>
            </a:pPr>
            <a:r>
              <a:rPr lang="en-GB" dirty="0"/>
              <a:t>the </a:t>
            </a:r>
            <a:r>
              <a:rPr lang="en-GB" b="1" dirty="0"/>
              <a:t>inscriptions on the war memorial</a:t>
            </a:r>
            <a:r>
              <a:rPr lang="en-GB" dirty="0"/>
              <a:t>,</a:t>
            </a:r>
          </a:p>
          <a:p>
            <a:pPr marL="0" indent="0">
              <a:buNone/>
            </a:pPr>
            <a:r>
              <a:rPr lang="en-GB" dirty="0"/>
              <a:t>leaned against it like a wishbone.</a:t>
            </a:r>
          </a:p>
          <a:p>
            <a:pPr marL="0" indent="0">
              <a:buNone/>
            </a:pPr>
            <a:r>
              <a:rPr lang="en-GB" dirty="0"/>
              <a:t>The dove pulled freely against the sky,</a:t>
            </a:r>
          </a:p>
          <a:p>
            <a:pPr marL="0" indent="0">
              <a:buNone/>
            </a:pPr>
            <a:r>
              <a:rPr lang="en-GB" dirty="0"/>
              <a:t>an </a:t>
            </a:r>
            <a:r>
              <a:rPr lang="en-GB" b="1" dirty="0">
                <a:solidFill>
                  <a:srgbClr val="FF0000"/>
                </a:solidFill>
              </a:rPr>
              <a:t>ornamental stitch</a:t>
            </a:r>
            <a:r>
              <a:rPr lang="en-GB" dirty="0"/>
              <a:t>. I listened, hoping to hear</a:t>
            </a:r>
          </a:p>
          <a:p>
            <a:pPr marL="0" indent="0">
              <a:buNone/>
            </a:pPr>
            <a:r>
              <a:rPr lang="en-GB" dirty="0"/>
              <a:t>your </a:t>
            </a:r>
            <a:r>
              <a:rPr lang="en-GB" u="sng" dirty="0"/>
              <a:t>playground voice catching on the wind</a:t>
            </a:r>
            <a:r>
              <a:rPr lang="en-GB" dirty="0"/>
              <a:t>.</a:t>
            </a:r>
          </a:p>
        </p:txBody>
      </p:sp>
      <p:cxnSp>
        <p:nvCxnSpPr>
          <p:cNvPr id="6" name="Straight Arrow Connector 5"/>
          <p:cNvCxnSpPr/>
          <p:nvPr/>
        </p:nvCxnSpPr>
        <p:spPr>
          <a:xfrm>
            <a:off x="5364088" y="836712"/>
            <a:ext cx="1728192" cy="1626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7" name="TextBox 6"/>
          <p:cNvSpPr txBox="1"/>
          <p:nvPr/>
        </p:nvSpPr>
        <p:spPr>
          <a:xfrm>
            <a:off x="7092280" y="260648"/>
            <a:ext cx="1944216" cy="1200329"/>
          </a:xfrm>
          <a:prstGeom prst="rect">
            <a:avLst/>
          </a:prstGeom>
          <a:noFill/>
        </p:spPr>
        <p:txBody>
          <a:bodyPr wrap="square" rtlCol="0">
            <a:spAutoFit/>
          </a:bodyPr>
          <a:lstStyle/>
          <a:p>
            <a:r>
              <a:rPr lang="en-GB" dirty="0" smtClean="0"/>
              <a:t>Sudden movement suggests breaking a boundary  </a:t>
            </a:r>
            <a:endParaRPr lang="en-GB" dirty="0"/>
          </a:p>
        </p:txBody>
      </p:sp>
      <p:cxnSp>
        <p:nvCxnSpPr>
          <p:cNvPr id="10" name="Straight Arrow Connector 9"/>
          <p:cNvCxnSpPr/>
          <p:nvPr/>
        </p:nvCxnSpPr>
        <p:spPr>
          <a:xfrm flipH="1" flipV="1">
            <a:off x="1475656" y="1052736"/>
            <a:ext cx="648072" cy="40824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2" name="TextBox 11"/>
          <p:cNvSpPr txBox="1"/>
          <p:nvPr/>
        </p:nvSpPr>
        <p:spPr>
          <a:xfrm>
            <a:off x="179512" y="404664"/>
            <a:ext cx="1296144" cy="1200329"/>
          </a:xfrm>
          <a:prstGeom prst="rect">
            <a:avLst/>
          </a:prstGeom>
          <a:noFill/>
        </p:spPr>
        <p:txBody>
          <a:bodyPr wrap="square" rtlCol="0">
            <a:spAutoFit/>
          </a:bodyPr>
          <a:lstStyle/>
          <a:p>
            <a:r>
              <a:rPr lang="en-GB" dirty="0" smtClean="0"/>
              <a:t>What technique has been used here? </a:t>
            </a:r>
            <a:endParaRPr lang="en-GB" dirty="0"/>
          </a:p>
        </p:txBody>
      </p:sp>
      <p:cxnSp>
        <p:nvCxnSpPr>
          <p:cNvPr id="14" name="Straight Arrow Connector 13"/>
          <p:cNvCxnSpPr/>
          <p:nvPr/>
        </p:nvCxnSpPr>
        <p:spPr>
          <a:xfrm>
            <a:off x="5364088" y="2276872"/>
            <a:ext cx="1872208" cy="1440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7236296" y="2060848"/>
            <a:ext cx="1584176" cy="646331"/>
          </a:xfrm>
          <a:prstGeom prst="rect">
            <a:avLst/>
          </a:prstGeom>
          <a:noFill/>
        </p:spPr>
        <p:txBody>
          <a:bodyPr wrap="square" rtlCol="0">
            <a:spAutoFit/>
          </a:bodyPr>
          <a:lstStyle/>
          <a:p>
            <a:r>
              <a:rPr lang="en-GB" dirty="0" smtClean="0"/>
              <a:t>What is this symbolic of? </a:t>
            </a:r>
            <a:endParaRPr lang="en-GB" dirty="0"/>
          </a:p>
        </p:txBody>
      </p:sp>
      <p:cxnSp>
        <p:nvCxnSpPr>
          <p:cNvPr id="17" name="Straight Arrow Connector 16"/>
          <p:cNvCxnSpPr/>
          <p:nvPr/>
        </p:nvCxnSpPr>
        <p:spPr>
          <a:xfrm flipH="1">
            <a:off x="1331640" y="2576669"/>
            <a:ext cx="1440160" cy="3600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35496" y="2536413"/>
            <a:ext cx="1584176" cy="646331"/>
          </a:xfrm>
          <a:prstGeom prst="rect">
            <a:avLst/>
          </a:prstGeom>
          <a:noFill/>
        </p:spPr>
        <p:txBody>
          <a:bodyPr wrap="square" rtlCol="0">
            <a:spAutoFit/>
          </a:bodyPr>
          <a:lstStyle/>
          <a:p>
            <a:r>
              <a:rPr lang="en-GB" dirty="0" smtClean="0"/>
              <a:t>What is this symbolic of? </a:t>
            </a:r>
            <a:endParaRPr lang="en-GB" dirty="0"/>
          </a:p>
        </p:txBody>
      </p:sp>
      <p:cxnSp>
        <p:nvCxnSpPr>
          <p:cNvPr id="22" name="Straight Arrow Connector 21"/>
          <p:cNvCxnSpPr/>
          <p:nvPr/>
        </p:nvCxnSpPr>
        <p:spPr>
          <a:xfrm>
            <a:off x="6444208" y="3291601"/>
            <a:ext cx="936104" cy="246256"/>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23" name="TextBox 22"/>
          <p:cNvSpPr txBox="1"/>
          <p:nvPr/>
        </p:nvSpPr>
        <p:spPr>
          <a:xfrm>
            <a:off x="7524328" y="3291601"/>
            <a:ext cx="1296144" cy="1477328"/>
          </a:xfrm>
          <a:prstGeom prst="rect">
            <a:avLst/>
          </a:prstGeom>
          <a:noFill/>
        </p:spPr>
        <p:txBody>
          <a:bodyPr wrap="square" rtlCol="0">
            <a:spAutoFit/>
          </a:bodyPr>
          <a:lstStyle/>
          <a:p>
            <a:r>
              <a:rPr lang="en-GB" dirty="0" smtClean="0"/>
              <a:t>Sewing imagery. Nervous feelings of anxiety.</a:t>
            </a:r>
            <a:endParaRPr lang="en-GB" dirty="0"/>
          </a:p>
        </p:txBody>
      </p:sp>
      <p:cxnSp>
        <p:nvCxnSpPr>
          <p:cNvPr id="25" name="Straight Arrow Connector 24"/>
          <p:cNvCxnSpPr>
            <a:endCxn id="26" idx="3"/>
          </p:cNvCxnSpPr>
          <p:nvPr/>
        </p:nvCxnSpPr>
        <p:spPr>
          <a:xfrm flipH="1">
            <a:off x="1475656" y="4509120"/>
            <a:ext cx="1008112" cy="12131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251520" y="4030265"/>
            <a:ext cx="1224136" cy="1200329"/>
          </a:xfrm>
          <a:prstGeom prst="rect">
            <a:avLst/>
          </a:prstGeom>
          <a:noFill/>
        </p:spPr>
        <p:txBody>
          <a:bodyPr wrap="square" rtlCol="0">
            <a:spAutoFit/>
          </a:bodyPr>
          <a:lstStyle/>
          <a:p>
            <a:r>
              <a:rPr lang="en-GB" dirty="0" smtClean="0"/>
              <a:t>Reminder of the risks her son faces</a:t>
            </a:r>
            <a:endParaRPr lang="en-GB" dirty="0"/>
          </a:p>
        </p:txBody>
      </p:sp>
      <p:cxnSp>
        <p:nvCxnSpPr>
          <p:cNvPr id="29" name="Straight Arrow Connector 28"/>
          <p:cNvCxnSpPr/>
          <p:nvPr/>
        </p:nvCxnSpPr>
        <p:spPr>
          <a:xfrm>
            <a:off x="3347864" y="5373216"/>
            <a:ext cx="4320480" cy="7200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0" name="TextBox 29"/>
          <p:cNvSpPr txBox="1"/>
          <p:nvPr/>
        </p:nvSpPr>
        <p:spPr>
          <a:xfrm>
            <a:off x="7380312" y="5085184"/>
            <a:ext cx="1440160" cy="1477328"/>
          </a:xfrm>
          <a:prstGeom prst="rect">
            <a:avLst/>
          </a:prstGeom>
          <a:noFill/>
        </p:spPr>
        <p:txBody>
          <a:bodyPr wrap="square" rtlCol="0">
            <a:spAutoFit/>
          </a:bodyPr>
          <a:lstStyle/>
          <a:p>
            <a:r>
              <a:rPr lang="en-GB" dirty="0" smtClean="0"/>
              <a:t>Something small and beautiful in a vast space. Represents? </a:t>
            </a:r>
            <a:endParaRPr lang="en-GB" dirty="0"/>
          </a:p>
        </p:txBody>
      </p:sp>
      <p:cxnSp>
        <p:nvCxnSpPr>
          <p:cNvPr id="32" name="Straight Arrow Connector 31"/>
          <p:cNvCxnSpPr/>
          <p:nvPr/>
        </p:nvCxnSpPr>
        <p:spPr>
          <a:xfrm flipH="1">
            <a:off x="1475656" y="5733256"/>
            <a:ext cx="1440160" cy="4522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187152" y="6185473"/>
            <a:ext cx="3600400" cy="646331"/>
          </a:xfrm>
          <a:prstGeom prst="rect">
            <a:avLst/>
          </a:prstGeom>
          <a:noFill/>
        </p:spPr>
        <p:txBody>
          <a:bodyPr wrap="square" rtlCol="0">
            <a:spAutoFit/>
          </a:bodyPr>
          <a:lstStyle/>
          <a:p>
            <a:r>
              <a:rPr lang="en-GB" dirty="0" smtClean="0"/>
              <a:t>Links leaving to go to the army with leaving to go to school. </a:t>
            </a:r>
            <a:endParaRPr lang="en-GB" dirty="0"/>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501849722"/>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rcRect/>
          <a:stretch>
            <a:fillRect/>
          </a:stretch>
        </p:blipFill>
        <p:spPr bwMode="auto">
          <a:xfrm>
            <a:off x="251520" y="620688"/>
            <a:ext cx="8740080" cy="5327490"/>
          </a:xfrm>
          <a:prstGeom prst="rect">
            <a:avLst/>
          </a:prstGeom>
          <a:ln>
            <a:noFill/>
          </a:ln>
          <a:effectLst>
            <a:softEdge rad="112500"/>
          </a:effectLst>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960351362"/>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GB" dirty="0" smtClean="0">
                <a:latin typeface="Comic Sans MS" pitchFamily="66" charset="0"/>
              </a:rPr>
              <a:t>Homework: Create a Photo story or story board</a:t>
            </a:r>
            <a:endParaRPr lang="en-GB" dirty="0">
              <a:latin typeface="Comic Sans MS" pitchFamily="66" charset="0"/>
            </a:endParaRPr>
          </a:p>
        </p:txBody>
      </p:sp>
      <p:sp>
        <p:nvSpPr>
          <p:cNvPr id="3" name="Content Placeholder 2"/>
          <p:cNvSpPr>
            <a:spLocks noGrp="1"/>
          </p:cNvSpPr>
          <p:nvPr>
            <p:ph idx="1"/>
          </p:nvPr>
        </p:nvSpPr>
        <p:spPr>
          <a:xfrm>
            <a:off x="457200" y="1600200"/>
            <a:ext cx="4330824" cy="4853136"/>
          </a:xfrm>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en-GB" dirty="0" smtClean="0">
                <a:latin typeface="Comic Sans MS" pitchFamily="66" charset="0"/>
              </a:rPr>
              <a:t>The poem, Poppies is rich in imagery.</a:t>
            </a:r>
          </a:p>
          <a:p>
            <a:endParaRPr lang="en-GB" dirty="0" smtClean="0">
              <a:latin typeface="Comic Sans MS" pitchFamily="66" charset="0"/>
            </a:endParaRPr>
          </a:p>
          <a:p>
            <a:r>
              <a:rPr lang="en-GB" dirty="0" smtClean="0">
                <a:latin typeface="Comic Sans MS" pitchFamily="66" charset="0"/>
              </a:rPr>
              <a:t>Create a storyboard (on paper) for the poem or a movie version.</a:t>
            </a:r>
          </a:p>
          <a:p>
            <a:endParaRPr lang="en-GB" dirty="0" smtClean="0">
              <a:latin typeface="Comic Sans MS" pitchFamily="66" charset="0"/>
            </a:endParaRPr>
          </a:p>
          <a:p>
            <a:r>
              <a:rPr lang="en-GB" dirty="0" smtClean="0">
                <a:latin typeface="Comic Sans MS" pitchFamily="66" charset="0"/>
              </a:rPr>
              <a:t>Due:  </a:t>
            </a:r>
            <a:endParaRPr lang="en-GB" dirty="0">
              <a:latin typeface="Comic Sans MS" pitchFamily="66" charset="0"/>
            </a:endParaRPr>
          </a:p>
        </p:txBody>
      </p:sp>
      <p:pic>
        <p:nvPicPr>
          <p:cNvPr id="2050" name="Picture 2" descr="http://s2624215.files.wordpress.com/2008/11/terms-storyboard-big1.gif?w=425&amp;h=345"/>
          <p:cNvPicPr>
            <a:picLocks noChangeAspect="1" noChangeArrowheads="1"/>
          </p:cNvPicPr>
          <p:nvPr/>
        </p:nvPicPr>
        <p:blipFill>
          <a:blip r:embed="rId2" cstate="print">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rcRect/>
          <a:stretch>
            <a:fillRect/>
          </a:stretch>
        </p:blipFill>
        <p:spPr bwMode="auto">
          <a:xfrm>
            <a:off x="4932040" y="2060848"/>
            <a:ext cx="4048125" cy="3286126"/>
          </a:xfrm>
          <a:prstGeom prst="rect">
            <a:avLst/>
          </a:prstGeom>
          <a:noFill/>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Lst>
        </p:spPr>
      </p:pic>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5296598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1273</Words>
  <Application>Microsoft Macintosh PowerPoint</Application>
  <PresentationFormat>On-screen Show (4:3)</PresentationFormat>
  <Paragraphs>150</Paragraphs>
  <Slides>19</Slides>
  <Notes>0</Notes>
  <HiddenSlides>0</HiddenSlides>
  <MMClips>0</MMClips>
  <ScaleCrop>false</ScaleCrop>
  <HeadingPairs>
    <vt:vector size="4" baseType="variant">
      <vt:variant>
        <vt:lpstr>Design Template</vt:lpstr>
      </vt:variant>
      <vt:variant>
        <vt:i4>1</vt:i4>
      </vt:variant>
      <vt:variant>
        <vt:lpstr>Slide Titles</vt:lpstr>
      </vt:variant>
      <vt:variant>
        <vt:i4>19</vt:i4>
      </vt:variant>
    </vt:vector>
  </HeadingPairs>
  <TitlesOfParts>
    <vt:vector size="20" baseType="lpstr">
      <vt:lpstr>Office Theme</vt:lpstr>
      <vt:lpstr>Poppies – Jane Weir </vt:lpstr>
      <vt:lpstr>Task :  With a partner, find out what the following words mean (use dictionaries or try breaking them down and discuss what you think that they might mean) and write down their definitions.  You have FIFTEEN minutes.</vt:lpstr>
      <vt:lpstr>Reading the poem </vt:lpstr>
      <vt:lpstr>Task: Find the language devices</vt:lpstr>
      <vt:lpstr> Support Station find hints and tips here if you’re stuck!  You can also turn to a learning leader</vt:lpstr>
      <vt:lpstr>Slide 6</vt:lpstr>
      <vt:lpstr>Slide 7</vt:lpstr>
      <vt:lpstr>Slide 8</vt:lpstr>
      <vt:lpstr>Homework: Create a Photo story or story board</vt:lpstr>
      <vt:lpstr>Who is Jane Weir?  A Very Brief Biography</vt:lpstr>
      <vt:lpstr>“Poppies” – “a multisensory explosion”</vt:lpstr>
      <vt:lpstr>“Poppies” – “a multisensory explosion”</vt:lpstr>
      <vt:lpstr>“Poppies” – “a multisensory explosion”</vt:lpstr>
      <vt:lpstr>“Poppies” – “a multisensory explosion”</vt:lpstr>
      <vt:lpstr>Content and Meaning </vt:lpstr>
      <vt:lpstr>Starter: Look at the images below …</vt:lpstr>
      <vt:lpstr>Slide 17</vt:lpstr>
      <vt:lpstr>Slide 18</vt:lpstr>
      <vt:lpstr>Task: Select some of the images below and use them to write your own piece of creative writing.</vt:lpstr>
    </vt:vector>
  </TitlesOfParts>
  <Company>stedmunds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Poppies – Jane Weir </dc:title>
  <dc:creator>cadmin</dc:creator>
  <cp:lastModifiedBy>Charlie Scoffham</cp:lastModifiedBy>
  <cp:revision>15</cp:revision>
  <dcterms:created xsi:type="dcterms:W3CDTF">2013-11-10T22:39:59Z</dcterms:created>
  <dcterms:modified xsi:type="dcterms:W3CDTF">2013-11-10T22:49:00Z</dcterms:modified>
</cp:coreProperties>
</file>