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sldIdLst>
    <p:sldId id="256" r:id="rId2"/>
    <p:sldId id="282" r:id="rId3"/>
    <p:sldId id="257" r:id="rId4"/>
    <p:sldId id="294" r:id="rId5"/>
    <p:sldId id="258" r:id="rId6"/>
    <p:sldId id="283" r:id="rId7"/>
    <p:sldId id="285" r:id="rId8"/>
    <p:sldId id="290" r:id="rId9"/>
    <p:sldId id="287" r:id="rId10"/>
    <p:sldId id="291" r:id="rId11"/>
    <p:sldId id="288" r:id="rId12"/>
    <p:sldId id="292" r:id="rId13"/>
    <p:sldId id="28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22DD1-E596-4044-8E4A-8959383B3E1C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27A647-B123-4EBA-92BC-E1A2DFA7B8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219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Each text has a question focus. These can be done as timed pieces for teacher</a:t>
            </a:r>
            <a:r>
              <a:rPr lang="en-GB" baseline="0" dirty="0" smtClean="0"/>
              <a:t> </a:t>
            </a:r>
            <a:r>
              <a:rPr lang="en-GB" dirty="0" smtClean="0"/>
              <a:t>or peer assessment.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27A647-B123-4EBA-92BC-E1A2DFA7B8D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245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27A647-B123-4EBA-92BC-E1A2DFA7B8D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973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CBDD-6B48-4610-AB98-A24889E49DC3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400F-01C2-4AF8-B029-E0782BB7D2A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CBDD-6B48-4610-AB98-A24889E49DC3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400F-01C2-4AF8-B029-E0782BB7D2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CBDD-6B48-4610-AB98-A24889E49DC3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400F-01C2-4AF8-B029-E0782BB7D2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CBDD-6B48-4610-AB98-A24889E49DC3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400F-01C2-4AF8-B029-E0782BB7D2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CBDD-6B48-4610-AB98-A24889E49DC3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400F-01C2-4AF8-B029-E0782BB7D2A6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CBDD-6B48-4610-AB98-A24889E49DC3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400F-01C2-4AF8-B029-E0782BB7D2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CBDD-6B48-4610-AB98-A24889E49DC3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400F-01C2-4AF8-B029-E0782BB7D2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CBDD-6B48-4610-AB98-A24889E49DC3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400F-01C2-4AF8-B029-E0782BB7D2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CBDD-6B48-4610-AB98-A24889E49DC3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400F-01C2-4AF8-B029-E0782BB7D2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CBDD-6B48-4610-AB98-A24889E49DC3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400F-01C2-4AF8-B029-E0782BB7D2A6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F1CCBDD-6B48-4610-AB98-A24889E49DC3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436400F-01C2-4AF8-B029-E0782BB7D2A6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F1CCBDD-6B48-4610-AB98-A24889E49DC3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436400F-01C2-4AF8-B029-E0782BB7D2A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365104"/>
            <a:ext cx="8077200" cy="1673352"/>
          </a:xfrm>
        </p:spPr>
        <p:txBody>
          <a:bodyPr/>
          <a:lstStyle/>
          <a:p>
            <a:r>
              <a:rPr lang="en-GB" dirty="0" smtClean="0"/>
              <a:t>English Language Paper 1 </a:t>
            </a:r>
            <a:r>
              <a:rPr lang="en-GB" dirty="0" smtClean="0"/>
              <a:t>Year 10 Term 1: revision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http://www.cecan.ac.uk/sites/default/files/inline-images/reading%20grou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48" y="-16873"/>
            <a:ext cx="9127551" cy="3876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2753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3 focus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/>
              <a:t>You now need to think about the whole of the source. This text is from the ending of a novel. How has the writer structured this episode to interest you as a reader? 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dirty="0"/>
              <a:t>You could write about: </a:t>
            </a:r>
          </a:p>
          <a:p>
            <a:pPr marL="0" indent="0">
              <a:buNone/>
            </a:pPr>
            <a:r>
              <a:rPr lang="en-GB" dirty="0"/>
              <a:t>• what the writer focuses your attention on at the beginning </a:t>
            </a:r>
          </a:p>
          <a:p>
            <a:pPr marL="0" indent="0">
              <a:buNone/>
            </a:pPr>
            <a:r>
              <a:rPr lang="en-GB" dirty="0"/>
              <a:t>• how and why the writer changes this focus as the extract develops </a:t>
            </a:r>
          </a:p>
          <a:p>
            <a:pPr marL="0" indent="0">
              <a:buNone/>
            </a:pPr>
            <a:r>
              <a:rPr lang="en-GB" dirty="0"/>
              <a:t>• any other structural features that interest you</a:t>
            </a:r>
          </a:p>
          <a:p>
            <a:endParaRPr lang="en-GB" dirty="0"/>
          </a:p>
          <a:p>
            <a:r>
              <a:rPr lang="en-GB" b="1" dirty="0"/>
              <a:t>(8 marks)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3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4 focus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This question assesses </a:t>
            </a:r>
            <a:r>
              <a:rPr lang="en-GB" b="1" dirty="0" smtClean="0"/>
              <a:t>AO4</a:t>
            </a:r>
            <a:r>
              <a:rPr lang="en-GB" dirty="0" smtClean="0"/>
              <a:t>:</a:t>
            </a:r>
            <a:r>
              <a:rPr lang="en-GB" dirty="0"/>
              <a:t> </a:t>
            </a:r>
            <a:r>
              <a:rPr lang="en-GB" dirty="0" smtClean="0"/>
              <a:t>e</a:t>
            </a:r>
            <a:r>
              <a:rPr lang="en-GB" b="1" dirty="0" smtClean="0"/>
              <a:t>valuate </a:t>
            </a:r>
            <a:r>
              <a:rPr lang="en-GB" b="1" dirty="0"/>
              <a:t>texts critically and support this with appropriate textual references </a:t>
            </a:r>
            <a:endParaRPr lang="en-GB" b="1" dirty="0" smtClean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Best answers will:</a:t>
            </a:r>
          </a:p>
          <a:p>
            <a:r>
              <a:rPr lang="en-GB" b="1" dirty="0" smtClean="0"/>
              <a:t>Critically evaluate</a:t>
            </a:r>
            <a:r>
              <a:rPr lang="en-GB" dirty="0" smtClean="0"/>
              <a:t> </a:t>
            </a:r>
            <a:r>
              <a:rPr lang="en-GB" dirty="0"/>
              <a:t>the text in a detailed way </a:t>
            </a:r>
          </a:p>
          <a:p>
            <a:pPr marL="0" indent="0">
              <a:buNone/>
            </a:pPr>
            <a:r>
              <a:rPr lang="en-GB" dirty="0"/>
              <a:t>• </a:t>
            </a:r>
            <a:r>
              <a:rPr lang="en-GB" dirty="0" smtClean="0"/>
              <a:t>  Offer </a:t>
            </a:r>
            <a:r>
              <a:rPr lang="en-GB" dirty="0"/>
              <a:t>examples from the text to </a:t>
            </a:r>
            <a:r>
              <a:rPr lang="en-GB" b="1" dirty="0"/>
              <a:t>explain views </a:t>
            </a:r>
            <a:r>
              <a:rPr lang="en-GB" b="1" dirty="0" smtClean="0"/>
              <a:t>    convincingly </a:t>
            </a:r>
            <a:endParaRPr lang="en-GB" b="1" dirty="0"/>
          </a:p>
          <a:p>
            <a:r>
              <a:rPr lang="en-GB" b="1" dirty="0" smtClean="0"/>
              <a:t>Analyse</a:t>
            </a:r>
            <a:r>
              <a:rPr lang="en-GB" dirty="0" smtClean="0"/>
              <a:t> </a:t>
            </a:r>
            <a:r>
              <a:rPr lang="en-GB" dirty="0"/>
              <a:t>effects of a range of </a:t>
            </a:r>
            <a:r>
              <a:rPr lang="en-GB" b="1" dirty="0"/>
              <a:t>writer’s choices </a:t>
            </a:r>
          </a:p>
          <a:p>
            <a:pPr marL="0" indent="0">
              <a:buNone/>
            </a:pPr>
            <a:r>
              <a:rPr lang="en-GB" b="1" dirty="0"/>
              <a:t>• </a:t>
            </a:r>
            <a:r>
              <a:rPr lang="en-GB" b="1" dirty="0" smtClean="0"/>
              <a:t>  Select </a:t>
            </a:r>
            <a:r>
              <a:rPr lang="en-GB" dirty="0"/>
              <a:t>a range of </a:t>
            </a:r>
            <a:r>
              <a:rPr lang="en-GB" b="1" dirty="0"/>
              <a:t>relevant quotations to </a:t>
            </a:r>
            <a:r>
              <a:rPr lang="en-GB" b="1" dirty="0" smtClean="0"/>
              <a:t>support opinion</a:t>
            </a:r>
            <a:endParaRPr lang="en-GB" b="1" dirty="0"/>
          </a:p>
          <a:p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3998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4 focus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/>
              <a:t>Focus this part of your answer on the second half of the source, </a:t>
            </a:r>
            <a:r>
              <a:rPr lang="en-GB" b="1" dirty="0" smtClean="0"/>
              <a:t>from the paragraph beginning ‘But it wasn’t easy to run down this field,…’. </a:t>
            </a: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A student, having read this section of the text said: “The writer brings </a:t>
            </a:r>
            <a:r>
              <a:rPr lang="en-GB" b="1" dirty="0" smtClean="0"/>
              <a:t>terror of the experience to life for </a:t>
            </a:r>
            <a:r>
              <a:rPr lang="en-GB" b="1" dirty="0"/>
              <a:t>the reader. It is as if you are </a:t>
            </a:r>
            <a:r>
              <a:rPr lang="en-GB" b="1" dirty="0" smtClean="0"/>
              <a:t>running away from the crow yourself.” </a:t>
            </a:r>
            <a:endParaRPr lang="en-GB" b="1" dirty="0"/>
          </a:p>
          <a:p>
            <a:pPr marL="0" indent="0">
              <a:buNone/>
            </a:pPr>
            <a:r>
              <a:rPr lang="en-GB" b="1" dirty="0"/>
              <a:t>To what extent do you agree? 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In your response, you should: </a:t>
            </a:r>
          </a:p>
          <a:p>
            <a:pPr marL="0" indent="0">
              <a:buNone/>
            </a:pPr>
            <a:r>
              <a:rPr lang="en-GB" dirty="0"/>
              <a:t>• write about your own impressions of </a:t>
            </a:r>
            <a:r>
              <a:rPr lang="en-GB" dirty="0" err="1" smtClean="0"/>
              <a:t>Kingshaw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• evaluate how the writer has created these impressions </a:t>
            </a:r>
          </a:p>
          <a:p>
            <a:pPr marL="0" indent="0">
              <a:buNone/>
            </a:pPr>
            <a:r>
              <a:rPr lang="en-GB" dirty="0"/>
              <a:t>• support your opinions with quotations from the text. </a:t>
            </a:r>
          </a:p>
          <a:p>
            <a:endParaRPr lang="en-GB" dirty="0"/>
          </a:p>
          <a:p>
            <a:r>
              <a:rPr lang="en-GB" b="1" dirty="0"/>
              <a:t>(20 marks)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357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Bringing it all together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Before you have a go at a whole paper, produce </a:t>
            </a:r>
            <a:r>
              <a:rPr lang="en-GB" b="1" dirty="0" smtClean="0"/>
              <a:t>a single A4 page revision resource</a:t>
            </a:r>
            <a:r>
              <a:rPr lang="en-GB" dirty="0" smtClean="0"/>
              <a:t> to remind you of the following:</a:t>
            </a:r>
          </a:p>
          <a:p>
            <a:r>
              <a:rPr lang="en-GB" dirty="0" smtClean="0"/>
              <a:t>The four question types</a:t>
            </a:r>
          </a:p>
          <a:p>
            <a:r>
              <a:rPr lang="en-GB" dirty="0" smtClean="0"/>
              <a:t>The specific assessment  objectives for each question</a:t>
            </a:r>
          </a:p>
          <a:p>
            <a:r>
              <a:rPr lang="en-GB" dirty="0" smtClean="0"/>
              <a:t>What you need to do to demonstrate these skills</a:t>
            </a:r>
          </a:p>
          <a:p>
            <a:r>
              <a:rPr lang="en-GB" dirty="0" smtClean="0"/>
              <a:t>How long you should spend on each question</a:t>
            </a:r>
          </a:p>
          <a:p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035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English Language Paper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This is one of the two papers which make up your </a:t>
            </a:r>
            <a:r>
              <a:rPr lang="en-GB" b="1" dirty="0" smtClean="0"/>
              <a:t>English Language GCSE </a:t>
            </a:r>
            <a:r>
              <a:rPr lang="en-GB" dirty="0" smtClean="0"/>
              <a:t>exam.</a:t>
            </a:r>
          </a:p>
          <a:p>
            <a:r>
              <a:rPr lang="en-GB" b="1" dirty="0" smtClean="0"/>
              <a:t>Paper 1</a:t>
            </a:r>
            <a:r>
              <a:rPr lang="en-GB" dirty="0" smtClean="0"/>
              <a:t> consists of two sections:</a:t>
            </a:r>
          </a:p>
          <a:p>
            <a:r>
              <a:rPr lang="en-GB" b="1" dirty="0" smtClean="0"/>
              <a:t>Section A: Reading </a:t>
            </a:r>
            <a:r>
              <a:rPr lang="en-GB" dirty="0" smtClean="0"/>
              <a:t>– you are advised to spend 15 minutes reading the extract and all the questions before spending 45 minutes answering the questions.</a:t>
            </a:r>
          </a:p>
          <a:p>
            <a:r>
              <a:rPr lang="en-GB" b="1" dirty="0" smtClean="0"/>
              <a:t>Section B: Writing </a:t>
            </a:r>
            <a:r>
              <a:rPr lang="en-GB" dirty="0" smtClean="0"/>
              <a:t>– you are advised to spend 45 minutes on this section.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9863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Paper 1 Reading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In Section A of your English Language Paper 1 </a:t>
            </a:r>
            <a:r>
              <a:rPr lang="en-GB" dirty="0"/>
              <a:t>y</a:t>
            </a:r>
            <a:r>
              <a:rPr lang="en-GB" dirty="0" smtClean="0"/>
              <a:t>ou will be required to respond </a:t>
            </a:r>
            <a:r>
              <a:rPr lang="en-GB" b="1" dirty="0" smtClean="0"/>
              <a:t>literary prose fiction extracts from the 20th and 21</a:t>
            </a:r>
            <a:r>
              <a:rPr lang="en-GB" b="1" baseline="30000" dirty="0" smtClean="0"/>
              <a:t>st</a:t>
            </a:r>
            <a:r>
              <a:rPr lang="en-GB" b="1" dirty="0" smtClean="0"/>
              <a:t> century</a:t>
            </a:r>
            <a:r>
              <a:rPr lang="en-GB" dirty="0" smtClean="0"/>
              <a:t>. You will need to demonstrate the following key skills:</a:t>
            </a:r>
          </a:p>
          <a:p>
            <a:r>
              <a:rPr lang="en-GB" b="1" dirty="0" smtClean="0"/>
              <a:t>close reading</a:t>
            </a:r>
          </a:p>
          <a:p>
            <a:r>
              <a:rPr lang="en-GB" b="1" dirty="0" smtClean="0"/>
              <a:t>analysis of the writer’s craft using appropriate terminology</a:t>
            </a:r>
          </a:p>
          <a:p>
            <a:r>
              <a:rPr lang="en-GB" b="1" dirty="0" smtClean="0"/>
              <a:t>evaluative response supported by detailed reference to the text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547526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Paper 1 Reading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smtClean="0"/>
              <a:t>There are </a:t>
            </a:r>
            <a:r>
              <a:rPr lang="en-GB" b="1" dirty="0" smtClean="0"/>
              <a:t>four questions </a:t>
            </a:r>
            <a:r>
              <a:rPr lang="en-GB" dirty="0" smtClean="0"/>
              <a:t>in </a:t>
            </a:r>
            <a:r>
              <a:rPr lang="en-GB" b="1" dirty="0" smtClean="0"/>
              <a:t>Section A </a:t>
            </a:r>
            <a:r>
              <a:rPr lang="en-GB" dirty="0" smtClean="0"/>
              <a:t>and after </a:t>
            </a:r>
            <a:r>
              <a:rPr lang="en-GB" b="1" dirty="0" smtClean="0"/>
              <a:t>15 minutes reading time, </a:t>
            </a:r>
            <a:r>
              <a:rPr lang="en-GB" dirty="0" smtClean="0"/>
              <a:t>you have </a:t>
            </a:r>
            <a:r>
              <a:rPr lang="en-GB" b="1" dirty="0" smtClean="0"/>
              <a:t>45 minutes to answer the questions</a:t>
            </a:r>
            <a:r>
              <a:rPr lang="en-GB" dirty="0" smtClean="0"/>
              <a:t>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Taking into account the mark allocation, the following timings are suggested: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Q1</a:t>
            </a:r>
            <a:r>
              <a:rPr lang="en-GB" dirty="0" smtClean="0"/>
              <a:t> 5 minutes</a:t>
            </a:r>
          </a:p>
          <a:p>
            <a:pPr marL="0" indent="0">
              <a:buNone/>
            </a:pPr>
            <a:r>
              <a:rPr lang="en-GB" b="1" dirty="0" smtClean="0"/>
              <a:t>Q2</a:t>
            </a:r>
            <a:r>
              <a:rPr lang="en-GB" dirty="0" smtClean="0"/>
              <a:t> 10 minutes </a:t>
            </a:r>
          </a:p>
          <a:p>
            <a:pPr marL="0" indent="0">
              <a:buNone/>
            </a:pPr>
            <a:r>
              <a:rPr lang="en-GB" b="1" dirty="0" smtClean="0"/>
              <a:t>Q3</a:t>
            </a:r>
            <a:r>
              <a:rPr lang="en-GB" dirty="0" smtClean="0"/>
              <a:t> 10 minutes</a:t>
            </a:r>
          </a:p>
          <a:p>
            <a:pPr marL="0" indent="0">
              <a:buNone/>
            </a:pPr>
            <a:r>
              <a:rPr lang="en-GB" b="1" dirty="0" smtClean="0"/>
              <a:t>Q4</a:t>
            </a:r>
            <a:r>
              <a:rPr lang="en-GB" dirty="0" smtClean="0"/>
              <a:t> 20 minutes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It is essential that you leave yourself the full 20 minutes for Question 4. </a:t>
            </a:r>
            <a:r>
              <a:rPr lang="en-GB" dirty="0" smtClean="0"/>
              <a:t>You may find that you are able to complete Question 1 more quickly.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471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AO1</a:t>
            </a:r>
            <a:r>
              <a:rPr lang="en-GB" dirty="0"/>
              <a:t>: </a:t>
            </a:r>
            <a:r>
              <a:rPr lang="en-GB" b="1" dirty="0"/>
              <a:t>Identify and interpret </a:t>
            </a:r>
            <a:r>
              <a:rPr lang="en-GB" dirty="0"/>
              <a:t>explicit and </a:t>
            </a:r>
            <a:r>
              <a:rPr lang="en-GB" dirty="0" smtClean="0"/>
              <a:t>implicit information </a:t>
            </a:r>
            <a:r>
              <a:rPr lang="en-GB" dirty="0"/>
              <a:t>and ideas. </a:t>
            </a:r>
            <a:r>
              <a:rPr lang="en-GB" b="1" dirty="0"/>
              <a:t>Select </a:t>
            </a:r>
            <a:r>
              <a:rPr lang="en-GB" b="1" dirty="0" smtClean="0"/>
              <a:t>and synthesise </a:t>
            </a:r>
            <a:r>
              <a:rPr lang="en-GB" dirty="0"/>
              <a:t>from different texts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AO2</a:t>
            </a:r>
            <a:r>
              <a:rPr lang="en-GB" dirty="0"/>
              <a:t>: </a:t>
            </a:r>
            <a:r>
              <a:rPr lang="en-GB" b="1" dirty="0"/>
              <a:t>Explain, comment on and analyse </a:t>
            </a:r>
            <a:r>
              <a:rPr lang="en-GB" dirty="0" smtClean="0"/>
              <a:t>how writers </a:t>
            </a:r>
            <a:r>
              <a:rPr lang="en-GB" dirty="0"/>
              <a:t>use language and structure </a:t>
            </a:r>
            <a:r>
              <a:rPr lang="en-GB" dirty="0" smtClean="0"/>
              <a:t>to achieve </a:t>
            </a:r>
            <a:r>
              <a:rPr lang="en-GB" dirty="0"/>
              <a:t>effects and influence readers, </a:t>
            </a:r>
            <a:r>
              <a:rPr lang="en-GB" dirty="0" smtClean="0"/>
              <a:t>using relevant </a:t>
            </a:r>
            <a:r>
              <a:rPr lang="en-GB" dirty="0"/>
              <a:t>subject terminology to support</a:t>
            </a:r>
          </a:p>
          <a:p>
            <a:pPr marL="0" indent="0">
              <a:buNone/>
            </a:pPr>
            <a:r>
              <a:rPr lang="en-GB" dirty="0"/>
              <a:t>their views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AO4</a:t>
            </a:r>
            <a:r>
              <a:rPr lang="en-GB" dirty="0"/>
              <a:t>: </a:t>
            </a:r>
            <a:r>
              <a:rPr lang="en-GB" b="1" dirty="0"/>
              <a:t>Evaluate texts critically </a:t>
            </a:r>
            <a:r>
              <a:rPr lang="en-GB" dirty="0"/>
              <a:t>and support this</a:t>
            </a:r>
          </a:p>
          <a:p>
            <a:pPr marL="0" indent="0">
              <a:buNone/>
            </a:pPr>
            <a:r>
              <a:rPr lang="en-GB" dirty="0"/>
              <a:t>with appropriate textual references.</a:t>
            </a:r>
          </a:p>
        </p:txBody>
      </p:sp>
    </p:spTree>
    <p:extLst>
      <p:ext uri="{BB962C8B-B14F-4D97-AF65-F5344CB8AC3E}">
        <p14:creationId xmlns:p14="http://schemas.microsoft.com/office/powerpoint/2010/main" val="1571602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 focus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Question 1: </a:t>
            </a:r>
            <a:r>
              <a:rPr lang="en-GB" b="1" dirty="0"/>
              <a:t>identify and interpret explicit </a:t>
            </a: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and </a:t>
            </a:r>
            <a:r>
              <a:rPr lang="en-GB" b="1" dirty="0"/>
              <a:t>implicit information and ideas. </a:t>
            </a:r>
            <a:endParaRPr lang="en-GB" b="1" dirty="0" smtClean="0"/>
          </a:p>
          <a:p>
            <a:endParaRPr lang="en-GB" b="1" dirty="0" smtClean="0"/>
          </a:p>
          <a:p>
            <a:r>
              <a:rPr lang="en-GB" dirty="0" smtClean="0"/>
              <a:t>Read </a:t>
            </a:r>
            <a:r>
              <a:rPr lang="en-GB" dirty="0"/>
              <a:t>again </a:t>
            </a:r>
            <a:r>
              <a:rPr lang="en-GB" dirty="0" smtClean="0"/>
              <a:t>the paragraph beginning ‘Today, we were coming home from the building site…’. </a:t>
            </a:r>
            <a:endParaRPr lang="en-GB" dirty="0"/>
          </a:p>
          <a:p>
            <a:r>
              <a:rPr lang="en-GB" dirty="0"/>
              <a:t>List </a:t>
            </a:r>
            <a:r>
              <a:rPr lang="en-GB" b="1" dirty="0"/>
              <a:t>four </a:t>
            </a:r>
            <a:r>
              <a:rPr lang="en-GB" dirty="0"/>
              <a:t>things from this part of the text about the </a:t>
            </a:r>
            <a:r>
              <a:rPr lang="en-GB" dirty="0" smtClean="0"/>
              <a:t>boys and their escapades. </a:t>
            </a:r>
            <a:r>
              <a:rPr lang="en-GB" b="1" dirty="0" smtClean="0"/>
              <a:t>(4 marks)</a:t>
            </a:r>
          </a:p>
          <a:p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Remember the following:</a:t>
            </a:r>
          </a:p>
          <a:p>
            <a:endParaRPr lang="en-GB" dirty="0"/>
          </a:p>
          <a:p>
            <a:r>
              <a:rPr lang="en-GB" dirty="0"/>
              <a:t>Responses must be drawn from </a:t>
            </a:r>
            <a:r>
              <a:rPr lang="en-GB" dirty="0" smtClean="0"/>
              <a:t>the section identified</a:t>
            </a:r>
            <a:endParaRPr lang="en-GB" dirty="0"/>
          </a:p>
          <a:p>
            <a:r>
              <a:rPr lang="en-GB" dirty="0" smtClean="0"/>
              <a:t>Responses </a:t>
            </a:r>
            <a:r>
              <a:rPr lang="en-GB" dirty="0"/>
              <a:t>must be true statements from the extract </a:t>
            </a:r>
          </a:p>
          <a:p>
            <a:r>
              <a:rPr lang="en-GB" dirty="0" smtClean="0"/>
              <a:t>Responses </a:t>
            </a:r>
            <a:r>
              <a:rPr lang="en-GB" dirty="0"/>
              <a:t>must relate to the </a:t>
            </a:r>
            <a:r>
              <a:rPr lang="en-GB" dirty="0" smtClean="0"/>
              <a:t>boys and their escapades </a:t>
            </a:r>
            <a:endParaRPr lang="en-GB" dirty="0"/>
          </a:p>
          <a:p>
            <a:r>
              <a:rPr lang="en-GB" dirty="0" smtClean="0"/>
              <a:t>You may </a:t>
            </a:r>
            <a:r>
              <a:rPr lang="en-GB" dirty="0"/>
              <a:t>quote or paraphrase – each is acceptable </a:t>
            </a:r>
          </a:p>
          <a:p>
            <a:endParaRPr lang="en-GB" dirty="0"/>
          </a:p>
        </p:txBody>
      </p:sp>
      <p:pic>
        <p:nvPicPr>
          <p:cNvPr id="4" name="Picture 2" descr="http://oursocialtimes.com/wp-content/uploads/2009/09/magnifying_glas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780" y="332656"/>
            <a:ext cx="2682638" cy="2014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3639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Question 2 focus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799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smtClean="0"/>
              <a:t>This question assesses  </a:t>
            </a:r>
            <a:r>
              <a:rPr lang="en-GB" b="1" dirty="0" smtClean="0"/>
              <a:t>AO2 with a focus on language</a:t>
            </a:r>
            <a:r>
              <a:rPr lang="en-GB" dirty="0" smtClean="0"/>
              <a:t>: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/>
              <a:t>Explain, comment on and analyse how writers use language and structure to achieve effects and influence readers, using relevant subject terminology to support their views 	</a:t>
            </a:r>
            <a:endParaRPr lang="en-GB" b="1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Best answers will be perceptive and detailed with: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• </a:t>
            </a:r>
            <a:r>
              <a:rPr lang="en-GB" dirty="0" smtClean="0"/>
              <a:t>Analysis of the </a:t>
            </a:r>
            <a:r>
              <a:rPr lang="en-GB" dirty="0"/>
              <a:t>effects of the writer’s choices of language </a:t>
            </a:r>
            <a:r>
              <a:rPr lang="en-GB" dirty="0" smtClean="0"/>
              <a:t>(words and phrases, language techniques, sentence forms)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• </a:t>
            </a:r>
            <a:r>
              <a:rPr lang="en-GB" dirty="0" smtClean="0"/>
              <a:t>A </a:t>
            </a:r>
            <a:r>
              <a:rPr lang="en-GB" dirty="0"/>
              <a:t>judicious range of quotations </a:t>
            </a:r>
          </a:p>
          <a:p>
            <a:pPr marL="0" indent="0">
              <a:buNone/>
            </a:pPr>
            <a:r>
              <a:rPr lang="en-GB" dirty="0"/>
              <a:t>• </a:t>
            </a:r>
            <a:r>
              <a:rPr lang="en-GB" dirty="0" smtClean="0"/>
              <a:t>Sophisticated </a:t>
            </a:r>
            <a:r>
              <a:rPr lang="en-GB" dirty="0"/>
              <a:t>subject terminology </a:t>
            </a:r>
            <a:r>
              <a:rPr lang="en-GB" dirty="0" smtClean="0"/>
              <a:t>used accurately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1" t="41451" r="56076" b="14073"/>
          <a:stretch/>
        </p:blipFill>
        <p:spPr bwMode="auto">
          <a:xfrm>
            <a:off x="0" y="-26426"/>
            <a:ext cx="2267744" cy="2289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7997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2 focus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/>
              <a:t>Question 2: Look in detail at </a:t>
            </a:r>
            <a:r>
              <a:rPr lang="en-GB" b="1" dirty="0" smtClean="0"/>
              <a:t>the paragraph beginning ‘Where did the policeman come in the story?’.</a:t>
            </a:r>
            <a:endParaRPr lang="en-GB" b="1" dirty="0"/>
          </a:p>
          <a:p>
            <a:pPr marL="0" indent="0">
              <a:buNone/>
            </a:pPr>
            <a:r>
              <a:rPr lang="en-GB" b="1" dirty="0"/>
              <a:t>How does the writer use language here to describe the </a:t>
            </a:r>
            <a:r>
              <a:rPr lang="en-GB" b="1" dirty="0" smtClean="0"/>
              <a:t>impact of the policeman’s visit on the boys? </a:t>
            </a:r>
            <a:endParaRPr lang="en-GB" b="1" dirty="0"/>
          </a:p>
          <a:p>
            <a:pPr marL="0" indent="0">
              <a:buNone/>
            </a:pPr>
            <a:r>
              <a:rPr lang="en-GB" dirty="0"/>
              <a:t>You could include analysis of the writer’s choice of: </a:t>
            </a:r>
          </a:p>
          <a:p>
            <a:pPr marL="0" indent="0">
              <a:buNone/>
            </a:pPr>
            <a:r>
              <a:rPr lang="en-GB" dirty="0"/>
              <a:t>• words and phrases </a:t>
            </a:r>
          </a:p>
          <a:p>
            <a:pPr marL="0" indent="0">
              <a:buNone/>
            </a:pPr>
            <a:r>
              <a:rPr lang="en-GB" dirty="0"/>
              <a:t>• language features and techniques </a:t>
            </a:r>
          </a:p>
          <a:p>
            <a:pPr marL="0" indent="0">
              <a:buNone/>
            </a:pPr>
            <a:r>
              <a:rPr lang="en-GB" dirty="0"/>
              <a:t>• sentence forms. </a:t>
            </a:r>
            <a:r>
              <a:rPr lang="en-GB" b="1" dirty="0"/>
              <a:t>(8 marks) </a:t>
            </a:r>
            <a:r>
              <a:rPr lang="en-GB" dirty="0"/>
              <a:t>	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604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3 </a:t>
            </a:r>
            <a:r>
              <a:rPr lang="en-GB" dirty="0" smtClean="0"/>
              <a:t>focus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92896"/>
            <a:ext cx="8686800" cy="390790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This question assesses </a:t>
            </a:r>
            <a:r>
              <a:rPr lang="en-GB" b="1" dirty="0" smtClean="0"/>
              <a:t>AO2 with a focus on structure</a:t>
            </a:r>
            <a:r>
              <a:rPr lang="en-GB" dirty="0" smtClean="0"/>
              <a:t>:</a:t>
            </a:r>
            <a:endParaRPr lang="en-GB" dirty="0"/>
          </a:p>
          <a:p>
            <a:pPr marL="0" indent="0">
              <a:buNone/>
            </a:pPr>
            <a:r>
              <a:rPr lang="en-GB" b="1" dirty="0" smtClean="0"/>
              <a:t>Explain</a:t>
            </a:r>
            <a:r>
              <a:rPr lang="en-GB" b="1" dirty="0"/>
              <a:t>, comment </a:t>
            </a:r>
            <a:r>
              <a:rPr lang="en-GB" b="1" dirty="0" smtClean="0"/>
              <a:t>and </a:t>
            </a:r>
            <a:r>
              <a:rPr lang="en-GB" b="1" dirty="0"/>
              <a:t>analyse how writers use language and structure to achieve effects and influence readers, using relevant subject terminology to support their views 	</a:t>
            </a:r>
          </a:p>
          <a:p>
            <a:pPr marL="0" indent="0">
              <a:buNone/>
            </a:pPr>
            <a:r>
              <a:rPr lang="en-GB" dirty="0"/>
              <a:t>This question assesses how the writer has structured a </a:t>
            </a:r>
            <a:r>
              <a:rPr lang="en-GB" dirty="0" smtClean="0"/>
              <a:t>text:</a:t>
            </a:r>
          </a:p>
          <a:p>
            <a:r>
              <a:rPr lang="en-GB" dirty="0" smtClean="0"/>
              <a:t> at whole </a:t>
            </a:r>
            <a:r>
              <a:rPr lang="en-GB" dirty="0"/>
              <a:t>text </a:t>
            </a:r>
            <a:r>
              <a:rPr lang="en-GB" dirty="0" smtClean="0"/>
              <a:t>level: beginnings </a:t>
            </a:r>
            <a:r>
              <a:rPr lang="en-GB" dirty="0"/>
              <a:t>/ endings </a:t>
            </a:r>
            <a:r>
              <a:rPr lang="en-GB" dirty="0" smtClean="0"/>
              <a:t>/ perspective shifts</a:t>
            </a:r>
          </a:p>
          <a:p>
            <a:r>
              <a:rPr lang="en-GB" dirty="0" smtClean="0"/>
              <a:t>at </a:t>
            </a:r>
            <a:r>
              <a:rPr lang="en-GB" dirty="0"/>
              <a:t>a paragraph </a:t>
            </a:r>
            <a:r>
              <a:rPr lang="en-GB" dirty="0" smtClean="0"/>
              <a:t>level: topic </a:t>
            </a:r>
            <a:r>
              <a:rPr lang="en-GB" dirty="0"/>
              <a:t>change / single sentence </a:t>
            </a:r>
            <a:r>
              <a:rPr lang="en-GB" dirty="0" smtClean="0"/>
              <a:t>paragraphs </a:t>
            </a:r>
          </a:p>
          <a:p>
            <a:r>
              <a:rPr lang="en-GB" dirty="0" smtClean="0"/>
              <a:t>at </a:t>
            </a:r>
            <a:r>
              <a:rPr lang="en-GB" dirty="0"/>
              <a:t>a sentence </a:t>
            </a:r>
            <a:r>
              <a:rPr lang="en-GB" dirty="0" smtClean="0"/>
              <a:t>level: sentence </a:t>
            </a:r>
            <a:r>
              <a:rPr lang="en-GB" dirty="0"/>
              <a:t>length 	</a:t>
            </a:r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1" t="41451" r="56076" b="14073"/>
          <a:stretch/>
        </p:blipFill>
        <p:spPr bwMode="auto">
          <a:xfrm>
            <a:off x="6849572" y="332656"/>
            <a:ext cx="2267744" cy="2289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738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438</TotalTime>
  <Words>853</Words>
  <Application>Microsoft Office PowerPoint</Application>
  <PresentationFormat>On-screen Show (4:3)</PresentationFormat>
  <Paragraphs>108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Module</vt:lpstr>
      <vt:lpstr>English Language Paper 1 Year 10 Term 1: revision</vt:lpstr>
      <vt:lpstr>English Language Paper 1</vt:lpstr>
      <vt:lpstr>Paper 1 Reading</vt:lpstr>
      <vt:lpstr>Paper 1 Reading</vt:lpstr>
      <vt:lpstr>Assessment Objectives</vt:lpstr>
      <vt:lpstr>Question 1 focus</vt:lpstr>
      <vt:lpstr>Question 2 focus</vt:lpstr>
      <vt:lpstr>Question 2 focus</vt:lpstr>
      <vt:lpstr>Question 3 focus</vt:lpstr>
      <vt:lpstr>Question 3 focus</vt:lpstr>
      <vt:lpstr>Question 4 focus</vt:lpstr>
      <vt:lpstr>Question 4 focus</vt:lpstr>
      <vt:lpstr>Bringing it all together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Language Paper 1 Reading</dc:title>
  <dc:creator>setup-Software Setup Account</dc:creator>
  <cp:lastModifiedBy>Software Setup Account</cp:lastModifiedBy>
  <cp:revision>87</cp:revision>
  <dcterms:created xsi:type="dcterms:W3CDTF">2017-01-27T11:25:44Z</dcterms:created>
  <dcterms:modified xsi:type="dcterms:W3CDTF">2018-10-15T08:13:20Z</dcterms:modified>
</cp:coreProperties>
</file>